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sldIdLst>
    <p:sldId id="256" r:id="rId2"/>
    <p:sldId id="258" r:id="rId3"/>
    <p:sldId id="257" r:id="rId4"/>
    <p:sldId id="259" r:id="rId5"/>
    <p:sldId id="306" r:id="rId6"/>
    <p:sldId id="286" r:id="rId7"/>
    <p:sldId id="305" r:id="rId8"/>
    <p:sldId id="307" r:id="rId9"/>
    <p:sldId id="289" r:id="rId10"/>
    <p:sldId id="308" r:id="rId11"/>
    <p:sldId id="268" r:id="rId12"/>
    <p:sldId id="271" r:id="rId13"/>
    <p:sldId id="276" r:id="rId14"/>
    <p:sldId id="266" r:id="rId15"/>
    <p:sldId id="264" r:id="rId16"/>
    <p:sldId id="267" r:id="rId17"/>
    <p:sldId id="277" r:id="rId18"/>
    <p:sldId id="263" r:id="rId19"/>
    <p:sldId id="292" r:id="rId20"/>
    <p:sldId id="303" r:id="rId21"/>
    <p:sldId id="299" r:id="rId22"/>
    <p:sldId id="280" r:id="rId23"/>
    <p:sldId id="281" r:id="rId24"/>
    <p:sldId id="282" r:id="rId25"/>
    <p:sldId id="293" r:id="rId26"/>
    <p:sldId id="283" r:id="rId27"/>
    <p:sldId id="297" r:id="rId28"/>
    <p:sldId id="298" r:id="rId29"/>
    <p:sldId id="300" r:id="rId30"/>
    <p:sldId id="301" r:id="rId31"/>
    <p:sldId id="285" r:id="rId32"/>
    <p:sldId id="302" r:id="rId33"/>
    <p:sldId id="304" r:id="rId34"/>
    <p:sldId id="27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84" y="2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26A7702-76F0-8746-B5B7-2F63C98676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14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AC052-9322-C64B-874F-ECEAD15240E6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C4F0F-3618-A94D-8896-A61B44E2C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9275" y="2431229"/>
            <a:ext cx="10262795" cy="2131994"/>
          </a:xfrm>
        </p:spPr>
        <p:txBody>
          <a:bodyPr>
            <a:normAutofit/>
          </a:bodyPr>
          <a:lstStyle/>
          <a:p>
            <a:r>
              <a:rPr lang="en-US" dirty="0"/>
              <a:t>Discovery of the Vertical Distribution of Ozone in the Stratosphere</a:t>
            </a:r>
            <a:endParaRPr lang="en-US" sz="27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4455647"/>
            <a:ext cx="8141746" cy="1988184"/>
          </a:xfrm>
        </p:spPr>
        <p:txBody>
          <a:bodyPr>
            <a:normAutofit/>
          </a:bodyPr>
          <a:lstStyle/>
          <a:p>
            <a:r>
              <a:rPr lang="en-US" sz="2800" b="1" dirty="0"/>
              <a:t>Guy P. Brasseur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Max Planck Institute for Meteorology, Hamburg, Germany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and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National Center for Atmospheric  Research. Boulder, Colorado</a:t>
            </a:r>
          </a:p>
          <a:p>
            <a:endParaRPr lang="en-US" dirty="0"/>
          </a:p>
        </p:txBody>
      </p:sp>
      <p:pic>
        <p:nvPicPr>
          <p:cNvPr id="4" name="Picture 2" descr="Image result for NCAR Logo">
            <a:extLst>
              <a:ext uri="{FF2B5EF4-FFF2-40B4-BE49-F238E27FC236}">
                <a16:creationId xmlns:a16="http://schemas.microsoft.com/office/drawing/2014/main" id="{88363873-BA9A-7440-A497-3B34DDD0F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7" y="163513"/>
            <a:ext cx="3378199" cy="141588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 descr="Image result for Max Planck Society">
            <a:extLst>
              <a:ext uri="{FF2B5EF4-FFF2-40B4-BE49-F238E27FC236}">
                <a16:creationId xmlns:a16="http://schemas.microsoft.com/office/drawing/2014/main" id="{A00F9F21-2FCD-6945-AA0C-A475F24B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86" y="193377"/>
            <a:ext cx="2537184" cy="13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6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FB69E-4B57-A04F-87E2-91ADEA54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gpbrasseur:Desktop:Screen Shot 2017-11-03 at 9.36.53 PM.png">
            <a:extLst>
              <a:ext uri="{FF2B5EF4-FFF2-40B4-BE49-F238E27FC236}">
                <a16:creationId xmlns:a16="http://schemas.microsoft.com/office/drawing/2014/main" id="{9D97B0B6-35B3-4E45-9A8B-0948D1C6B9DE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08" y="0"/>
            <a:ext cx="861687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1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7787268" y="304801"/>
            <a:ext cx="3970338" cy="50482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3200" dirty="0" err="1">
                <a:latin typeface="Arial Black" charset="0"/>
              </a:rPr>
              <a:t>Fabry</a:t>
            </a:r>
            <a:r>
              <a:rPr lang="en-GB" sz="3200" dirty="0">
                <a:latin typeface="Arial Black" charset="0"/>
              </a:rPr>
              <a:t> &amp; Buisson</a:t>
            </a:r>
          </a:p>
        </p:txBody>
      </p:sp>
      <p:sp>
        <p:nvSpPr>
          <p:cNvPr id="41987" name="Rectangle 4"/>
          <p:cNvSpPr>
            <a:spLocks noGrp="1" noChangeArrowheads="1"/>
          </p:cNvSpPr>
          <p:nvPr>
            <p:ph sz="half" idx="3"/>
          </p:nvPr>
        </p:nvSpPr>
        <p:spPr>
          <a:xfrm>
            <a:off x="7251859" y="1037759"/>
            <a:ext cx="4736551" cy="5472112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>
                <a:latin typeface="Tahoma" charset="0"/>
              </a:rPr>
              <a:t>French </a:t>
            </a:r>
            <a:r>
              <a:rPr lang="en-GB" sz="2000" dirty="0" err="1">
                <a:latin typeface="Tahoma" charset="0"/>
              </a:rPr>
              <a:t>spectroscopists</a:t>
            </a:r>
            <a:r>
              <a:rPr lang="en-GB" sz="2000" dirty="0">
                <a:latin typeface="Tahoma" charset="0"/>
              </a:rPr>
              <a:t> </a:t>
            </a:r>
            <a:r>
              <a:rPr lang="en-GB" sz="2000" b="1" dirty="0">
                <a:solidFill>
                  <a:srgbClr val="FFFF00"/>
                </a:solidFill>
                <a:latin typeface="Tahoma" charset="0"/>
              </a:rPr>
              <a:t>Charles Fabry</a:t>
            </a:r>
            <a:r>
              <a:rPr lang="en-GB" sz="2000" dirty="0">
                <a:latin typeface="Tahoma" charset="0"/>
              </a:rPr>
              <a:t> and </a:t>
            </a:r>
            <a:r>
              <a:rPr lang="en-GB" sz="2000" b="1" dirty="0">
                <a:solidFill>
                  <a:srgbClr val="FFFF00"/>
                </a:solidFill>
                <a:latin typeface="Tahoma" charset="0"/>
              </a:rPr>
              <a:t>Henri Buisson </a:t>
            </a:r>
            <a:r>
              <a:rPr lang="en-GB" sz="2000" dirty="0">
                <a:latin typeface="Tahoma" charset="0"/>
              </a:rPr>
              <a:t>made precise measurements of the ozone absorption coefficients in </a:t>
            </a:r>
            <a:r>
              <a:rPr lang="en-GB" sz="2000" b="1" dirty="0">
                <a:solidFill>
                  <a:srgbClr val="FF0000"/>
                </a:solidFill>
                <a:latin typeface="Tahoma" charset="0"/>
              </a:rPr>
              <a:t>1912.</a:t>
            </a:r>
            <a:r>
              <a:rPr lang="en-GB" sz="2000" dirty="0">
                <a:latin typeface="Tahoma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Tahoma" charset="0"/>
              </a:rPr>
              <a:t>Based on these measurements, they derive for the ozone column a thickness of only </a:t>
            </a:r>
            <a:r>
              <a:rPr lang="en-GB" sz="2000" b="1" dirty="0">
                <a:solidFill>
                  <a:srgbClr val="FFFF00"/>
                </a:solidFill>
                <a:latin typeface="Tahoma" charset="0"/>
              </a:rPr>
              <a:t>5 mm</a:t>
            </a:r>
            <a:r>
              <a:rPr lang="en-GB" sz="2000" dirty="0">
                <a:latin typeface="Tahoma" charset="0"/>
              </a:rPr>
              <a:t>.</a:t>
            </a:r>
          </a:p>
          <a:p>
            <a:pPr>
              <a:lnSpc>
                <a:spcPct val="100000"/>
              </a:lnSpc>
              <a:buFontTx/>
              <a:buNone/>
            </a:pPr>
            <a:endParaRPr lang="en-GB" sz="2000" dirty="0">
              <a:latin typeface="Tahoma" charset="0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Tahoma" charset="0"/>
              </a:rPr>
              <a:t>In </a:t>
            </a:r>
            <a:r>
              <a:rPr lang="en-GB" sz="2000" b="1" dirty="0">
                <a:solidFill>
                  <a:srgbClr val="FF0000"/>
                </a:solidFill>
                <a:latin typeface="Tahoma" charset="0"/>
              </a:rPr>
              <a:t>1920</a:t>
            </a:r>
            <a:r>
              <a:rPr lang="en-GB" sz="2000" dirty="0">
                <a:latin typeface="Tahoma" charset="0"/>
              </a:rPr>
              <a:t> they designed  a spectrograph with 2 dispersion systems at right angle to each other and made the first systematic observations at two </a:t>
            </a:r>
            <a:r>
              <a:rPr lang="en-GB" sz="2000" b="1" dirty="0">
                <a:solidFill>
                  <a:srgbClr val="FFFF00"/>
                </a:solidFill>
                <a:latin typeface="Tahoma" charset="0"/>
              </a:rPr>
              <a:t>differently</a:t>
            </a:r>
            <a:r>
              <a:rPr lang="en-GB" sz="2000" dirty="0">
                <a:latin typeface="Tahoma" charset="0"/>
              </a:rPr>
              <a:t> absorbed wavelengths (300/340 nm). They conclude that the thickness of the ozone layer is </a:t>
            </a:r>
            <a:r>
              <a:rPr lang="en-GB" sz="2000" b="1" dirty="0">
                <a:solidFill>
                  <a:srgbClr val="FFFF00"/>
                </a:solidFill>
                <a:latin typeface="Tahoma" charset="0"/>
              </a:rPr>
              <a:t>3 mm</a:t>
            </a:r>
            <a:r>
              <a:rPr lang="en-GB" sz="2000" dirty="0">
                <a:latin typeface="Tahoma" charset="0"/>
              </a:rPr>
              <a:t>.</a:t>
            </a:r>
          </a:p>
          <a:p>
            <a:pPr>
              <a:lnSpc>
                <a:spcPct val="100000"/>
              </a:lnSpc>
              <a:buFontTx/>
              <a:buNone/>
            </a:pPr>
            <a:endParaRPr lang="en-GB" sz="2000" dirty="0">
              <a:latin typeface="Tahoma" charset="0"/>
            </a:endParaRP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1524000" y="-182563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pic>
        <p:nvPicPr>
          <p:cNvPr id="41989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r="3619" b="9876"/>
          <a:stretch/>
        </p:blipFill>
        <p:spPr bwMode="auto">
          <a:xfrm>
            <a:off x="3257005" y="184149"/>
            <a:ext cx="3849039" cy="33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C941B0-5B3C-4045-90FF-4E28DD50484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3717" y="184150"/>
            <a:ext cx="2577473" cy="3317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5BB0EC-ACAC-FE4A-B400-FB19D3AD1E11}"/>
              </a:ext>
            </a:extLst>
          </p:cNvPr>
          <p:cNvSpPr txBox="1"/>
          <p:nvPr/>
        </p:nvSpPr>
        <p:spPr>
          <a:xfrm>
            <a:off x="533717" y="3909159"/>
            <a:ext cx="6572327" cy="260071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« L’hypothèse la plus probable est que l’ozone existe seulement </a:t>
            </a:r>
            <a:r>
              <a:rPr lang="fr-FR" dirty="0">
                <a:solidFill>
                  <a:srgbClr val="FFFF00"/>
                </a:solidFill>
              </a:rPr>
              <a:t>dans la très haute atmosphère</a:t>
            </a:r>
            <a:r>
              <a:rPr lang="fr-FR" dirty="0"/>
              <a:t>, où il serait produit par la partie extrême du rayonnement ultra-violet solaire, qui, étant fortement absorbé par l’oxygène, ne peut agir que sur les couches les plus élevées de l’atmosphère »</a:t>
            </a:r>
          </a:p>
          <a:p>
            <a:endParaRPr lang="fr-FR" sz="900" dirty="0"/>
          </a:p>
          <a:p>
            <a:r>
              <a:rPr lang="en-US" sz="1600" i="1" dirty="0"/>
              <a:t>« The most probable hypothesis is that ozone is present only </a:t>
            </a:r>
            <a:r>
              <a:rPr lang="en-US" sz="1600" i="1" dirty="0">
                <a:solidFill>
                  <a:srgbClr val="FFFF00"/>
                </a:solidFill>
              </a:rPr>
              <a:t>in the very high atmosphere </a:t>
            </a:r>
            <a:r>
              <a:rPr lang="en-US" sz="1600" i="1" dirty="0"/>
              <a:t>where it would be produced by the extreme part of the solar ultraviolet radiation, which, being strongly absorbed by oxygen, can only act on the upper layers of the atmosphere. 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03678-BC6C-F04A-AC17-FDB8EF238100}"/>
              </a:ext>
            </a:extLst>
          </p:cNvPr>
          <p:cNvSpPr txBox="1"/>
          <p:nvPr/>
        </p:nvSpPr>
        <p:spPr>
          <a:xfrm>
            <a:off x="1438507" y="3501482"/>
            <a:ext cx="587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Fabry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AB102-D6F7-E84D-B2A3-BC7035D4CDDC}"/>
              </a:ext>
            </a:extLst>
          </p:cNvPr>
          <p:cNvSpPr txBox="1"/>
          <p:nvPr/>
        </p:nvSpPr>
        <p:spPr>
          <a:xfrm>
            <a:off x="3479180" y="3490330"/>
            <a:ext cx="3024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Fabry and Buisson on a ship to the USA</a:t>
            </a:r>
          </a:p>
        </p:txBody>
      </p:sp>
    </p:spTree>
    <p:extLst>
      <p:ext uri="{BB962C8B-B14F-4D97-AF65-F5344CB8AC3E}">
        <p14:creationId xmlns:p14="http://schemas.microsoft.com/office/powerpoint/2010/main" val="21709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5961046" y="880946"/>
            <a:ext cx="3139069" cy="1676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2800" dirty="0">
                <a:latin typeface="Arial Black" charset="0"/>
              </a:rPr>
              <a:t>The Dobson Ozone Photographic Spectrometer</a:t>
            </a:r>
            <a:endParaRPr lang="en-US" sz="2800" dirty="0">
              <a:latin typeface="Arial Black" charset="0"/>
            </a:endParaRPr>
          </a:p>
        </p:txBody>
      </p:sp>
      <p:pic>
        <p:nvPicPr>
          <p:cNvPr id="45059" name="Picture 4" descr="dob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36" y="3795185"/>
            <a:ext cx="4453472" cy="2574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7F7D6E-819C-5445-8AF0-2CB9161463D3}"/>
              </a:ext>
            </a:extLst>
          </p:cNvPr>
          <p:cNvPicPr/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" y="390293"/>
            <a:ext cx="5553307" cy="516301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4CE6A2-C8DE-9F44-8EFF-B394D019A30C}"/>
              </a:ext>
            </a:extLst>
          </p:cNvPr>
          <p:cNvSpPr txBox="1"/>
          <p:nvPr/>
        </p:nvSpPr>
        <p:spPr>
          <a:xfrm>
            <a:off x="301083" y="5765181"/>
            <a:ext cx="5787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1930</a:t>
            </a:r>
            <a:r>
              <a:rPr lang="en-US" dirty="0"/>
              <a:t>: Dobson discovers the seasonal variation in the ozone column: large at high latitudes, small in the tropics and delayed by 6 months in the southern hemisphere.</a:t>
            </a:r>
          </a:p>
        </p:txBody>
      </p:sp>
      <p:pic>
        <p:nvPicPr>
          <p:cNvPr id="8" name="Picture 7" descr="Macintosh HD:Users:gpbrasseur:Desktop:Screen Shot 2017-11-14 at 4.53.32 PM.png">
            <a:extLst>
              <a:ext uri="{FF2B5EF4-FFF2-40B4-BE49-F238E27FC236}">
                <a16:creationId xmlns:a16="http://schemas.microsoft.com/office/drawing/2014/main" id="{4327B9AB-30D8-9C4C-B8E7-0668D45A806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72" y="312234"/>
            <a:ext cx="2399239" cy="29759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CB42B5-D51A-7340-A800-E598ED6CA52D}"/>
              </a:ext>
            </a:extLst>
          </p:cNvPr>
          <p:cNvSpPr txBox="1"/>
          <p:nvPr/>
        </p:nvSpPr>
        <p:spPr>
          <a:xfrm>
            <a:off x="10214517" y="3172364"/>
            <a:ext cx="90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Dobson</a:t>
            </a:r>
          </a:p>
        </p:txBody>
      </p:sp>
    </p:spTree>
    <p:extLst>
      <p:ext uri="{BB962C8B-B14F-4D97-AF65-F5344CB8AC3E}">
        <p14:creationId xmlns:p14="http://schemas.microsoft.com/office/powerpoint/2010/main" val="4893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23385" y="228600"/>
            <a:ext cx="11731083" cy="574482"/>
          </a:xfrm>
        </p:spPr>
        <p:txBody>
          <a:bodyPr>
            <a:noAutofit/>
          </a:bodyPr>
          <a:lstStyle/>
          <a:p>
            <a:pPr eaLnBrk="1" hangingPunct="1"/>
            <a:r>
              <a:rPr lang="en-GB" sz="3200" dirty="0">
                <a:latin typeface="Arial Black" charset="0"/>
              </a:rPr>
              <a:t>Determination of the Height of the Ozone Layer</a:t>
            </a:r>
            <a:endParaRPr lang="en-US" sz="3200" dirty="0">
              <a:latin typeface="Arial Black" charset="0"/>
            </a:endParaRPr>
          </a:p>
        </p:txBody>
      </p:sp>
      <p:sp>
        <p:nvSpPr>
          <p:cNvPr id="50179" name="Text Box 2055"/>
          <p:cNvSpPr txBox="1">
            <a:spLocks noChangeArrowheads="1"/>
          </p:cNvSpPr>
          <p:nvPr/>
        </p:nvSpPr>
        <p:spPr bwMode="auto">
          <a:xfrm>
            <a:off x="9677401" y="6461125"/>
            <a:ext cx="643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 err="1">
                <a:solidFill>
                  <a:srgbClr val="FFFF00"/>
                </a:solidFill>
              </a:rPr>
              <a:t>G</a:t>
            </a:r>
            <a:r>
              <a:rPr lang="en-GB" sz="1800" dirty="0" err="1">
                <a:solidFill>
                  <a:srgbClr val="FFFF00"/>
                </a:solidFill>
                <a:cs typeface="Times New Roman" charset="0"/>
              </a:rPr>
              <a:t>ö</a:t>
            </a:r>
            <a:r>
              <a:rPr lang="en-GB" sz="1800" dirty="0" err="1">
                <a:solidFill>
                  <a:srgbClr val="FFFF00"/>
                </a:solidFill>
              </a:rPr>
              <a:t>tz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50180" name="Picture 2056" descr="PaulGoet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353" y="3752812"/>
            <a:ext cx="1908990" cy="273772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 descr="Cabannes_mars_19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25" y="1068130"/>
            <a:ext cx="2982332" cy="22162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7"/>
          <p:cNvSpPr txBox="1">
            <a:spLocks noChangeArrowheads="1"/>
          </p:cNvSpPr>
          <p:nvPr/>
        </p:nvSpPr>
        <p:spPr bwMode="auto">
          <a:xfrm>
            <a:off x="524107" y="1143000"/>
            <a:ext cx="742671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i="0" dirty="0">
                <a:solidFill>
                  <a:srgbClr val="FFFFFF"/>
                </a:solidFill>
              </a:rPr>
              <a:t>In </a:t>
            </a:r>
            <a:r>
              <a:rPr lang="en-GB" sz="2000" b="1" i="0" dirty="0">
                <a:solidFill>
                  <a:srgbClr val="FF0000"/>
                </a:solidFill>
              </a:rPr>
              <a:t>1928</a:t>
            </a:r>
            <a:r>
              <a:rPr lang="en-GB" sz="2000" i="0" dirty="0">
                <a:solidFill>
                  <a:srgbClr val="FFFFFF"/>
                </a:solidFill>
              </a:rPr>
              <a:t>, </a:t>
            </a:r>
            <a:r>
              <a:rPr lang="en-GB" sz="2000" b="1" i="0" dirty="0">
                <a:solidFill>
                  <a:srgbClr val="FFFF00"/>
                </a:solidFill>
              </a:rPr>
              <a:t>Jean </a:t>
            </a:r>
            <a:r>
              <a:rPr lang="en-GB" sz="2000" b="1" i="0" dirty="0" err="1">
                <a:solidFill>
                  <a:srgbClr val="FFFF00"/>
                </a:solidFill>
              </a:rPr>
              <a:t>Cabannes</a:t>
            </a:r>
            <a:r>
              <a:rPr lang="en-GB" sz="2000" i="0" dirty="0">
                <a:solidFill>
                  <a:srgbClr val="FFFF00"/>
                </a:solidFill>
              </a:rPr>
              <a:t> </a:t>
            </a:r>
            <a:r>
              <a:rPr lang="en-GB" sz="2000" i="0" dirty="0">
                <a:solidFill>
                  <a:srgbClr val="FFFFFF"/>
                </a:solidFill>
              </a:rPr>
              <a:t>and </a:t>
            </a:r>
            <a:r>
              <a:rPr lang="en-GB" sz="2000" b="1" i="0" dirty="0">
                <a:solidFill>
                  <a:srgbClr val="FFFF00"/>
                </a:solidFill>
              </a:rPr>
              <a:t>Jean Dufay</a:t>
            </a:r>
            <a:r>
              <a:rPr lang="en-GB" sz="2000" i="0" dirty="0">
                <a:solidFill>
                  <a:srgbClr val="FFFF00"/>
                </a:solidFill>
              </a:rPr>
              <a:t> </a:t>
            </a:r>
            <a:r>
              <a:rPr lang="en-GB" sz="2000" i="0" dirty="0">
                <a:solidFill>
                  <a:srgbClr val="FFFFFF"/>
                </a:solidFill>
              </a:rPr>
              <a:t>(who work in the Laboratory of </a:t>
            </a:r>
            <a:r>
              <a:rPr lang="en-GB" sz="2000" i="0" dirty="0" err="1">
                <a:solidFill>
                  <a:srgbClr val="FFFFFF"/>
                </a:solidFill>
              </a:rPr>
              <a:t>Fabry</a:t>
            </a:r>
            <a:r>
              <a:rPr lang="en-GB" sz="2000" i="0" dirty="0">
                <a:solidFill>
                  <a:srgbClr val="FFFFFF"/>
                </a:solidFill>
              </a:rPr>
              <a:t> in Marseilles) in France note that the 300 DU of ozone observed by Dobson can only be explained if there is an ozone layer in the </a:t>
            </a:r>
            <a:r>
              <a:rPr lang="en-GB" sz="2000" i="0" u="sng" dirty="0">
                <a:solidFill>
                  <a:srgbClr val="FFFFFF"/>
                </a:solidFill>
              </a:rPr>
              <a:t>upper atmosphere</a:t>
            </a:r>
            <a:r>
              <a:rPr lang="en-GB" sz="2000" i="0" dirty="0">
                <a:solidFill>
                  <a:srgbClr val="FFFFFF"/>
                </a:solidFill>
              </a:rPr>
              <a:t>. From the measurement of ozone absorption at 3 different wavelengths, they locate this layer near </a:t>
            </a:r>
            <a:r>
              <a:rPr lang="en-GB" sz="2000" b="1" i="0" dirty="0">
                <a:solidFill>
                  <a:srgbClr val="FFFF00"/>
                </a:solidFill>
              </a:rPr>
              <a:t>50 km</a:t>
            </a:r>
            <a:r>
              <a:rPr lang="en-GB" sz="2000" i="0" dirty="0">
                <a:solidFill>
                  <a:srgbClr val="FFFF00"/>
                </a:solidFill>
              </a:rPr>
              <a:t> </a:t>
            </a:r>
            <a:r>
              <a:rPr lang="en-GB" sz="2000" i="0" dirty="0">
                <a:solidFill>
                  <a:srgbClr val="FFFFFF"/>
                </a:solidFill>
              </a:rPr>
              <a:t>altitude.</a:t>
            </a:r>
          </a:p>
          <a:p>
            <a:pPr eaLnBrk="1" hangingPunct="1"/>
            <a:endParaRPr lang="en-GB" sz="2000" i="0" dirty="0">
              <a:solidFill>
                <a:srgbClr val="FFFFFF"/>
              </a:solidFill>
            </a:endParaRPr>
          </a:p>
          <a:p>
            <a:pPr eaLnBrk="1" hangingPunct="1"/>
            <a:r>
              <a:rPr lang="en-GB" sz="2000" i="0" dirty="0">
                <a:solidFill>
                  <a:srgbClr val="FFFFFF"/>
                </a:solidFill>
              </a:rPr>
              <a:t>In </a:t>
            </a:r>
            <a:r>
              <a:rPr lang="en-GB" sz="2000" b="1" i="0" dirty="0">
                <a:solidFill>
                  <a:srgbClr val="FF0000"/>
                </a:solidFill>
              </a:rPr>
              <a:t>1927-1928</a:t>
            </a:r>
            <a:r>
              <a:rPr lang="en-GB" sz="2000" i="0" dirty="0">
                <a:solidFill>
                  <a:srgbClr val="FFFFFF"/>
                </a:solidFill>
              </a:rPr>
              <a:t>, </a:t>
            </a:r>
            <a:r>
              <a:rPr lang="en-GB" sz="2000" b="1" i="0" dirty="0">
                <a:solidFill>
                  <a:srgbClr val="FFFF00"/>
                </a:solidFill>
              </a:rPr>
              <a:t>Paul </a:t>
            </a:r>
            <a:r>
              <a:rPr lang="en-GB" sz="2000" b="1" i="0" dirty="0" err="1">
                <a:solidFill>
                  <a:srgbClr val="FFFF00"/>
                </a:solidFill>
              </a:rPr>
              <a:t>G</a:t>
            </a:r>
            <a:r>
              <a:rPr lang="en-GB" sz="2000" b="1" i="0" dirty="0" err="1">
                <a:solidFill>
                  <a:srgbClr val="FFFF00"/>
                </a:solidFill>
                <a:cs typeface="Times New Roman" charset="0"/>
              </a:rPr>
              <a:t>ö</a:t>
            </a:r>
            <a:r>
              <a:rPr lang="en-GB" sz="2000" b="1" i="0" dirty="0" err="1">
                <a:solidFill>
                  <a:srgbClr val="FFFF00"/>
                </a:solidFill>
              </a:rPr>
              <a:t>tz</a:t>
            </a:r>
            <a:r>
              <a:rPr lang="en-GB" sz="2000" i="0" dirty="0">
                <a:solidFill>
                  <a:srgbClr val="FFFFFF"/>
                </a:solidFill>
              </a:rPr>
              <a:t> and </a:t>
            </a:r>
            <a:r>
              <a:rPr lang="en-GB" sz="2000" b="1" i="0" dirty="0">
                <a:solidFill>
                  <a:srgbClr val="FFFF00"/>
                </a:solidFill>
              </a:rPr>
              <a:t>Gordon Dobson</a:t>
            </a:r>
            <a:r>
              <a:rPr lang="en-GB" sz="2000" i="0" dirty="0">
                <a:solidFill>
                  <a:srgbClr val="FFFFFF"/>
                </a:solidFill>
              </a:rPr>
              <a:t> first confirm from measurements made in </a:t>
            </a:r>
            <a:r>
              <a:rPr lang="en-GB" sz="2000" i="0" dirty="0" err="1">
                <a:solidFill>
                  <a:srgbClr val="FFFFFF"/>
                </a:solidFill>
              </a:rPr>
              <a:t>Arosa</a:t>
            </a:r>
            <a:r>
              <a:rPr lang="en-GB" sz="2000" i="0" dirty="0">
                <a:solidFill>
                  <a:srgbClr val="FFFFFF"/>
                </a:solidFill>
              </a:rPr>
              <a:t> that this layer is located near </a:t>
            </a:r>
            <a:r>
              <a:rPr lang="en-GB" sz="2000" b="1" i="0" dirty="0">
                <a:solidFill>
                  <a:srgbClr val="FFFF00"/>
                </a:solidFill>
              </a:rPr>
              <a:t>40-50 km</a:t>
            </a:r>
            <a:r>
              <a:rPr lang="en-GB" sz="2000" i="0" dirty="0">
                <a:solidFill>
                  <a:srgbClr val="FFFFFF"/>
                </a:solidFill>
              </a:rPr>
              <a:t>. </a:t>
            </a:r>
            <a:endParaRPr lang="en-US" sz="2000" i="0" dirty="0">
              <a:solidFill>
                <a:srgbClr val="FFFFFF"/>
              </a:solidFill>
            </a:endParaRPr>
          </a:p>
        </p:txBody>
      </p:sp>
      <p:sp>
        <p:nvSpPr>
          <p:cNvPr id="50183" name="TextBox 8"/>
          <p:cNvSpPr txBox="1">
            <a:spLocks noChangeArrowheads="1"/>
          </p:cNvSpPr>
          <p:nvPr/>
        </p:nvSpPr>
        <p:spPr bwMode="auto">
          <a:xfrm>
            <a:off x="8726896" y="3269651"/>
            <a:ext cx="2730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FFFF00"/>
                </a:solidFill>
              </a:rPr>
              <a:t>Cabannes</a:t>
            </a:r>
            <a:r>
              <a:rPr lang="en-US" sz="1800" dirty="0">
                <a:solidFill>
                  <a:srgbClr val="FFFF00"/>
                </a:solidFill>
              </a:rPr>
              <a:t> and his family</a:t>
            </a:r>
          </a:p>
        </p:txBody>
      </p:sp>
      <p:pic>
        <p:nvPicPr>
          <p:cNvPr id="9" name="Picture 8" descr="DSC01681">
            <a:extLst>
              <a:ext uri="{FF2B5EF4-FFF2-40B4-BE49-F238E27FC236}">
                <a16:creationId xmlns:a16="http://schemas.microsoft.com/office/drawing/2014/main" id="{6DE0449E-DAB8-2D4D-A54E-94F8AF163D93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25687" r="20998" b="48219"/>
          <a:stretch>
            <a:fillRect/>
          </a:stretch>
        </p:blipFill>
        <p:spPr bwMode="auto">
          <a:xfrm>
            <a:off x="713679" y="4415883"/>
            <a:ext cx="7014116" cy="2312238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75925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6117"/>
            <a:ext cx="7772400" cy="10438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 dirty="0">
                <a:latin typeface="Arial Black" charset="0"/>
              </a:rPr>
              <a:t>The First Photochemical Theory: </a:t>
            </a:r>
            <a:br>
              <a:rPr lang="en-GB" sz="3200" dirty="0">
                <a:latin typeface="Arial Black" charset="0"/>
              </a:rPr>
            </a:br>
            <a:r>
              <a:rPr lang="en-GB" sz="3200" dirty="0">
                <a:latin typeface="Arial Black" charset="0"/>
              </a:rPr>
              <a:t>A pure Oxygen Atmosphere</a:t>
            </a:r>
            <a:endParaRPr lang="en-US" sz="3200" dirty="0">
              <a:latin typeface="Arial Black" charset="0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5018048" y="1544991"/>
            <a:ext cx="6791093" cy="514727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>
                <a:latin typeface="Tahoma" charset="0"/>
              </a:rPr>
              <a:t>In </a:t>
            </a:r>
            <a:r>
              <a:rPr lang="en-GB" b="1" dirty="0">
                <a:solidFill>
                  <a:srgbClr val="FF0000"/>
                </a:solidFill>
                <a:latin typeface="Tahoma" charset="0"/>
              </a:rPr>
              <a:t>1929</a:t>
            </a:r>
            <a:r>
              <a:rPr lang="en-GB" dirty="0">
                <a:latin typeface="Tahoma" charset="0"/>
              </a:rPr>
              <a:t>,</a:t>
            </a:r>
            <a:r>
              <a:rPr lang="en-GB" b="1" dirty="0">
                <a:latin typeface="Tahoma" charset="0"/>
              </a:rPr>
              <a:t> </a:t>
            </a:r>
            <a:r>
              <a:rPr lang="en-GB" b="1" dirty="0">
                <a:solidFill>
                  <a:srgbClr val="FFFF00"/>
                </a:solidFill>
                <a:latin typeface="Tahoma" charset="0"/>
              </a:rPr>
              <a:t>Sydney Chapman</a:t>
            </a:r>
            <a:r>
              <a:rPr lang="en-GB" dirty="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GB" dirty="0">
                <a:latin typeface="Tahoma" charset="0"/>
              </a:rPr>
              <a:t>rejects the idea that ozone could be produced by corpuscular particles, which had been invoked to explain the higher ozone concentrations observed at high latitudes</a:t>
            </a:r>
            <a:r>
              <a:rPr lang="en-GB" sz="1800" dirty="0">
                <a:latin typeface="Tahoma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1800" dirty="0">
              <a:latin typeface="Tahoma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GB" dirty="0">
                <a:latin typeface="Tahoma" charset="0"/>
              </a:rPr>
              <a:t>Rather, he introduces the first scheme that  describes the photochemistry of ozone:</a:t>
            </a:r>
          </a:p>
          <a:p>
            <a:pPr eaLnBrk="1" hangingPunct="1">
              <a:lnSpc>
                <a:spcPct val="120000"/>
              </a:lnSpc>
            </a:pPr>
            <a:endParaRPr lang="en-GB" dirty="0">
              <a:latin typeface="Tahoma" charset="0"/>
            </a:endParaRP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GB" dirty="0">
                <a:latin typeface="Tahoma" charset="0"/>
              </a:rPr>
              <a:t>	</a:t>
            </a:r>
            <a:r>
              <a:rPr lang="en-GB" b="1" dirty="0">
                <a:latin typeface="Tahoma" charset="0"/>
              </a:rPr>
              <a:t>O</a:t>
            </a:r>
            <a:r>
              <a:rPr lang="en-GB" b="1" baseline="-25000" dirty="0">
                <a:latin typeface="Tahoma" charset="0"/>
              </a:rPr>
              <a:t>2</a:t>
            </a:r>
            <a:r>
              <a:rPr lang="en-GB" b="1" dirty="0">
                <a:latin typeface="Tahoma" charset="0"/>
              </a:rPr>
              <a:t> + UV </a:t>
            </a:r>
            <a:r>
              <a:rPr lang="en-GB" b="1" dirty="0">
                <a:latin typeface="Tahoma" charset="0"/>
                <a:sym typeface="Wingdings" charset="0"/>
              </a:rPr>
              <a:t> O + O</a:t>
            </a:r>
          </a:p>
          <a:p>
            <a:pPr>
              <a:lnSpc>
                <a:spcPct val="120000"/>
              </a:lnSpc>
              <a:buNone/>
            </a:pPr>
            <a:r>
              <a:rPr lang="en-GB" b="1" dirty="0">
                <a:latin typeface="Tahoma" charset="0"/>
                <a:sym typeface="Wingdings" charset="0"/>
              </a:rPr>
              <a:t>	O + O</a:t>
            </a:r>
            <a:r>
              <a:rPr lang="en-GB" b="1" baseline="-25000" dirty="0">
                <a:latin typeface="Tahoma" charset="0"/>
                <a:sym typeface="Wingdings" charset="0"/>
              </a:rPr>
              <a:t> </a:t>
            </a:r>
            <a:r>
              <a:rPr lang="en-GB" b="1" dirty="0">
                <a:latin typeface="Tahoma" charset="0"/>
                <a:sym typeface="Wingdings" charset="0"/>
              </a:rPr>
              <a:t>+ M  O</a:t>
            </a:r>
            <a:r>
              <a:rPr lang="en-GB" b="1" baseline="-25000" dirty="0">
                <a:latin typeface="Tahoma" charset="0"/>
                <a:sym typeface="Wingdings" charset="0"/>
              </a:rPr>
              <a:t>2</a:t>
            </a:r>
            <a:r>
              <a:rPr lang="en-GB" b="1" dirty="0">
                <a:latin typeface="Tahoma" charset="0"/>
                <a:sym typeface="Wingdings" charset="0"/>
              </a:rPr>
              <a:t> + M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GB" b="1" dirty="0">
                <a:latin typeface="Tahoma" charset="0"/>
                <a:sym typeface="Wingdings" charset="0"/>
              </a:rPr>
              <a:t>	O + O</a:t>
            </a:r>
            <a:r>
              <a:rPr lang="en-GB" b="1" baseline="-25000" dirty="0">
                <a:latin typeface="Tahoma" charset="0"/>
                <a:sym typeface="Wingdings" charset="0"/>
              </a:rPr>
              <a:t>2 </a:t>
            </a:r>
            <a:r>
              <a:rPr lang="en-GB" b="1" dirty="0">
                <a:latin typeface="Tahoma" charset="0"/>
                <a:sym typeface="Wingdings" charset="0"/>
              </a:rPr>
              <a:t>+ M  </a:t>
            </a:r>
            <a:r>
              <a:rPr lang="en-GB" b="1" dirty="0">
                <a:solidFill>
                  <a:srgbClr val="FFFF00"/>
                </a:solidFill>
                <a:latin typeface="Tahoma" charset="0"/>
                <a:sym typeface="Wingdings" charset="0"/>
              </a:rPr>
              <a:t>O</a:t>
            </a:r>
            <a:r>
              <a:rPr lang="en-GB" b="1" baseline="-25000" dirty="0">
                <a:solidFill>
                  <a:srgbClr val="FFFF00"/>
                </a:solidFill>
                <a:latin typeface="Tahoma" charset="0"/>
                <a:sym typeface="Wingdings" charset="0"/>
              </a:rPr>
              <a:t>3</a:t>
            </a:r>
            <a:r>
              <a:rPr lang="en-GB" b="1" dirty="0">
                <a:latin typeface="Tahoma" charset="0"/>
                <a:sym typeface="Wingdings" charset="0"/>
              </a:rPr>
              <a:t> + M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GB" b="1" dirty="0">
                <a:latin typeface="Tahoma" charset="0"/>
              </a:rPr>
              <a:t>	O</a:t>
            </a:r>
            <a:r>
              <a:rPr lang="en-GB" b="1" baseline="-25000" dirty="0">
                <a:latin typeface="Tahoma" charset="0"/>
              </a:rPr>
              <a:t>3</a:t>
            </a:r>
            <a:r>
              <a:rPr lang="en-GB" b="1" dirty="0">
                <a:latin typeface="Tahoma" charset="0"/>
              </a:rPr>
              <a:t> + UV </a:t>
            </a:r>
            <a:r>
              <a:rPr lang="en-GB" b="1" dirty="0">
                <a:latin typeface="Tahoma" charset="0"/>
                <a:sym typeface="Wingdings" charset="0"/>
              </a:rPr>
              <a:t> O + O</a:t>
            </a:r>
            <a:r>
              <a:rPr lang="en-GB" b="1" baseline="-25000" dirty="0">
                <a:latin typeface="Tahoma" charset="0"/>
                <a:sym typeface="Wingdings" charset="0"/>
              </a:rPr>
              <a:t>2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GB" b="1" dirty="0">
                <a:latin typeface="Tahoma" charset="0"/>
              </a:rPr>
              <a:t>	O + O</a:t>
            </a:r>
            <a:r>
              <a:rPr lang="en-GB" b="1" baseline="-25000" dirty="0">
                <a:latin typeface="Tahoma" charset="0"/>
              </a:rPr>
              <a:t>3</a:t>
            </a:r>
            <a:r>
              <a:rPr lang="en-GB" b="1" dirty="0">
                <a:latin typeface="Tahoma" charset="0"/>
              </a:rPr>
              <a:t> </a:t>
            </a:r>
            <a:r>
              <a:rPr lang="en-GB" b="1" dirty="0">
                <a:latin typeface="Tahoma" charset="0"/>
                <a:sym typeface="Wingdings" charset="0"/>
              </a:rPr>
              <a:t> 2 O</a:t>
            </a:r>
            <a:r>
              <a:rPr lang="en-GB" b="1" baseline="-25000" dirty="0">
                <a:latin typeface="Tahoma" charset="0"/>
                <a:sym typeface="Wingdings" charset="0"/>
              </a:rPr>
              <a:t>2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en-GB" b="1" dirty="0">
              <a:latin typeface="Tahoma" charset="0"/>
              <a:sym typeface="Wingdings" charset="0"/>
            </a:endParaRPr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1857530" y="5955001"/>
            <a:ext cx="1413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rgbClr val="FFFF00"/>
                </a:solidFill>
              </a:rPr>
              <a:t>S. Chapman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6" name="Picture 5" descr="ttps://upload.wikimedia.org/wikipedia/commons/3/36/Sydney_Chapman.jpg">
            <a:extLst>
              <a:ext uri="{FF2B5EF4-FFF2-40B4-BE49-F238E27FC236}">
                <a16:creationId xmlns:a16="http://schemas.microsoft.com/office/drawing/2014/main" id="{D819AFCE-7DB6-8B45-B571-67F477723E6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50" y="1608837"/>
            <a:ext cx="3537922" cy="4346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99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26062"/>
            <a:ext cx="7772400" cy="1045539"/>
          </a:xfrm>
        </p:spPr>
        <p:txBody>
          <a:bodyPr>
            <a:noAutofit/>
          </a:bodyPr>
          <a:lstStyle/>
          <a:p>
            <a:pPr eaLnBrk="1" hangingPunct="1"/>
            <a:r>
              <a:rPr lang="en-GB" sz="3200" dirty="0">
                <a:latin typeface="Arial Black" charset="0"/>
              </a:rPr>
              <a:t>The First Ozone Conference in Paris (</a:t>
            </a:r>
            <a:r>
              <a:rPr lang="en-GB" sz="3200" dirty="0">
                <a:solidFill>
                  <a:srgbClr val="FF0000"/>
                </a:solidFill>
                <a:latin typeface="Arial Black" charset="0"/>
              </a:rPr>
              <a:t>1929</a:t>
            </a:r>
            <a:r>
              <a:rPr lang="en-GB" sz="3200" dirty="0">
                <a:latin typeface="Arial Black" charset="0"/>
              </a:rPr>
              <a:t>)</a:t>
            </a:r>
            <a:endParaRPr lang="en-US" sz="3200" dirty="0">
              <a:latin typeface="Arial Black" charset="0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925550" y="2047178"/>
            <a:ext cx="6869151" cy="390664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Tahoma" charset="0"/>
              </a:rPr>
              <a:t>At the first ozone conference in Paris</a:t>
            </a:r>
            <a:r>
              <a:rPr lang="en-GB" sz="2400" dirty="0">
                <a:solidFill>
                  <a:srgbClr val="FFFF00"/>
                </a:solidFill>
                <a:latin typeface="Tahoma" charset="0"/>
              </a:rPr>
              <a:t>,  </a:t>
            </a:r>
            <a:r>
              <a:rPr lang="en-GB" sz="2400" b="1" dirty="0">
                <a:solidFill>
                  <a:srgbClr val="FFFF00"/>
                </a:solidFill>
                <a:latin typeface="Tahoma" charset="0"/>
              </a:rPr>
              <a:t>Sydney Chapman</a:t>
            </a:r>
            <a:r>
              <a:rPr lang="en-GB" sz="2400" dirty="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GB" sz="2400" dirty="0">
                <a:latin typeface="Tahoma" charset="0"/>
              </a:rPr>
              <a:t>presents the first photochemical theory of ozone.</a:t>
            </a:r>
          </a:p>
          <a:p>
            <a:pPr marL="0" indent="0">
              <a:lnSpc>
                <a:spcPct val="90000"/>
              </a:lnSpc>
              <a:buNone/>
            </a:pPr>
            <a:endParaRPr lang="en-GB" sz="800" dirty="0"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Tahoma" charset="0"/>
              </a:rPr>
              <a:t>On the basis of the photochemical parameters available at that time, he suggests that the ozone layer is located near </a:t>
            </a:r>
            <a:r>
              <a:rPr lang="en-GB" sz="2400" b="1" dirty="0">
                <a:solidFill>
                  <a:srgbClr val="FFFF00"/>
                </a:solidFill>
                <a:latin typeface="Tahoma" charset="0"/>
              </a:rPr>
              <a:t>40 km</a:t>
            </a:r>
            <a:r>
              <a:rPr lang="en-GB" sz="2400" dirty="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GB" sz="2400" dirty="0">
                <a:latin typeface="Tahoma" charset="0"/>
              </a:rPr>
              <a:t>altitude. This </a:t>
            </a:r>
            <a:r>
              <a:rPr lang="en-GB" sz="2400" dirty="0">
                <a:solidFill>
                  <a:srgbClr val="FFFF00"/>
                </a:solidFill>
                <a:latin typeface="Tahoma" charset="0"/>
              </a:rPr>
              <a:t>confirms </a:t>
            </a:r>
            <a:r>
              <a:rPr lang="en-GB" sz="2400" dirty="0">
                <a:latin typeface="Tahoma" charset="0"/>
              </a:rPr>
              <a:t>observational data at that time.</a:t>
            </a:r>
          </a:p>
          <a:p>
            <a:pPr marL="0" indent="0">
              <a:lnSpc>
                <a:spcPct val="90000"/>
              </a:lnSpc>
              <a:buNone/>
            </a:pPr>
            <a:endParaRPr lang="en-GB" sz="800" dirty="0">
              <a:latin typeface="Tahoma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Tahoma" charset="0"/>
              </a:rPr>
              <a:t>At this time, the absorption or radiation by O</a:t>
            </a:r>
            <a:r>
              <a:rPr lang="en-GB" sz="2400" baseline="-25000" dirty="0">
                <a:latin typeface="Tahoma" charset="0"/>
              </a:rPr>
              <a:t>2</a:t>
            </a:r>
            <a:r>
              <a:rPr lang="en-GB" sz="2400" dirty="0">
                <a:latin typeface="Tahoma" charset="0"/>
              </a:rPr>
              <a:t> at wavelengths larger than 200 nm is not known. </a:t>
            </a:r>
          </a:p>
        </p:txBody>
      </p:sp>
      <p:pic>
        <p:nvPicPr>
          <p:cNvPr id="53251" name="Picture 4" descr="chapman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669" y="1876425"/>
            <a:ext cx="3027363" cy="42481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2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>
                <a:latin typeface="Arial Black" charset="0"/>
              </a:rPr>
              <a:t>Ozone Production in the Stratosphere</a:t>
            </a:r>
            <a:endParaRPr lang="en-US">
              <a:latin typeface="Arial Black" charset="0"/>
            </a:endParaRPr>
          </a:p>
        </p:txBody>
      </p:sp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>
          <a:xfrm>
            <a:off x="490654" y="2209800"/>
            <a:ext cx="5605346" cy="38100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GB" dirty="0">
                <a:latin typeface="Tahoma" charset="0"/>
              </a:rPr>
              <a:t>   </a:t>
            </a:r>
            <a:r>
              <a:rPr lang="en-GB" sz="2400" dirty="0">
                <a:latin typeface="Tahoma" charset="0"/>
              </a:rPr>
              <a:t>It is only in </a:t>
            </a:r>
            <a:r>
              <a:rPr lang="en-GB" sz="2400" b="1" dirty="0">
                <a:solidFill>
                  <a:srgbClr val="FF0000"/>
                </a:solidFill>
                <a:latin typeface="Tahoma" charset="0"/>
              </a:rPr>
              <a:t>1953</a:t>
            </a:r>
            <a:r>
              <a:rPr lang="en-GB" sz="2400" dirty="0">
                <a:latin typeface="Tahoma" charset="0"/>
              </a:rPr>
              <a:t>, </a:t>
            </a:r>
            <a:r>
              <a:rPr lang="en-GB" sz="2400" b="1" dirty="0">
                <a:solidFill>
                  <a:srgbClr val="FFFF00"/>
                </a:solidFill>
                <a:latin typeface="Tahoma" charset="0"/>
              </a:rPr>
              <a:t>P. Brix</a:t>
            </a:r>
            <a:r>
              <a:rPr lang="en-GB" sz="2400" dirty="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GB" sz="2400" dirty="0">
                <a:latin typeface="Tahoma" charset="0"/>
              </a:rPr>
              <a:t>and </a:t>
            </a:r>
            <a:r>
              <a:rPr lang="en-GB" sz="2400" b="1" dirty="0">
                <a:solidFill>
                  <a:srgbClr val="FFFF00"/>
                </a:solidFill>
                <a:latin typeface="Tahoma" charset="0"/>
              </a:rPr>
              <a:t>G. Herzberg</a:t>
            </a:r>
            <a:r>
              <a:rPr lang="en-GB" sz="2400" dirty="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GB" sz="2400" dirty="0">
                <a:latin typeface="Tahoma" charset="0"/>
              </a:rPr>
              <a:t>show that the photolysis of oxygen (and therefore the photochemical production of ozone) is possible for radiation </a:t>
            </a:r>
            <a:r>
              <a:rPr lang="en-GB" sz="2400" dirty="0">
                <a:solidFill>
                  <a:srgbClr val="FFFF00"/>
                </a:solidFill>
                <a:latin typeface="Tahoma" charset="0"/>
              </a:rPr>
              <a:t>beyond 200 nm</a:t>
            </a:r>
            <a:r>
              <a:rPr lang="en-GB" sz="2400" dirty="0">
                <a:latin typeface="Tahoma" charset="0"/>
              </a:rPr>
              <a:t>, and is therefore taking place down to the </a:t>
            </a:r>
            <a:r>
              <a:rPr lang="en-GB" sz="2400" u="sng" dirty="0">
                <a:latin typeface="Tahoma" charset="0"/>
              </a:rPr>
              <a:t>lower</a:t>
            </a:r>
            <a:r>
              <a:rPr lang="en-GB" sz="2400" dirty="0">
                <a:latin typeface="Tahoma" charset="0"/>
              </a:rPr>
              <a:t> stratosphere. </a:t>
            </a:r>
            <a:endParaRPr lang="en-US" sz="2400" dirty="0">
              <a:latin typeface="Tahoma" charset="0"/>
            </a:endParaRPr>
          </a:p>
        </p:txBody>
      </p:sp>
      <p:pic>
        <p:nvPicPr>
          <p:cNvPr id="56323" name="Picture 4" descr="herz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2209801"/>
            <a:ext cx="4817712" cy="392337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5BE35A8-A682-4B45-9593-937900769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1961" y="1602621"/>
            <a:ext cx="140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solidFill>
                  <a:srgbClr val="FFFF00"/>
                </a:solidFill>
              </a:rPr>
              <a:t>G. Herzberg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7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91455" y="314401"/>
            <a:ext cx="50292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sz="2400" dirty="0">
                <a:latin typeface="Arial Black" charset="0"/>
              </a:rPr>
              <a:t>Determination of the height </a:t>
            </a:r>
            <a:br>
              <a:rPr lang="en-GB" sz="2400" dirty="0">
                <a:latin typeface="Arial Black" charset="0"/>
              </a:rPr>
            </a:br>
            <a:r>
              <a:rPr lang="en-GB" sz="2400" dirty="0">
                <a:latin typeface="Arial Black" charset="0"/>
              </a:rPr>
              <a:t>of the ozone layer: </a:t>
            </a:r>
            <a:br>
              <a:rPr lang="en-GB" sz="2400" dirty="0">
                <a:latin typeface="Arial Black" charset="0"/>
              </a:rPr>
            </a:br>
            <a:r>
              <a:rPr lang="en-GB" sz="2400" dirty="0">
                <a:latin typeface="Arial Black" charset="0"/>
              </a:rPr>
              <a:t>The </a:t>
            </a:r>
            <a:r>
              <a:rPr lang="en-GB" sz="2400" dirty="0" err="1">
                <a:latin typeface="Arial Black" charset="0"/>
              </a:rPr>
              <a:t>Umkehr</a:t>
            </a:r>
            <a:r>
              <a:rPr lang="en-GB" sz="2400" dirty="0">
                <a:latin typeface="Arial Black" charset="0"/>
              </a:rPr>
              <a:t> Effect</a:t>
            </a:r>
            <a:endParaRPr lang="en-US" sz="2400" dirty="0">
              <a:latin typeface="Arial Black" charset="0"/>
            </a:endParaRPr>
          </a:p>
        </p:txBody>
      </p:sp>
      <p:sp>
        <p:nvSpPr>
          <p:cNvPr id="51202" name="Rectangle 1027"/>
          <p:cNvSpPr>
            <a:spLocks noGrp="1" noChangeArrowheads="1"/>
          </p:cNvSpPr>
          <p:nvPr>
            <p:ph idx="1"/>
          </p:nvPr>
        </p:nvSpPr>
        <p:spPr>
          <a:xfrm>
            <a:off x="501805" y="3349456"/>
            <a:ext cx="6122019" cy="3036849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2400" dirty="0">
                <a:latin typeface="Tahoma" charset="0"/>
                <a:cs typeface="Times New Roman" charset="0"/>
              </a:rPr>
              <a:t>During a </a:t>
            </a:r>
            <a:r>
              <a:rPr lang="en-GB" sz="2400" dirty="0">
                <a:solidFill>
                  <a:srgbClr val="FFFF00"/>
                </a:solidFill>
                <a:latin typeface="Tahoma" charset="0"/>
                <a:cs typeface="Times New Roman" charset="0"/>
              </a:rPr>
              <a:t>Spitzbergen</a:t>
            </a:r>
            <a:r>
              <a:rPr lang="en-GB" sz="2400" dirty="0">
                <a:latin typeface="Tahoma" charset="0"/>
                <a:cs typeface="Times New Roman" charset="0"/>
              </a:rPr>
              <a:t> expedition in </a:t>
            </a:r>
            <a:r>
              <a:rPr lang="en-GB" sz="2400" b="1" dirty="0">
                <a:solidFill>
                  <a:srgbClr val="FF0000"/>
                </a:solidFill>
                <a:latin typeface="Tahoma" charset="0"/>
                <a:cs typeface="Times New Roman" charset="0"/>
              </a:rPr>
              <a:t>1929</a:t>
            </a:r>
            <a:r>
              <a:rPr lang="en-GB" sz="2400" dirty="0">
                <a:latin typeface="Tahoma" charset="0"/>
                <a:cs typeface="Times New Roman" charset="0"/>
              </a:rPr>
              <a:t>, </a:t>
            </a:r>
            <a:r>
              <a:rPr lang="en-GB" sz="2400" b="1" dirty="0">
                <a:solidFill>
                  <a:srgbClr val="FFFF00"/>
                </a:solidFill>
                <a:latin typeface="Tahoma" charset="0"/>
              </a:rPr>
              <a:t>Paul </a:t>
            </a:r>
            <a:r>
              <a:rPr lang="en-GB" sz="2400" b="1" dirty="0" err="1">
                <a:solidFill>
                  <a:srgbClr val="FFFF00"/>
                </a:solidFill>
                <a:latin typeface="Tahoma" charset="0"/>
              </a:rPr>
              <a:t>G</a:t>
            </a:r>
            <a:r>
              <a:rPr lang="en-GB" sz="2400" b="1" dirty="0" err="1">
                <a:solidFill>
                  <a:srgbClr val="FFFF00"/>
                </a:solidFill>
                <a:latin typeface="Tahoma" charset="0"/>
                <a:cs typeface="Times New Roman" charset="0"/>
              </a:rPr>
              <a:t>ötz</a:t>
            </a:r>
            <a:r>
              <a:rPr lang="en-GB" sz="2400" dirty="0">
                <a:latin typeface="Tahoma" charset="0"/>
                <a:cs typeface="Times New Roman" charset="0"/>
              </a:rPr>
              <a:t> (by inverting measurements at 2 wavelengths of the blue sky radiation at the zenith for low solar elevations) shows that the maximum ozone concentration is located near </a:t>
            </a:r>
            <a:r>
              <a:rPr lang="en-GB" sz="2400" b="1" dirty="0">
                <a:solidFill>
                  <a:srgbClr val="FFFF00"/>
                </a:solidFill>
                <a:latin typeface="Tahoma" charset="0"/>
                <a:cs typeface="Times New Roman" charset="0"/>
              </a:rPr>
              <a:t>25 km</a:t>
            </a:r>
            <a:r>
              <a:rPr lang="en-GB" sz="2400" dirty="0">
                <a:solidFill>
                  <a:srgbClr val="FFFF00"/>
                </a:solidFill>
                <a:latin typeface="Tahoma" charset="0"/>
                <a:cs typeface="Times New Roman" charset="0"/>
              </a:rPr>
              <a:t> </a:t>
            </a:r>
            <a:r>
              <a:rPr lang="en-GB" sz="2400" dirty="0">
                <a:latin typeface="Tahoma" charset="0"/>
                <a:cs typeface="Times New Roman" charset="0"/>
              </a:rPr>
              <a:t>altitude.</a:t>
            </a:r>
          </a:p>
        </p:txBody>
      </p:sp>
      <p:pic>
        <p:nvPicPr>
          <p:cNvPr id="5120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5" y="314401"/>
            <a:ext cx="219551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8-01-19 at 10.58.53 PM.png">
            <a:extLst>
              <a:ext uri="{FF2B5EF4-FFF2-40B4-BE49-F238E27FC236}">
                <a16:creationId xmlns:a16="http://schemas.microsoft.com/office/drawing/2014/main" id="{F1803AFD-DF38-9A49-9AD3-31EAA37566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939" y="1750742"/>
            <a:ext cx="4956716" cy="46467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Picture 8" descr="Macintosh HD:Users:gpbrasseur:Desktop:Screen Shot 2018-05-09 at 8.40.45 PM.png">
            <a:extLst>
              <a:ext uri="{FF2B5EF4-FFF2-40B4-BE49-F238E27FC236}">
                <a16:creationId xmlns:a16="http://schemas.microsoft.com/office/drawing/2014/main" id="{B8987F96-0CEB-284A-A1D6-7A5630CC140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8" y="314401"/>
            <a:ext cx="3566795" cy="26149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9A9E5-C9B3-1048-976D-ABA4C9356BEF}"/>
              </a:ext>
            </a:extLst>
          </p:cNvPr>
          <p:cNvSpPr txBox="1"/>
          <p:nvPr/>
        </p:nvSpPr>
        <p:spPr>
          <a:xfrm>
            <a:off x="2085278" y="287980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Götz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309050" y="157007"/>
            <a:ext cx="6719305" cy="709961"/>
          </a:xfrm>
        </p:spPr>
        <p:txBody>
          <a:bodyPr>
            <a:noAutofit/>
          </a:bodyPr>
          <a:lstStyle/>
          <a:p>
            <a:pPr eaLnBrk="1" hangingPunct="1"/>
            <a:r>
              <a:rPr lang="en-GB" sz="3200" dirty="0">
                <a:latin typeface="Arial Black" charset="0"/>
              </a:rPr>
              <a:t>Height of the Ozone Layer</a:t>
            </a:r>
            <a:endParaRPr lang="en-US" sz="3200" dirty="0">
              <a:latin typeface="Arial Black" charset="0"/>
            </a:endParaRP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5410199" y="3886249"/>
            <a:ext cx="6369555" cy="1956990"/>
          </a:xfrm>
        </p:spPr>
        <p:txBody>
          <a:bodyPr>
            <a:normAutofit fontScale="85000" lnSpcReduction="10000"/>
          </a:bodyPr>
          <a:lstStyle/>
          <a:p>
            <a:r>
              <a:rPr lang="en-GB" sz="2400" dirty="0">
                <a:latin typeface="Tahoma" charset="0"/>
                <a:cs typeface="Times New Roman" charset="0"/>
              </a:rPr>
              <a:t>In </a:t>
            </a:r>
            <a:r>
              <a:rPr lang="en-GB" sz="2400" b="1" dirty="0">
                <a:solidFill>
                  <a:srgbClr val="FF0000"/>
                </a:solidFill>
                <a:latin typeface="Tahoma" charset="0"/>
                <a:cs typeface="Times New Roman" charset="0"/>
              </a:rPr>
              <a:t>1934, </a:t>
            </a:r>
            <a:r>
              <a:rPr lang="en-GB" sz="2400" b="1" dirty="0">
                <a:solidFill>
                  <a:srgbClr val="FFFF00"/>
                </a:solidFill>
                <a:latin typeface="Tahoma" charset="0"/>
                <a:cs typeface="Times New Roman" charset="0"/>
              </a:rPr>
              <a:t>Erich </a:t>
            </a:r>
            <a:r>
              <a:rPr lang="en-GB" sz="2400" b="1" dirty="0" err="1">
                <a:solidFill>
                  <a:srgbClr val="FFFF00"/>
                </a:solidFill>
                <a:latin typeface="Tahoma" charset="0"/>
                <a:cs typeface="Times New Roman" charset="0"/>
              </a:rPr>
              <a:t>Regener</a:t>
            </a:r>
            <a:r>
              <a:rPr lang="en-GB" sz="2400" dirty="0">
                <a:solidFill>
                  <a:srgbClr val="FFFF00"/>
                </a:solidFill>
                <a:latin typeface="Tahoma" charset="0"/>
                <a:cs typeface="Times New Roman" charset="0"/>
              </a:rPr>
              <a:t> </a:t>
            </a:r>
            <a:r>
              <a:rPr lang="en-GB" sz="2400" dirty="0">
                <a:latin typeface="Tahoma" charset="0"/>
                <a:cs typeface="Times New Roman" charset="0"/>
              </a:rPr>
              <a:t>and his son </a:t>
            </a:r>
            <a:r>
              <a:rPr lang="en-GB" sz="2400" b="1" dirty="0">
                <a:solidFill>
                  <a:srgbClr val="FFFF00"/>
                </a:solidFill>
                <a:latin typeface="Tahoma" charset="0"/>
                <a:cs typeface="Times New Roman" charset="0"/>
              </a:rPr>
              <a:t>Victor</a:t>
            </a:r>
            <a:r>
              <a:rPr lang="en-GB" sz="2400" dirty="0">
                <a:solidFill>
                  <a:srgbClr val="FFFF00"/>
                </a:solidFill>
                <a:latin typeface="Tahoma" charset="0"/>
                <a:cs typeface="Times New Roman" charset="0"/>
              </a:rPr>
              <a:t> </a:t>
            </a:r>
            <a:r>
              <a:rPr lang="en-GB" sz="2400" dirty="0">
                <a:latin typeface="Tahoma" charset="0"/>
                <a:cs typeface="Times New Roman" charset="0"/>
              </a:rPr>
              <a:t>who measure the solar ultraviolet absorption from a stratospheric balloon launched from Stuttgart, show that the ozone maximum is located near </a:t>
            </a:r>
            <a:r>
              <a:rPr lang="en-GB" sz="2400" b="1" dirty="0">
                <a:solidFill>
                  <a:srgbClr val="FFFF00"/>
                </a:solidFill>
                <a:latin typeface="Tahoma" charset="0"/>
                <a:cs typeface="Times New Roman" charset="0"/>
              </a:rPr>
              <a:t>25 km.</a:t>
            </a:r>
          </a:p>
          <a:p>
            <a:pPr eaLnBrk="1" hangingPunct="1"/>
            <a:endParaRPr lang="en-US" sz="2400" dirty="0">
              <a:latin typeface="Tahoma" charset="0"/>
            </a:endParaRPr>
          </a:p>
        </p:txBody>
      </p:sp>
      <p:pic>
        <p:nvPicPr>
          <p:cNvPr id="50179" name="Picture 4" descr="news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288" y="295447"/>
            <a:ext cx="2008188" cy="28956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victor_rege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342" y="338310"/>
            <a:ext cx="2284413" cy="2819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7" descr="ball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8" y="1081896"/>
            <a:ext cx="4180238" cy="560870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7521712" y="3223633"/>
            <a:ext cx="1600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Erich </a:t>
            </a:r>
            <a:r>
              <a:rPr lang="en-US" sz="1800" dirty="0" err="1">
                <a:solidFill>
                  <a:srgbClr val="FFFF00"/>
                </a:solidFill>
              </a:rPr>
              <a:t>Regener</a:t>
            </a:r>
            <a:endParaRPr lang="en-US" sz="1800" dirty="0">
              <a:solidFill>
                <a:srgbClr val="FFFF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1881-1955</a:t>
            </a:r>
          </a:p>
        </p:txBody>
      </p:sp>
      <p:sp>
        <p:nvSpPr>
          <p:cNvPr id="50183" name="Text Box 9"/>
          <p:cNvSpPr txBox="1">
            <a:spLocks noChangeArrowheads="1"/>
          </p:cNvSpPr>
          <p:nvPr/>
        </p:nvSpPr>
        <p:spPr bwMode="auto">
          <a:xfrm>
            <a:off x="10097243" y="3177553"/>
            <a:ext cx="168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Victor </a:t>
            </a:r>
            <a:r>
              <a:rPr lang="en-US" sz="1800" dirty="0" err="1">
                <a:solidFill>
                  <a:srgbClr val="FFFF00"/>
                </a:solidFill>
              </a:rPr>
              <a:t>Regener</a:t>
            </a:r>
            <a:endParaRPr lang="en-US" sz="1800" dirty="0">
              <a:solidFill>
                <a:srgbClr val="FFFF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1913-2006</a:t>
            </a:r>
          </a:p>
        </p:txBody>
      </p:sp>
      <p:pic>
        <p:nvPicPr>
          <p:cNvPr id="2" name="Picture 1" descr="Screen Shot 2016-01-09 at 8.32.2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4956" y="6058167"/>
            <a:ext cx="7107043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7420440" y="364273"/>
            <a:ext cx="381476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err="1">
                <a:latin typeface="Arial Black" charset="0"/>
              </a:rPr>
              <a:t>Regener</a:t>
            </a:r>
            <a:r>
              <a:rPr lang="ja-JP" altLang="en-US" sz="3200" dirty="0">
                <a:latin typeface="Arial Black" charset="0"/>
              </a:rPr>
              <a:t>’</a:t>
            </a:r>
            <a:r>
              <a:rPr lang="en-US" altLang="ja-JP" sz="3200" dirty="0">
                <a:latin typeface="Arial Black" charset="0"/>
              </a:rPr>
              <a:t>s Data</a:t>
            </a:r>
            <a:endParaRPr lang="en-US" sz="3200" dirty="0">
              <a:latin typeface="Arial Black" charset="0"/>
            </a:endParaRPr>
          </a:p>
        </p:txBody>
      </p:sp>
      <p:pic>
        <p:nvPicPr>
          <p:cNvPr id="54274" name="Picture 4" descr="DSC00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2" t="5515" b="1544"/>
          <a:stretch>
            <a:fillRect/>
          </a:stretch>
        </p:blipFill>
        <p:spPr bwMode="auto">
          <a:xfrm>
            <a:off x="1828800" y="381000"/>
            <a:ext cx="4146550" cy="6096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DSC0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"/>
          <a:stretch>
            <a:fillRect/>
          </a:stretch>
        </p:blipFill>
        <p:spPr bwMode="auto">
          <a:xfrm>
            <a:off x="7372815" y="1600200"/>
            <a:ext cx="3862388" cy="4953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" descr="Screen Shot 2014-05-01 at 12.5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86" y="4076699"/>
            <a:ext cx="1581964" cy="239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43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70" y="531115"/>
            <a:ext cx="6382215" cy="162106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The Royal Meteorological Institute:</a:t>
            </a:r>
            <a:br>
              <a:rPr lang="en-US" sz="3600" dirty="0"/>
            </a:br>
            <a:r>
              <a:rPr lang="en-US" sz="3600" dirty="0"/>
              <a:t> a leading research center for meteorology</a:t>
            </a:r>
          </a:p>
        </p:txBody>
      </p:sp>
      <p:pic>
        <p:nvPicPr>
          <p:cNvPr id="5" name="Picture 4" descr="Screen Shot 2013-09-08 at 10.5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53" y="390293"/>
            <a:ext cx="4646023" cy="6276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852" y="2869338"/>
            <a:ext cx="5529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Jules </a:t>
            </a:r>
            <a:r>
              <a:rPr lang="en-US" sz="2800" b="1" dirty="0" err="1">
                <a:solidFill>
                  <a:srgbClr val="FFFF00"/>
                </a:solidFill>
              </a:rPr>
              <a:t>Jaumotte</a:t>
            </a:r>
            <a:r>
              <a:rPr lang="en-US" sz="2800" dirty="0"/>
              <a:t>, Director of Royal Meteorological Institute from  1919 to 1940, introduced in Belgium the concept of </a:t>
            </a:r>
            <a:r>
              <a:rPr lang="en-US" sz="2800" dirty="0" err="1"/>
              <a:t>frontology</a:t>
            </a:r>
            <a:r>
              <a:rPr lang="en-US" sz="2800" dirty="0"/>
              <a:t> and the modern methods of dynamic and synoptic meteorology.</a:t>
            </a:r>
          </a:p>
        </p:txBody>
      </p:sp>
    </p:spTree>
    <p:extLst>
      <p:ext uri="{BB962C8B-B14F-4D97-AF65-F5344CB8AC3E}">
        <p14:creationId xmlns:p14="http://schemas.microsoft.com/office/powerpoint/2010/main" val="27560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42920-478B-9844-AFCB-C9344767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first model of the vertical distribution of ozone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BCC229A-F7F3-6547-8A7A-76266E0DE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005" y="17507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https://s3.amazonaws.com/wedi/www/Photos/8ee3d2fd-3287-4d44-8d95-4c1fbe329e93.jpeg">
            <a:extLst>
              <a:ext uri="{FF2B5EF4-FFF2-40B4-BE49-F238E27FC236}">
                <a16:creationId xmlns:a16="http://schemas.microsoft.com/office/drawing/2014/main" id="{9E2272B5-66C9-3B43-A29E-34734A45EDA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9" r="9571"/>
          <a:stretch/>
        </p:blipFill>
        <p:spPr bwMode="auto">
          <a:xfrm>
            <a:off x="524108" y="1750743"/>
            <a:ext cx="2620536" cy="44939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3FDBC8-103E-5A41-B162-C98E19CCB301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91" y="3580951"/>
            <a:ext cx="4946650" cy="2786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27BEBC-657E-AC4F-BD91-C43C0BCF8A9C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931" y="3580951"/>
            <a:ext cx="3636010" cy="27863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FB0DB7-9D24-444F-834C-806F05C5BC81}"/>
              </a:ext>
            </a:extLst>
          </p:cNvPr>
          <p:cNvSpPr txBox="1"/>
          <p:nvPr/>
        </p:nvSpPr>
        <p:spPr>
          <a:xfrm>
            <a:off x="3858322" y="1678186"/>
            <a:ext cx="7917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</a:t>
            </a:r>
            <a:r>
              <a:rPr lang="en-US" sz="2400" b="1" dirty="0">
                <a:solidFill>
                  <a:srgbClr val="FF0000"/>
                </a:solidFill>
              </a:rPr>
              <a:t>1936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FFFF00"/>
                </a:solidFill>
              </a:rPr>
              <a:t>Oliver R. Wulf 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FFFF00"/>
                </a:solidFill>
              </a:rPr>
              <a:t>Lola S. Deming</a:t>
            </a:r>
            <a:r>
              <a:rPr lang="en-US" sz="2400" dirty="0"/>
              <a:t>,  working at the Bureau of Chemistry and Soils of the United States Department of Agriculture, produce the first numerical model of the vertical distribution of ozone in the stratosphere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3ED63-D739-C647-B267-B6CDB4E4407F}"/>
              </a:ext>
            </a:extLst>
          </p:cNvPr>
          <p:cNvSpPr txBox="1"/>
          <p:nvPr/>
        </p:nvSpPr>
        <p:spPr>
          <a:xfrm>
            <a:off x="312235" y="6332430"/>
            <a:ext cx="328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Lola Deming and her 2 daughters</a:t>
            </a:r>
          </a:p>
        </p:txBody>
      </p:sp>
    </p:spTree>
    <p:extLst>
      <p:ext uri="{BB962C8B-B14F-4D97-AF65-F5344CB8AC3E}">
        <p14:creationId xmlns:p14="http://schemas.microsoft.com/office/powerpoint/2010/main" val="31647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9E2AB-1C84-2B48-94F6-714141918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940" y="274638"/>
            <a:ext cx="708845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Auguste Piccard and Paul </a:t>
            </a:r>
            <a:r>
              <a:rPr lang="en-US" dirty="0" err="1"/>
              <a:t>Kipfer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1063A-8B7B-8A4A-B8B1-47D9F4C99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939" y="2146611"/>
            <a:ext cx="7088460" cy="31056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On 27 May </a:t>
            </a:r>
            <a:r>
              <a:rPr lang="en-US" b="1" dirty="0">
                <a:solidFill>
                  <a:srgbClr val="FF0000"/>
                </a:solidFill>
              </a:rPr>
              <a:t>1931</a:t>
            </a:r>
            <a:r>
              <a:rPr lang="en-US" dirty="0"/>
              <a:t>, the two swiss scientists, who had received support from the  FNRS in Belgium, reached for the first time the stratosphere (51,790 feet or 15.781 km) with a hydrogen-filled balloon. </a:t>
            </a:r>
          </a:p>
        </p:txBody>
      </p:sp>
      <p:pic>
        <p:nvPicPr>
          <p:cNvPr id="4" name="Picture 3" descr="ttps://upload.wikimedia.org/wikipedia/commons/f/fb/Bundesarchiv_Bild_102-11505%2C_Vorbereitung_f%C3%BCr_Stratosph%C3%A4ren-Flug.jpg">
            <a:extLst>
              <a:ext uri="{FF2B5EF4-FFF2-40B4-BE49-F238E27FC236}">
                <a16:creationId xmlns:a16="http://schemas.microsoft.com/office/drawing/2014/main" id="{F98B2B05-3BC6-6E44-8A7C-02C881DA678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97" y="371389"/>
            <a:ext cx="3231515" cy="6249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7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6252736" y="266700"/>
            <a:ext cx="47498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latin typeface="Arial Black" charset="0"/>
              </a:rPr>
              <a:t>Explorer I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5715000" y="1470818"/>
            <a:ext cx="6194502" cy="448393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Tahoma" charset="0"/>
              </a:rPr>
              <a:t>With funding from the National Geographic Society</a:t>
            </a:r>
            <a:r>
              <a:rPr lang="en-US" sz="2400" dirty="0">
                <a:solidFill>
                  <a:srgbClr val="FFFF00"/>
                </a:solidFill>
                <a:latin typeface="Tahoma" charset="0"/>
              </a:rPr>
              <a:t>, </a:t>
            </a:r>
            <a:r>
              <a:rPr lang="en-US" sz="2400" b="1" dirty="0">
                <a:solidFill>
                  <a:srgbClr val="FFFF00"/>
                </a:solidFill>
                <a:latin typeface="Tahoma" charset="0"/>
              </a:rPr>
              <a:t>Explorer I</a:t>
            </a:r>
            <a:r>
              <a:rPr lang="en-US" sz="2400" dirty="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US" sz="2400" dirty="0">
                <a:latin typeface="Tahoma" charset="0"/>
              </a:rPr>
              <a:t>was launched on July, 28 </a:t>
            </a:r>
            <a:r>
              <a:rPr lang="en-US" sz="2400" b="1" dirty="0">
                <a:solidFill>
                  <a:srgbClr val="FF0000"/>
                </a:solidFill>
                <a:latin typeface="Tahoma" charset="0"/>
              </a:rPr>
              <a:t>1934</a:t>
            </a:r>
            <a:r>
              <a:rPr lang="en-US" sz="2400" dirty="0">
                <a:latin typeface="Tahoma" charset="0"/>
              </a:rPr>
              <a:t> from Iowa to explore the stratosphere, and to measure the penetration of cosmic rays and ultraviolet solar radiation. This provided an opportunity to derive the </a:t>
            </a:r>
            <a:r>
              <a:rPr lang="en-US" sz="2400" b="1" dirty="0">
                <a:solidFill>
                  <a:srgbClr val="FFFF00"/>
                </a:solidFill>
                <a:latin typeface="Tahoma" charset="0"/>
              </a:rPr>
              <a:t>vertical ozone </a:t>
            </a:r>
            <a:r>
              <a:rPr lang="en-US" sz="2400" dirty="0">
                <a:latin typeface="Tahoma" charset="0"/>
              </a:rPr>
              <a:t>profile.</a:t>
            </a:r>
          </a:p>
          <a:p>
            <a:pPr eaLnBrk="1" hangingPunct="1"/>
            <a:endParaRPr lang="en-US" sz="2400" dirty="0">
              <a:latin typeface="Tahoma" charset="0"/>
            </a:endParaRPr>
          </a:p>
        </p:txBody>
      </p:sp>
      <p:pic>
        <p:nvPicPr>
          <p:cNvPr id="54275" name="Picture 4" descr="DSC0010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60" y="406399"/>
            <a:ext cx="4568283" cy="609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9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93312" y="221166"/>
            <a:ext cx="36703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 Black" charset="0"/>
              </a:rPr>
              <a:t>Explorer I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172199" y="1676400"/>
            <a:ext cx="5726151" cy="480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Tahoma" charset="0"/>
              </a:rPr>
              <a:t>The Explorer I flight ended in </a:t>
            </a:r>
            <a:r>
              <a:rPr lang="en-US" sz="2400" b="1" dirty="0">
                <a:solidFill>
                  <a:srgbClr val="FFFF00"/>
                </a:solidFill>
                <a:latin typeface="Tahoma" charset="0"/>
              </a:rPr>
              <a:t>disaster</a:t>
            </a:r>
            <a:r>
              <a:rPr lang="en-US" sz="2400" dirty="0">
                <a:latin typeface="Tahoma" charset="0"/>
              </a:rPr>
              <a:t> when the balloon ripped and its hydrogen mixed with air </a:t>
            </a:r>
            <a:r>
              <a:rPr lang="en-US" sz="2400" b="1" dirty="0">
                <a:solidFill>
                  <a:srgbClr val="FFFF00"/>
                </a:solidFill>
                <a:latin typeface="Tahoma" charset="0"/>
              </a:rPr>
              <a:t>exploded</a:t>
            </a:r>
            <a:r>
              <a:rPr lang="en-US" sz="2400" dirty="0">
                <a:solidFill>
                  <a:srgbClr val="FFFF00"/>
                </a:solidFill>
                <a:latin typeface="Tahoma" charset="0"/>
              </a:rPr>
              <a:t>.</a:t>
            </a:r>
            <a:r>
              <a:rPr lang="en-US" sz="2400" dirty="0">
                <a:latin typeface="Tahoma" charset="0"/>
              </a:rPr>
              <a:t> After a harrowing few moments while Stevens had trouble escaping through the manhole, he and his two fellow aeronauts </a:t>
            </a:r>
            <a:r>
              <a:rPr lang="en-US" sz="2400" b="1" dirty="0">
                <a:solidFill>
                  <a:srgbClr val="FFFF00"/>
                </a:solidFill>
                <a:latin typeface="Tahoma" charset="0"/>
              </a:rPr>
              <a:t>parachuted to safety.</a:t>
            </a:r>
          </a:p>
        </p:txBody>
      </p:sp>
      <p:pic>
        <p:nvPicPr>
          <p:cNvPr id="55299" name="Picture 4" descr="DSC00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/>
          <a:stretch>
            <a:fillRect/>
          </a:stretch>
        </p:blipFill>
        <p:spPr bwMode="auto">
          <a:xfrm>
            <a:off x="1144860" y="423746"/>
            <a:ext cx="41941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9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7582828" y="381000"/>
            <a:ext cx="3490333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latin typeface="Arial Black" charset="0"/>
              </a:rPr>
              <a:t>Explorer II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>
          <a:xfrm>
            <a:off x="6172200" y="1295400"/>
            <a:ext cx="5748454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Tahoma" charset="0"/>
              </a:rPr>
              <a:t>Launched on November 11, </a:t>
            </a:r>
            <a:r>
              <a:rPr lang="en-US" sz="2400" b="1" dirty="0">
                <a:solidFill>
                  <a:srgbClr val="FF0000"/>
                </a:solidFill>
                <a:latin typeface="Tahoma" charset="0"/>
              </a:rPr>
              <a:t>1935</a:t>
            </a:r>
            <a:r>
              <a:rPr lang="en-US" sz="2400" dirty="0">
                <a:latin typeface="Tahoma" charset="0"/>
              </a:rPr>
              <a:t>, from the </a:t>
            </a:r>
            <a:r>
              <a:rPr lang="en-US" sz="2400" dirty="0" err="1">
                <a:latin typeface="Tahoma" charset="0"/>
              </a:rPr>
              <a:t>Stratobowl</a:t>
            </a:r>
            <a:r>
              <a:rPr lang="en-US" sz="2400" dirty="0">
                <a:latin typeface="Tahoma" charset="0"/>
              </a:rPr>
              <a:t> near Rapid City, South Dakota, Explorer II carried Captain </a:t>
            </a:r>
            <a:r>
              <a:rPr lang="en-US" sz="2400" b="1" dirty="0">
                <a:solidFill>
                  <a:srgbClr val="FFFF00"/>
                </a:solidFill>
                <a:latin typeface="Tahoma" charset="0"/>
              </a:rPr>
              <a:t>Albert Stevens</a:t>
            </a:r>
            <a:r>
              <a:rPr lang="en-US" sz="2400" dirty="0">
                <a:solidFill>
                  <a:srgbClr val="FFFF00"/>
                </a:solidFill>
                <a:latin typeface="Tahoma" charset="0"/>
              </a:rPr>
              <a:t>, </a:t>
            </a:r>
            <a:r>
              <a:rPr lang="en-US" sz="2400" dirty="0">
                <a:latin typeface="Tahoma" charset="0"/>
              </a:rPr>
              <a:t>Captain </a:t>
            </a:r>
            <a:r>
              <a:rPr lang="en-US" sz="2400" b="1" dirty="0" err="1">
                <a:solidFill>
                  <a:srgbClr val="FFFF00"/>
                </a:solidFill>
                <a:latin typeface="Tahoma" charset="0"/>
              </a:rPr>
              <a:t>Orvil</a:t>
            </a:r>
            <a:r>
              <a:rPr lang="en-US" sz="2400" b="1" dirty="0">
                <a:solidFill>
                  <a:srgbClr val="FFFF00"/>
                </a:solidFill>
                <a:latin typeface="Tahoma" charset="0"/>
              </a:rPr>
              <a:t> Anderson</a:t>
            </a:r>
            <a:r>
              <a:rPr lang="en-US" sz="2400" dirty="0">
                <a:latin typeface="Tahoma" charset="0"/>
              </a:rPr>
              <a:t>, and an assortment of instruments to a world record altitude of </a:t>
            </a:r>
            <a:r>
              <a:rPr lang="en-US" sz="2400" b="1" dirty="0">
                <a:solidFill>
                  <a:srgbClr val="FFFF00"/>
                </a:solidFill>
                <a:latin typeface="Tahoma" charset="0"/>
              </a:rPr>
              <a:t>22,066 kilometers </a:t>
            </a:r>
            <a:r>
              <a:rPr lang="en-US" sz="2400" dirty="0">
                <a:latin typeface="Tahoma" charset="0"/>
              </a:rPr>
              <a:t>(72,395 feet). </a:t>
            </a:r>
          </a:p>
        </p:txBody>
      </p:sp>
      <p:pic>
        <p:nvPicPr>
          <p:cNvPr id="56324" name="Picture 5" descr="DSC0010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4" y="273053"/>
            <a:ext cx="4755644" cy="634085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01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7159083" y="288172"/>
            <a:ext cx="4322955" cy="533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charset="0"/>
              </a:rPr>
              <a:t>Ozone column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0" y="1058247"/>
            <a:ext cx="4653776" cy="4525963"/>
          </a:xfrm>
        </p:spPr>
        <p:txBody>
          <a:bodyPr/>
          <a:lstStyle/>
          <a:p>
            <a:r>
              <a:rPr lang="en-US" sz="2400" dirty="0">
                <a:latin typeface="Tahoma" charset="0"/>
              </a:rPr>
              <a:t>The ozone column above the balloon derived during the Explorer I (</a:t>
            </a:r>
            <a:r>
              <a:rPr lang="en-US" sz="2400" b="1" dirty="0">
                <a:solidFill>
                  <a:srgbClr val="FF0000"/>
                </a:solidFill>
                <a:latin typeface="Tahoma" charset="0"/>
              </a:rPr>
              <a:t>1934</a:t>
            </a:r>
            <a:r>
              <a:rPr lang="en-US" sz="2400" dirty="0">
                <a:latin typeface="Tahoma" charset="0"/>
              </a:rPr>
              <a:t>) and II (</a:t>
            </a:r>
            <a:r>
              <a:rPr lang="en-US" sz="2400" b="1" dirty="0">
                <a:solidFill>
                  <a:srgbClr val="FF0000"/>
                </a:solidFill>
                <a:latin typeface="Tahoma" charset="0"/>
              </a:rPr>
              <a:t>1935</a:t>
            </a:r>
            <a:r>
              <a:rPr lang="en-US" sz="2400" dirty="0">
                <a:latin typeface="Tahoma" charset="0"/>
              </a:rPr>
              <a:t>) experiments is compared to the column derived by </a:t>
            </a:r>
            <a:r>
              <a:rPr lang="en-US" sz="2400" dirty="0" err="1">
                <a:latin typeface="Tahoma" charset="0"/>
              </a:rPr>
              <a:t>Regener</a:t>
            </a:r>
            <a:r>
              <a:rPr lang="en-US" sz="2400" dirty="0">
                <a:latin typeface="Tahoma" charset="0"/>
              </a:rPr>
              <a:t> in Germany. </a:t>
            </a:r>
          </a:p>
        </p:txBody>
      </p:sp>
      <p:pic>
        <p:nvPicPr>
          <p:cNvPr id="59395" name="Picture 4" descr="DSC0002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471" r="4411" b="2647"/>
          <a:stretch>
            <a:fillRect/>
          </a:stretch>
        </p:blipFill>
        <p:spPr bwMode="auto">
          <a:xfrm>
            <a:off x="635618" y="391785"/>
            <a:ext cx="6093799" cy="51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6-01-09 at 8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4218" y="5839935"/>
            <a:ext cx="8761196" cy="77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800" y="609600"/>
            <a:ext cx="41910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 Black" charset="0"/>
              </a:rPr>
              <a:t>Vertical Ozone Profile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096000" y="1981201"/>
            <a:ext cx="5612780" cy="3463925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400" dirty="0">
                <a:latin typeface="Tahoma" charset="0"/>
              </a:rPr>
              <a:t>The vertical ozone profiles deduced from the measurements of solar ultraviolet radiation during the Explorer experiment (A and B) showed a maximum in the ozone concentration near </a:t>
            </a:r>
            <a:r>
              <a:rPr lang="en-US" sz="2400" b="1" dirty="0">
                <a:solidFill>
                  <a:srgbClr val="FFFF00"/>
                </a:solidFill>
                <a:latin typeface="Tahoma" charset="0"/>
              </a:rPr>
              <a:t>22 km</a:t>
            </a:r>
            <a:r>
              <a:rPr lang="en-US" sz="2400" dirty="0">
                <a:latin typeface="Tahoma" charset="0"/>
              </a:rPr>
              <a:t>, and were different from the profile (R) retrieved by </a:t>
            </a:r>
            <a:r>
              <a:rPr lang="en-US" sz="2400" dirty="0" err="1">
                <a:solidFill>
                  <a:srgbClr val="FFFF00"/>
                </a:solidFill>
                <a:latin typeface="Tahoma" charset="0"/>
              </a:rPr>
              <a:t>Regener</a:t>
            </a:r>
            <a:r>
              <a:rPr lang="en-US" sz="2400" dirty="0">
                <a:latin typeface="Tahoma" charset="0"/>
              </a:rPr>
              <a:t> in Germany.</a:t>
            </a:r>
          </a:p>
        </p:txBody>
      </p:sp>
      <p:pic>
        <p:nvPicPr>
          <p:cNvPr id="57347" name="Picture 4" descr="DSC0002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" r="1471" b="1323"/>
          <a:stretch>
            <a:fillRect/>
          </a:stretch>
        </p:blipFill>
        <p:spPr bwMode="auto">
          <a:xfrm>
            <a:off x="847493" y="202070"/>
            <a:ext cx="4735164" cy="638250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0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914046"/>
            <a:ext cx="5377632" cy="11430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Observations by </a:t>
            </a:r>
            <a:r>
              <a:rPr lang="en-US" sz="3100" dirty="0" err="1"/>
              <a:t>Coblentz</a:t>
            </a:r>
            <a:r>
              <a:rPr lang="en-US" sz="3100" dirty="0"/>
              <a:t> and Stair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National Bureau of Standards</a:t>
            </a:r>
            <a:br>
              <a:rPr lang="en-US" dirty="0"/>
            </a:br>
            <a:r>
              <a:rPr lang="en-US" sz="3100" dirty="0"/>
              <a:t>(</a:t>
            </a:r>
            <a:r>
              <a:rPr lang="en-US" sz="3100" dirty="0">
                <a:solidFill>
                  <a:srgbClr val="FF0000"/>
                </a:solidFill>
              </a:rPr>
              <a:t>1938</a:t>
            </a:r>
            <a:r>
              <a:rPr lang="en-US" sz="3100" dirty="0"/>
              <a:t>)</a:t>
            </a:r>
          </a:p>
        </p:txBody>
      </p:sp>
      <p:pic>
        <p:nvPicPr>
          <p:cNvPr id="4" name="Picture 3" descr="Screen Shot 2016-01-09 at 7.31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734" y="571859"/>
            <a:ext cx="2411880" cy="4123727"/>
          </a:xfrm>
          <a:prstGeom prst="rect">
            <a:avLst/>
          </a:prstGeom>
        </p:spPr>
      </p:pic>
      <p:pic>
        <p:nvPicPr>
          <p:cNvPr id="5" name="Picture 4" descr="Screen Shot 2016-01-09 at 7.2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93" y="4944651"/>
            <a:ext cx="8984118" cy="1644068"/>
          </a:xfrm>
          <a:prstGeom prst="rect">
            <a:avLst/>
          </a:prstGeom>
        </p:spPr>
      </p:pic>
      <p:pic>
        <p:nvPicPr>
          <p:cNvPr id="6" name="Picture 5" descr="Screen Shot 2016-01-09 at 7.26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38" y="2661465"/>
            <a:ext cx="5482294" cy="20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1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9829" y="846138"/>
            <a:ext cx="4028663" cy="1143000"/>
          </a:xfrm>
        </p:spPr>
        <p:txBody>
          <a:bodyPr>
            <a:noAutofit/>
          </a:bodyPr>
          <a:lstStyle/>
          <a:p>
            <a:r>
              <a:rPr lang="en-US" sz="3200" dirty="0"/>
              <a:t>Vertical Profile</a:t>
            </a:r>
            <a:br>
              <a:rPr lang="en-US" sz="3200" dirty="0"/>
            </a:br>
            <a:r>
              <a:rPr lang="en-US" sz="3200" dirty="0"/>
              <a:t>of Ozone</a:t>
            </a:r>
            <a:br>
              <a:rPr lang="en-US" sz="3200" dirty="0"/>
            </a:br>
            <a:r>
              <a:rPr lang="en-US" sz="3200" dirty="0"/>
              <a:t>(</a:t>
            </a:r>
            <a:r>
              <a:rPr lang="en-US" sz="3200" dirty="0">
                <a:solidFill>
                  <a:srgbClr val="FF0000"/>
                </a:solidFill>
              </a:rPr>
              <a:t>1938</a:t>
            </a:r>
            <a:r>
              <a:rPr lang="en-US" sz="3200" dirty="0"/>
              <a:t>) </a:t>
            </a:r>
          </a:p>
        </p:txBody>
      </p:sp>
      <p:pic>
        <p:nvPicPr>
          <p:cNvPr id="4" name="Picture 3" descr="Screen Shot 2016-01-09 at 7.25.2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8"/>
          <a:stretch/>
        </p:blipFill>
        <p:spPr>
          <a:xfrm>
            <a:off x="1989261" y="4147564"/>
            <a:ext cx="8311435" cy="1864375"/>
          </a:xfrm>
          <a:prstGeom prst="rect">
            <a:avLst/>
          </a:prstGeom>
        </p:spPr>
      </p:pic>
      <p:pic>
        <p:nvPicPr>
          <p:cNvPr id="5" name="Picture 4" descr="Screen Shot 2016-01-09 at 7.3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86" y="1"/>
            <a:ext cx="3576910" cy="4147562"/>
          </a:xfrm>
          <a:prstGeom prst="rect">
            <a:avLst/>
          </a:prstGeom>
        </p:spPr>
      </p:pic>
      <p:pic>
        <p:nvPicPr>
          <p:cNvPr id="7" name="Picture 6" descr="Screen Shot 2016-01-09 at 8.32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73" y="6215710"/>
            <a:ext cx="8311435" cy="520700"/>
          </a:xfrm>
          <a:prstGeom prst="rect">
            <a:avLst/>
          </a:prstGeom>
        </p:spPr>
      </p:pic>
      <p:pic>
        <p:nvPicPr>
          <p:cNvPr id="8" name="Picture 7" descr="Screen Shot 2016-01-09 at 7.26.0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52"/>
          <a:stretch/>
        </p:blipFill>
        <p:spPr>
          <a:xfrm>
            <a:off x="2008223" y="2745467"/>
            <a:ext cx="4582641" cy="69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4772A-17B9-1F4A-97EC-00A19A824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During World War II, </a:t>
            </a:r>
            <a:r>
              <a:rPr lang="en-US" sz="3200" dirty="0" err="1"/>
              <a:t>Regener</a:t>
            </a:r>
            <a:r>
              <a:rPr lang="en-US" sz="3200" dirty="0"/>
              <a:t> attempts to use a V-2 rocket to measure ozone up to 70 km altitude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7B499-6DD5-D543-B4D6-58D5A868FD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75610" y="1925635"/>
            <a:ext cx="6140604" cy="4415882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04999-3E3E-C749-A075-1789884EDF90}"/>
              </a:ext>
            </a:extLst>
          </p:cNvPr>
          <p:cNvSpPr txBox="1"/>
          <p:nvPr/>
        </p:nvSpPr>
        <p:spPr>
          <a:xfrm>
            <a:off x="609600" y="1940312"/>
            <a:ext cx="46760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Erich </a:t>
            </a:r>
            <a:r>
              <a:rPr lang="en-US" sz="2000" b="1" dirty="0" err="1">
                <a:solidFill>
                  <a:srgbClr val="FFFF00"/>
                </a:solidFill>
              </a:rPr>
              <a:t>Regener</a:t>
            </a:r>
            <a:r>
              <a:rPr lang="en-US" sz="2000" dirty="0"/>
              <a:t>, who has been fired from the University of Stuttgart because his wife had Jewish ancestors,  convinced </a:t>
            </a:r>
            <a:r>
              <a:rPr lang="en-US" sz="2000" dirty="0" err="1"/>
              <a:t>Wernher</a:t>
            </a:r>
            <a:r>
              <a:rPr lang="en-US" sz="2000" dirty="0"/>
              <a:t> von Braun, Director of the German Rocket Research Center in </a:t>
            </a:r>
            <a:r>
              <a:rPr lang="en-US" sz="2000" dirty="0" err="1"/>
              <a:t>Peenemünde</a:t>
            </a:r>
            <a:r>
              <a:rPr lang="en-US" sz="2000" dirty="0"/>
              <a:t> to use a V-2 rocket to measure ozone up to the mesosphere. He built an instrument called “</a:t>
            </a:r>
            <a:r>
              <a:rPr lang="en-US" sz="2000" dirty="0" err="1"/>
              <a:t>Regener</a:t>
            </a:r>
            <a:r>
              <a:rPr lang="en-US" sz="2000" dirty="0"/>
              <a:t> </a:t>
            </a:r>
            <a:r>
              <a:rPr lang="en-US" sz="2000" dirty="0" err="1"/>
              <a:t>Tonne</a:t>
            </a:r>
            <a:r>
              <a:rPr lang="en-US" sz="2000" dirty="0"/>
              <a:t>” to be launched, but the military authorities decide that the rockets needed to be used for the war effort.</a:t>
            </a:r>
          </a:p>
          <a:p>
            <a:endParaRPr lang="en-US" sz="2000" dirty="0"/>
          </a:p>
          <a:p>
            <a:r>
              <a:rPr lang="en-US" sz="2000" dirty="0"/>
              <a:t>At the end of the war, the “</a:t>
            </a:r>
            <a:r>
              <a:rPr lang="en-US" sz="2000" dirty="0" err="1"/>
              <a:t>Regener</a:t>
            </a:r>
            <a:r>
              <a:rPr lang="en-US" sz="2000" dirty="0"/>
              <a:t> </a:t>
            </a:r>
            <a:r>
              <a:rPr lang="en-US" sz="2000" dirty="0" err="1"/>
              <a:t>Tonne</a:t>
            </a:r>
            <a:r>
              <a:rPr lang="en-US" sz="2000" dirty="0"/>
              <a:t>” disappeared. It was found a few months later in the US.</a:t>
            </a:r>
          </a:p>
        </p:txBody>
      </p:sp>
    </p:spTree>
    <p:extLst>
      <p:ext uri="{BB962C8B-B14F-4D97-AF65-F5344CB8AC3E}">
        <p14:creationId xmlns:p14="http://schemas.microsoft.com/office/powerpoint/2010/main" val="124581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854" y="274638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Considerable developments in dynamic meteorology, atmospheric energetics and atmospheric chemistry occurs in the 1950’s and 1960’s</a:t>
            </a:r>
          </a:p>
        </p:txBody>
      </p:sp>
      <p:pic>
        <p:nvPicPr>
          <p:cNvPr id="6" name="Picture 5" descr="Screen Shot 2013-09-08 at 10.54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21" y="1532514"/>
            <a:ext cx="3720790" cy="5116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7854" y="2442078"/>
            <a:ext cx="5948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Jacques van </a:t>
            </a:r>
            <a:r>
              <a:rPr lang="en-US" sz="2800" b="1" dirty="0" err="1">
                <a:solidFill>
                  <a:srgbClr val="FFFF00"/>
                </a:solidFill>
              </a:rPr>
              <a:t>Mieghem</a:t>
            </a:r>
            <a:r>
              <a:rPr lang="en-US" sz="2800" b="1" dirty="0">
                <a:solidFill>
                  <a:srgbClr val="FFFF00"/>
                </a:solidFill>
              </a:rPr>
              <a:t>, </a:t>
            </a:r>
            <a:r>
              <a:rPr lang="en-US" sz="2800" dirty="0"/>
              <a:t>Director of the Royal Meteorological Institute from 1962 to 1970, creates a section on atmospheric chemistry and radioactivity and establishes regular ozone soundings in Uccle.</a:t>
            </a:r>
          </a:p>
        </p:txBody>
      </p:sp>
    </p:spTree>
    <p:extLst>
      <p:ext uri="{BB962C8B-B14F-4D97-AF65-F5344CB8AC3E}">
        <p14:creationId xmlns:p14="http://schemas.microsoft.com/office/powerpoint/2010/main" val="245323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669A-FDA6-5541-BC1F-61C92C8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42" y="720686"/>
            <a:ext cx="4146635" cy="4286212"/>
          </a:xfrm>
        </p:spPr>
        <p:txBody>
          <a:bodyPr>
            <a:noAutofit/>
          </a:bodyPr>
          <a:lstStyle/>
          <a:p>
            <a:r>
              <a:rPr lang="en-US" sz="2800" dirty="0" err="1"/>
              <a:t>Mesurement</a:t>
            </a:r>
            <a:r>
              <a:rPr lang="en-US" sz="2800" dirty="0"/>
              <a:t> of the vertical profile of ozone using a spectrometer on board a V2 rocket over New Mexico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solidFill>
                  <a:srgbClr val="FF0000"/>
                </a:solidFill>
              </a:rPr>
              <a:t>1948-1949</a:t>
            </a:r>
          </a:p>
        </p:txBody>
      </p:sp>
      <p:pic>
        <p:nvPicPr>
          <p:cNvPr id="4" name="Picture 3" descr="Macintosh HD:Users:gpbrasseur:Desktop:Screen Shot 2018-08-12 at 11.41.36 AM.png">
            <a:extLst>
              <a:ext uri="{FF2B5EF4-FFF2-40B4-BE49-F238E27FC236}">
                <a16:creationId xmlns:a16="http://schemas.microsoft.com/office/drawing/2014/main" id="{616A6484-3390-544B-8420-04679262118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90" y="535259"/>
            <a:ext cx="2589991" cy="3080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Macintosh HD:Users:gpbrasseur:Desktop:Screen Shot 2018-08-12 at 11.39.20 AM.png">
            <a:extLst>
              <a:ext uri="{FF2B5EF4-FFF2-40B4-BE49-F238E27FC236}">
                <a16:creationId xmlns:a16="http://schemas.microsoft.com/office/drawing/2014/main" id="{FF2B3A1E-EE5B-0C4C-98C8-EF25810D698C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990" y="3773130"/>
            <a:ext cx="2589991" cy="2947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gpbrasseur:Desktop:Screen Shot 2018-08-12 at 11.40.09 AM.png">
            <a:extLst>
              <a:ext uri="{FF2B5EF4-FFF2-40B4-BE49-F238E27FC236}">
                <a16:creationId xmlns:a16="http://schemas.microsoft.com/office/drawing/2014/main" id="{4051C4A0-2C07-1C4A-8729-60DD2392D0CD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79" y="535259"/>
            <a:ext cx="3989070" cy="308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C57EE4-9CBA-BE46-85B6-83D4D3E9E5CB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732" y="3773130"/>
            <a:ext cx="4012565" cy="2947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8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~AUT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625" y="3188901"/>
            <a:ext cx="2570163" cy="315528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3" descr="~AUT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625" y="1018382"/>
            <a:ext cx="2520950" cy="1676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579863" y="3032767"/>
            <a:ext cx="7513289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</a:rPr>
              <a:t>In </a:t>
            </a:r>
            <a:r>
              <a:rPr lang="en-GB" sz="2000" b="1" i="0" dirty="0">
                <a:solidFill>
                  <a:srgbClr val="FF0000"/>
                </a:solidFill>
              </a:rPr>
              <a:t>1960</a:t>
            </a:r>
            <a:r>
              <a:rPr lang="en-GB" sz="2000" i="0" dirty="0">
                <a:solidFill>
                  <a:schemeClr val="tx1"/>
                </a:solidFill>
              </a:rPr>
              <a:t>, </a:t>
            </a:r>
            <a:r>
              <a:rPr lang="en-GB" sz="2000" b="1" i="0" dirty="0">
                <a:solidFill>
                  <a:srgbClr val="FFFF00"/>
                </a:solidFill>
              </a:rPr>
              <a:t>S. V. </a:t>
            </a:r>
            <a:r>
              <a:rPr lang="en-GB" sz="2000" b="1" i="0" dirty="0" err="1">
                <a:solidFill>
                  <a:srgbClr val="FFFF00"/>
                </a:solidFill>
              </a:rPr>
              <a:t>Venkateswaran</a:t>
            </a:r>
            <a:r>
              <a:rPr lang="en-GB" sz="2000" i="0" dirty="0">
                <a:solidFill>
                  <a:srgbClr val="FFFF00"/>
                </a:solidFill>
              </a:rPr>
              <a:t> </a:t>
            </a:r>
            <a:r>
              <a:rPr lang="en-GB" sz="2000" i="0" dirty="0">
                <a:solidFill>
                  <a:schemeClr val="tx1"/>
                </a:solidFill>
              </a:rPr>
              <a:t>(UCLA) et al. perform the first observation of ozone by satellite photometry by measuring the solar light reflected by the </a:t>
            </a:r>
            <a:r>
              <a:rPr lang="en-GB" sz="2000" i="0" u="sng" dirty="0">
                <a:solidFill>
                  <a:schemeClr val="tx1"/>
                </a:solidFill>
              </a:rPr>
              <a:t>Iota I communication satellite</a:t>
            </a:r>
            <a:r>
              <a:rPr lang="en-GB" sz="2000" i="0" dirty="0">
                <a:solidFill>
                  <a:schemeClr val="tx1"/>
                </a:solidFill>
              </a:rPr>
              <a:t> near sunrise/sunset.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</a:rPr>
              <a:t>In addition to the observed ozone maximum near </a:t>
            </a:r>
            <a:r>
              <a:rPr lang="en-GB" sz="2000" b="1" i="0" dirty="0">
                <a:solidFill>
                  <a:srgbClr val="FFFF00"/>
                </a:solidFill>
              </a:rPr>
              <a:t>25 km</a:t>
            </a:r>
            <a:r>
              <a:rPr lang="en-GB" sz="2000" i="0" dirty="0">
                <a:solidFill>
                  <a:schemeClr val="tx1"/>
                </a:solidFill>
              </a:rPr>
              <a:t>, they also identify a secondary ozone maximum at </a:t>
            </a:r>
            <a:r>
              <a:rPr lang="en-GB" sz="2000" b="1" i="0" dirty="0">
                <a:solidFill>
                  <a:srgbClr val="FFFF00"/>
                </a:solidFill>
              </a:rPr>
              <a:t>55 km.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chemeClr val="tx1"/>
                </a:solidFill>
              </a:rPr>
              <a:t>In </a:t>
            </a:r>
            <a:r>
              <a:rPr lang="en-GB" sz="2000" b="1" i="0" dirty="0">
                <a:solidFill>
                  <a:srgbClr val="FF0000"/>
                </a:solidFill>
              </a:rPr>
              <a:t>1962</a:t>
            </a:r>
            <a:r>
              <a:rPr lang="en-GB" sz="2000" i="0" dirty="0">
                <a:solidFill>
                  <a:srgbClr val="FFFF00"/>
                </a:solidFill>
              </a:rPr>
              <a:t>, </a:t>
            </a:r>
            <a:r>
              <a:rPr lang="en-GB" sz="2000" b="1" i="0" dirty="0" err="1">
                <a:solidFill>
                  <a:srgbClr val="FFFF00"/>
                </a:solidFill>
              </a:rPr>
              <a:t>Rawcliffe</a:t>
            </a:r>
            <a:r>
              <a:rPr lang="en-GB" sz="2000" b="1" i="0" dirty="0">
                <a:solidFill>
                  <a:srgbClr val="FFFF00"/>
                </a:solidFill>
              </a:rPr>
              <a:t> et al</a:t>
            </a:r>
            <a:r>
              <a:rPr lang="en-GB" sz="2000" i="0" dirty="0">
                <a:solidFill>
                  <a:srgbClr val="FFFF00"/>
                </a:solidFill>
              </a:rPr>
              <a:t>. </a:t>
            </a:r>
            <a:r>
              <a:rPr lang="en-GB" sz="2000" i="0" dirty="0">
                <a:solidFill>
                  <a:schemeClr val="tx1"/>
                </a:solidFill>
              </a:rPr>
              <a:t>(Aerospace Corporation) measure the vertical distribution of ozone by a radiometer mounted on an </a:t>
            </a:r>
            <a:r>
              <a:rPr lang="en-GB" sz="2000" i="0" u="sng" dirty="0">
                <a:solidFill>
                  <a:schemeClr val="tx1"/>
                </a:solidFill>
              </a:rPr>
              <a:t>Air Force satellite </a:t>
            </a:r>
            <a:r>
              <a:rPr lang="en-GB" sz="2000" i="0" dirty="0">
                <a:solidFill>
                  <a:schemeClr val="tx1"/>
                </a:solidFill>
              </a:rPr>
              <a:t>and did not find this maximum.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2854712" y="481671"/>
            <a:ext cx="591917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800" i="0" dirty="0">
                <a:solidFill>
                  <a:srgbClr val="FFFF00"/>
                </a:solidFill>
                <a:latin typeface="Arial Black" charset="0"/>
              </a:rPr>
              <a:t>The First Ozone Observations </a:t>
            </a:r>
          </a:p>
          <a:p>
            <a:pPr algn="ctr" eaLnBrk="1" hangingPunct="1"/>
            <a:r>
              <a:rPr lang="en-GB" sz="2800" i="0" dirty="0">
                <a:solidFill>
                  <a:srgbClr val="FFFF00"/>
                </a:solidFill>
                <a:latin typeface="Arial Black" charset="0"/>
              </a:rPr>
              <a:t>from Space</a:t>
            </a:r>
            <a:endParaRPr lang="en-US" sz="2800" i="0" dirty="0">
              <a:solidFill>
                <a:srgbClr val="FFFF00"/>
              </a:solidFill>
              <a:latin typeface="Arial Black" charset="0"/>
            </a:endParaRPr>
          </a:p>
        </p:txBody>
      </p: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069157" y="1769676"/>
            <a:ext cx="531813" cy="3460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i="0" dirty="0">
                <a:solidFill>
                  <a:srgbClr val="002060"/>
                </a:solidFill>
              </a:rPr>
              <a:t>Sun</a:t>
            </a:r>
            <a:endParaRPr lang="en-US" sz="1600" i="0" dirty="0">
              <a:solidFill>
                <a:srgbClr val="002060"/>
              </a:solidFill>
            </a:endParaRP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10513742" y="1385947"/>
            <a:ext cx="481013" cy="3460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i="0"/>
              <a:t>Sat</a:t>
            </a:r>
            <a:endParaRPr lang="en-US" sz="1600" i="0"/>
          </a:p>
        </p:txBody>
      </p:sp>
      <p:sp>
        <p:nvSpPr>
          <p:cNvPr id="59399" name="Text Box 9"/>
          <p:cNvSpPr txBox="1">
            <a:spLocks noChangeArrowheads="1"/>
          </p:cNvSpPr>
          <p:nvPr/>
        </p:nvSpPr>
        <p:spPr bwMode="auto">
          <a:xfrm>
            <a:off x="8662757" y="3200207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i="0" dirty="0">
                <a:solidFill>
                  <a:schemeClr val="tx1"/>
                </a:solidFill>
              </a:rPr>
              <a:t>70</a:t>
            </a:r>
            <a:endParaRPr lang="en-US" sz="1600" i="0" dirty="0">
              <a:solidFill>
                <a:schemeClr val="tx1"/>
              </a:solidFill>
            </a:endParaRPr>
          </a:p>
        </p:txBody>
      </p:sp>
      <p:sp>
        <p:nvSpPr>
          <p:cNvPr id="59400" name="Text Box 10"/>
          <p:cNvSpPr txBox="1">
            <a:spLocks noChangeArrowheads="1"/>
          </p:cNvSpPr>
          <p:nvPr/>
        </p:nvSpPr>
        <p:spPr bwMode="auto">
          <a:xfrm>
            <a:off x="8773882" y="5849925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i="0" dirty="0">
                <a:solidFill>
                  <a:srgbClr val="FFFFFF"/>
                </a:solidFill>
              </a:rPr>
              <a:t>0</a:t>
            </a:r>
            <a:endParaRPr lang="en-US" sz="1600" i="0" dirty="0">
              <a:solidFill>
                <a:srgbClr val="FFFFFF"/>
              </a:solidFill>
            </a:endParaRPr>
          </a:p>
        </p:txBody>
      </p:sp>
      <p:sp>
        <p:nvSpPr>
          <p:cNvPr id="59401" name="Text Box 11"/>
          <p:cNvSpPr txBox="1">
            <a:spLocks noChangeArrowheads="1"/>
          </p:cNvSpPr>
          <p:nvPr/>
        </p:nvSpPr>
        <p:spPr bwMode="auto">
          <a:xfrm>
            <a:off x="8676776" y="4030876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i="0" dirty="0">
                <a:solidFill>
                  <a:srgbClr val="FFFFFF"/>
                </a:solidFill>
              </a:rPr>
              <a:t>50</a:t>
            </a:r>
            <a:endParaRPr lang="en-US" sz="1600" i="0" dirty="0">
              <a:solidFill>
                <a:srgbClr val="FFFFFF"/>
              </a:solidFill>
            </a:endParaRPr>
          </a:p>
        </p:txBody>
      </p:sp>
      <p:sp>
        <p:nvSpPr>
          <p:cNvPr id="59402" name="Text Box 12"/>
          <p:cNvSpPr txBox="1">
            <a:spLocks noChangeArrowheads="1"/>
          </p:cNvSpPr>
          <p:nvPr/>
        </p:nvSpPr>
        <p:spPr bwMode="auto">
          <a:xfrm>
            <a:off x="8668493" y="5187531"/>
            <a:ext cx="40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i="0" dirty="0">
                <a:solidFill>
                  <a:srgbClr val="FFFFFF"/>
                </a:solidFill>
              </a:rPr>
              <a:t>20</a:t>
            </a:r>
            <a:endParaRPr lang="en-US" sz="1600" i="0" dirty="0">
              <a:solidFill>
                <a:srgbClr val="FFFFFF"/>
              </a:solidFill>
            </a:endParaRPr>
          </a:p>
        </p:txBody>
      </p:sp>
      <p:sp>
        <p:nvSpPr>
          <p:cNvPr id="59403" name="Text Box 13"/>
          <p:cNvSpPr txBox="1">
            <a:spLocks noChangeArrowheads="1"/>
          </p:cNvSpPr>
          <p:nvPr/>
        </p:nvSpPr>
        <p:spPr bwMode="auto">
          <a:xfrm>
            <a:off x="9205682" y="3761989"/>
            <a:ext cx="790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i="0" dirty="0"/>
              <a:t>Rocket</a:t>
            </a:r>
            <a:endParaRPr lang="en-US" sz="1600" i="0" dirty="0"/>
          </a:p>
        </p:txBody>
      </p:sp>
      <p:sp>
        <p:nvSpPr>
          <p:cNvPr id="59404" name="Text Box 14"/>
          <p:cNvSpPr txBox="1">
            <a:spLocks noChangeArrowheads="1"/>
          </p:cNvSpPr>
          <p:nvPr/>
        </p:nvSpPr>
        <p:spPr bwMode="auto">
          <a:xfrm>
            <a:off x="10676987" y="3733800"/>
            <a:ext cx="890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i="0" dirty="0"/>
              <a:t>Satellite</a:t>
            </a:r>
            <a:endParaRPr lang="en-US" sz="1600" i="0" dirty="0"/>
          </a:p>
        </p:txBody>
      </p:sp>
      <p:pic>
        <p:nvPicPr>
          <p:cNvPr id="59405" name="Picture 15" descr="ven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96" y="256382"/>
            <a:ext cx="18065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6" name="Text Box 16"/>
          <p:cNvSpPr txBox="1">
            <a:spLocks noChangeArrowheads="1"/>
          </p:cNvSpPr>
          <p:nvPr/>
        </p:nvSpPr>
        <p:spPr bwMode="auto">
          <a:xfrm>
            <a:off x="2652771" y="2155031"/>
            <a:ext cx="2073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FFFF00"/>
                </a:solidFill>
              </a:rPr>
              <a:t>Vanksteswaran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7FA5-ED09-6644-8156-E6AB55D8A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Satellites provide global distributions of ozone and other chemical species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10F47D-4A2E-3845-8C18-D61C37E7D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73405"/>
            <a:ext cx="10627314" cy="46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95DAE-C8CC-6747-9F20-10F9BDA9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946" y="274638"/>
            <a:ext cx="6129454" cy="595157"/>
          </a:xfrm>
        </p:spPr>
        <p:txBody>
          <a:bodyPr>
            <a:normAutofit/>
          </a:bodyPr>
          <a:lstStyle/>
          <a:p>
            <a:r>
              <a:rPr lang="en-US" sz="3200" dirty="0"/>
              <a:t>Improvements in the theory</a:t>
            </a:r>
          </a:p>
        </p:txBody>
      </p:sp>
      <p:pic>
        <p:nvPicPr>
          <p:cNvPr id="4" name="Picture 3" descr="mage result for Sir David Bates Nicolet Belfast">
            <a:extLst>
              <a:ext uri="{FF2B5EF4-FFF2-40B4-BE49-F238E27FC236}">
                <a16:creationId xmlns:a16="http://schemas.microsoft.com/office/drawing/2014/main" id="{D9CFFFA3-4D16-7C47-BA02-801106F8759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49" y="320164"/>
            <a:ext cx="2350135" cy="259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987 - Baron Marcel Nicolet ">
            <a:extLst>
              <a:ext uri="{FF2B5EF4-FFF2-40B4-BE49-F238E27FC236}">
                <a16:creationId xmlns:a16="http://schemas.microsoft.com/office/drawing/2014/main" id="{0112F262-CD90-9A49-BE95-248190FB3DED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276" y="320164"/>
            <a:ext cx="2183765" cy="259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ge result for Paul Crutzen ozone">
            <a:extLst>
              <a:ext uri="{FF2B5EF4-FFF2-40B4-BE49-F238E27FC236}">
                <a16:creationId xmlns:a16="http://schemas.microsoft.com/office/drawing/2014/main" id="{D788E593-4B84-5F48-92F0-AF2CB0552606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1" y="3278457"/>
            <a:ext cx="4525714" cy="29631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78BEAA-E83B-6043-8CC2-7938143F5980}"/>
              </a:ext>
            </a:extLst>
          </p:cNvPr>
          <p:cNvSpPr txBox="1"/>
          <p:nvPr/>
        </p:nvSpPr>
        <p:spPr>
          <a:xfrm>
            <a:off x="5452946" y="1326995"/>
            <a:ext cx="63896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1950</a:t>
            </a:r>
            <a:r>
              <a:rPr lang="en-US" sz="2800" dirty="0"/>
              <a:t>: Bates and Nicolet show that ozone is catalytically destroyed by </a:t>
            </a:r>
            <a:r>
              <a:rPr lang="en-US" sz="2800" u="sng" dirty="0"/>
              <a:t>hydrogen radicals</a:t>
            </a:r>
            <a:r>
              <a:rPr lang="en-US" sz="2800" dirty="0"/>
              <a:t> in the mesosphere.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1970</a:t>
            </a:r>
            <a:r>
              <a:rPr lang="en-US" sz="2800" dirty="0"/>
              <a:t>: </a:t>
            </a:r>
            <a:r>
              <a:rPr lang="en-US" sz="2800" dirty="0" err="1"/>
              <a:t>Crutzen</a:t>
            </a:r>
            <a:r>
              <a:rPr lang="en-US" sz="2800" dirty="0"/>
              <a:t> shows that the major ozone destruction is due to the catalytic effect of </a:t>
            </a:r>
            <a:r>
              <a:rPr lang="en-US" sz="2800" u="sng" dirty="0"/>
              <a:t>nitrogen oxides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These two discoveries lead to a much improved agreement between calculated and measured vertical distributions of ozone.</a:t>
            </a:r>
          </a:p>
        </p:txBody>
      </p:sp>
    </p:spTree>
    <p:extLst>
      <p:ext uri="{BB962C8B-B14F-4D97-AF65-F5344CB8AC3E}">
        <p14:creationId xmlns:p14="http://schemas.microsoft.com/office/powerpoint/2010/main" val="4010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2155115" y="3549127"/>
            <a:ext cx="7772400" cy="1143000"/>
          </a:xfrm>
        </p:spPr>
        <p:txBody>
          <a:bodyPr/>
          <a:lstStyle/>
          <a:p>
            <a:r>
              <a:rPr lang="en-US" sz="3600" i="1" dirty="0">
                <a:latin typeface="Arial Black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353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599" y="270481"/>
            <a:ext cx="5403007" cy="162114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Belgium puts the field of aeronomy and atmospheric photochemistry at the forefront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517" y="2626129"/>
            <a:ext cx="5818089" cy="338438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Marcel Nicolet, first at he Royal Meteorological Institute, established in 1964, the 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</a:rPr>
              <a:t>Belgian Institute for Space Aeronomy. He focused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/>
              <a:t>on the physics and chemistry of the </a:t>
            </a:r>
            <a:r>
              <a:rPr lang="en-US" sz="2800" b="1" dirty="0"/>
              <a:t>atmosphere</a:t>
            </a:r>
            <a:r>
              <a:rPr lang="en-US" sz="2800" dirty="0"/>
              <a:t> of the Earth and other planets, and of outer space. </a:t>
            </a:r>
          </a:p>
        </p:txBody>
      </p:sp>
      <p:pic>
        <p:nvPicPr>
          <p:cNvPr id="5" name="Picture 4" descr="Screen Shot 2013-09-08 at 11.1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34" y="381007"/>
            <a:ext cx="3676185" cy="63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542BF-6902-2B42-BE42-4025351D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624" y="620326"/>
            <a:ext cx="5415776" cy="2457410"/>
          </a:xfrm>
        </p:spPr>
        <p:txBody>
          <a:bodyPr>
            <a:normAutofit/>
          </a:bodyPr>
          <a:lstStyle/>
          <a:p>
            <a:r>
              <a:rPr lang="en-US" dirty="0"/>
              <a:t>Very active ozone research activities in the last 50 years</a:t>
            </a:r>
          </a:p>
        </p:txBody>
      </p:sp>
      <p:pic>
        <p:nvPicPr>
          <p:cNvPr id="1026" name="Picture 2" descr="http://ozone.meteo.be/meteo/download/en/42888433/image/scaletomax-816-816/peilevo.png">
            <a:extLst>
              <a:ext uri="{FF2B5EF4-FFF2-40B4-BE49-F238E27FC236}">
                <a16:creationId xmlns:a16="http://schemas.microsoft.com/office/drawing/2014/main" id="{363431E2-57C8-C145-9D9F-DEA6C0CE2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0300"/>
            <a:ext cx="5025158" cy="303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ozone.meteo.be/meteo/download/en/42793426/image/scaletomax-816-816/evomira2019.png">
            <a:extLst>
              <a:ext uri="{FF2B5EF4-FFF2-40B4-BE49-F238E27FC236}">
                <a16:creationId xmlns:a16="http://schemas.microsoft.com/office/drawing/2014/main" id="{96224D57-D8BB-FC40-85E4-3199671B0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71" y="3564527"/>
            <a:ext cx="5118681" cy="309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ozone.meteo.be/meteo/download/en/42267024/image/scaletomax-816-816/verto3trends.png">
            <a:extLst>
              <a:ext uri="{FF2B5EF4-FFF2-40B4-BE49-F238E27FC236}">
                <a16:creationId xmlns:a16="http://schemas.microsoft.com/office/drawing/2014/main" id="{27C61C3E-5E4A-DA44-AED0-984067662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17324"/>
            <a:ext cx="5034709" cy="30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5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97365"/>
            <a:ext cx="77724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GB" sz="3600" dirty="0">
                <a:latin typeface="Arial Black" charset="0"/>
              </a:rPr>
              <a:t>The Discovery of Ozone</a:t>
            </a:r>
            <a:endParaRPr lang="en-US" sz="3600" dirty="0">
              <a:latin typeface="Arial Black" charset="0"/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0794" y="1280532"/>
            <a:ext cx="5723069" cy="2334322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en-US" sz="2000" dirty="0">
                <a:latin typeface="Tahoma" charset="0"/>
                <a:cs typeface="Arial" charset="0"/>
              </a:rPr>
              <a:t>On March 13, </a:t>
            </a:r>
            <a:r>
              <a:rPr lang="en-US" sz="2000" dirty="0">
                <a:solidFill>
                  <a:srgbClr val="FF0000"/>
                </a:solidFill>
                <a:latin typeface="Tahoma" charset="0"/>
                <a:cs typeface="Arial" charset="0"/>
              </a:rPr>
              <a:t>1839,</a:t>
            </a:r>
            <a:r>
              <a:rPr lang="en-US" sz="2000" dirty="0">
                <a:latin typeface="Tahoma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Tahoma" charset="0"/>
                <a:cs typeface="Arial" charset="0"/>
              </a:rPr>
              <a:t>C</a:t>
            </a:r>
            <a:r>
              <a:rPr lang="en-GB" sz="2000" b="1" dirty="0" err="1">
                <a:solidFill>
                  <a:srgbClr val="FFFF00"/>
                </a:solidFill>
                <a:latin typeface="Tahoma" charset="0"/>
                <a:cs typeface="Arial" charset="0"/>
              </a:rPr>
              <a:t>hristian</a:t>
            </a:r>
            <a:r>
              <a:rPr lang="en-GB" sz="2000" b="1" dirty="0">
                <a:solidFill>
                  <a:srgbClr val="FFFF00"/>
                </a:solidFill>
                <a:latin typeface="Tahoma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Tahoma" charset="0"/>
                <a:cs typeface="Arial" charset="0"/>
              </a:rPr>
              <a:t>F</a:t>
            </a:r>
            <a:r>
              <a:rPr lang="en-GB" sz="2000" b="1" dirty="0" err="1">
                <a:solidFill>
                  <a:srgbClr val="FFFF00"/>
                </a:solidFill>
                <a:latin typeface="Tahoma" charset="0"/>
                <a:cs typeface="Arial" charset="0"/>
              </a:rPr>
              <a:t>redrich</a:t>
            </a:r>
            <a:r>
              <a:rPr lang="en-GB" sz="2000" b="1" dirty="0">
                <a:solidFill>
                  <a:srgbClr val="FFFF00"/>
                </a:solidFill>
                <a:latin typeface="Tahoma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ahoma" charset="0"/>
                <a:cs typeface="Arial" charset="0"/>
              </a:rPr>
              <a:t>Sch</a:t>
            </a:r>
            <a:r>
              <a:rPr lang="en-US" sz="2000" b="1" dirty="0" err="1">
                <a:solidFill>
                  <a:srgbClr val="FFFF00"/>
                </a:solidFill>
                <a:latin typeface="Tahoma" charset="0"/>
                <a:cs typeface="Times New Roman" charset="0"/>
              </a:rPr>
              <a:t>ö</a:t>
            </a:r>
            <a:r>
              <a:rPr lang="en-US" sz="2000" b="1" dirty="0" err="1">
                <a:solidFill>
                  <a:srgbClr val="FFFF00"/>
                </a:solidFill>
                <a:latin typeface="Tahoma" charset="0"/>
                <a:cs typeface="Arial" charset="0"/>
              </a:rPr>
              <a:t>nbein</a:t>
            </a:r>
            <a:r>
              <a:rPr lang="en-US" sz="2000" dirty="0">
                <a:solidFill>
                  <a:srgbClr val="FFFF00"/>
                </a:solidFill>
                <a:latin typeface="Tahoma" charset="0"/>
                <a:cs typeface="Arial" charset="0"/>
              </a:rPr>
              <a:t> </a:t>
            </a:r>
            <a:r>
              <a:rPr lang="en-GB" sz="2000" dirty="0">
                <a:latin typeface="Tahoma" charset="0"/>
                <a:cs typeface="Arial" charset="0"/>
              </a:rPr>
              <a:t>(1799-1868) a German Professor at the University of Basel reports to the local </a:t>
            </a:r>
            <a:r>
              <a:rPr lang="en-GB" sz="2000" dirty="0" err="1">
                <a:latin typeface="Tahoma" charset="0"/>
                <a:cs typeface="Arial" charset="0"/>
              </a:rPr>
              <a:t>Naturforschung</a:t>
            </a:r>
            <a:r>
              <a:rPr lang="en-GB" sz="2000" dirty="0">
                <a:latin typeface="Tahoma" charset="0"/>
                <a:cs typeface="Arial" charset="0"/>
              </a:rPr>
              <a:t> </a:t>
            </a:r>
            <a:r>
              <a:rPr lang="en-GB" sz="2000" dirty="0" err="1">
                <a:latin typeface="Tahoma" charset="0"/>
                <a:cs typeface="Arial" charset="0"/>
              </a:rPr>
              <a:t>Gesellschaft</a:t>
            </a:r>
            <a:r>
              <a:rPr lang="en-GB" sz="2000" dirty="0">
                <a:latin typeface="Tahoma" charset="0"/>
                <a:cs typeface="Arial" charset="0"/>
              </a:rPr>
              <a:t> in Basel that the electrolysis of acidulated water produces an </a:t>
            </a:r>
            <a:r>
              <a:rPr lang="en-GB" sz="2000" dirty="0" err="1">
                <a:latin typeface="Tahoma" charset="0"/>
                <a:cs typeface="Arial" charset="0"/>
              </a:rPr>
              <a:t>odor</a:t>
            </a:r>
            <a:r>
              <a:rPr lang="en-GB" sz="2000" dirty="0">
                <a:latin typeface="Tahoma" charset="0"/>
                <a:cs typeface="Arial" charset="0"/>
              </a:rPr>
              <a:t> at the positive electrode , which was the same </a:t>
            </a:r>
            <a:r>
              <a:rPr lang="en-GB" sz="2000" dirty="0" err="1">
                <a:latin typeface="Tahoma" charset="0"/>
                <a:cs typeface="Arial" charset="0"/>
              </a:rPr>
              <a:t>odor</a:t>
            </a:r>
            <a:r>
              <a:rPr lang="en-GB" sz="2000" dirty="0">
                <a:latin typeface="Tahoma" charset="0"/>
                <a:cs typeface="Arial" charset="0"/>
              </a:rPr>
              <a:t> produced by an arc between electrodes. </a:t>
            </a:r>
            <a:r>
              <a:rPr lang="en-US" sz="2000" dirty="0">
                <a:latin typeface="Tahoma" charset="0"/>
                <a:cs typeface="Arial" charset="0"/>
              </a:rPr>
              <a:t> </a:t>
            </a:r>
            <a:endParaRPr lang="en-GB" sz="2000" dirty="0">
              <a:latin typeface="Tahoma" charset="0"/>
              <a:cs typeface="Arial" charset="0"/>
            </a:endParaRPr>
          </a:p>
          <a:p>
            <a:pPr eaLnBrk="1" hangingPunct="1">
              <a:buFontTx/>
              <a:buNone/>
            </a:pPr>
            <a:endParaRPr lang="en-US" sz="2000" dirty="0">
              <a:latin typeface="Tahoma" charset="0"/>
            </a:endParaRP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1189613" y="5545094"/>
            <a:ext cx="358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000099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0" dirty="0" err="1">
                <a:solidFill>
                  <a:srgbClr val="FFFF00"/>
                </a:solidFill>
              </a:rPr>
              <a:t>Recherches</a:t>
            </a:r>
            <a:r>
              <a:rPr lang="en-US" sz="1400" i="0" dirty="0">
                <a:solidFill>
                  <a:srgbClr val="FFFF00"/>
                </a:solidFill>
              </a:rPr>
              <a:t> </a:t>
            </a:r>
            <a:r>
              <a:rPr lang="en-US" sz="1400" i="0" dirty="0" err="1">
                <a:solidFill>
                  <a:srgbClr val="FFFF00"/>
                </a:solidFill>
              </a:rPr>
              <a:t>sur</a:t>
            </a:r>
            <a:r>
              <a:rPr lang="en-US" sz="1400" i="0" dirty="0">
                <a:solidFill>
                  <a:srgbClr val="FFFF00"/>
                </a:solidFill>
              </a:rPr>
              <a:t> la Nature de l</a:t>
            </a:r>
            <a:r>
              <a:rPr lang="ja-JP" altLang="en-US" sz="1400" i="0" dirty="0">
                <a:solidFill>
                  <a:srgbClr val="FFFF00"/>
                </a:solidFill>
              </a:rPr>
              <a:t>’</a:t>
            </a:r>
            <a:r>
              <a:rPr lang="en-US" altLang="ja-JP" sz="1400" i="0" dirty="0" err="1">
                <a:solidFill>
                  <a:srgbClr val="FFFF00"/>
                </a:solidFill>
              </a:rPr>
              <a:t>odeur</a:t>
            </a:r>
            <a:r>
              <a:rPr lang="en-US" altLang="ja-JP" sz="1400" i="0" dirty="0">
                <a:solidFill>
                  <a:srgbClr val="FFFF00"/>
                </a:solidFill>
              </a:rPr>
              <a:t> qui se </a:t>
            </a:r>
            <a:r>
              <a:rPr lang="en-US" altLang="ja-JP" sz="1400" i="0" dirty="0" err="1">
                <a:solidFill>
                  <a:srgbClr val="FFFF00"/>
                </a:solidFill>
              </a:rPr>
              <a:t>manifeste</a:t>
            </a:r>
            <a:r>
              <a:rPr lang="en-US" altLang="ja-JP" sz="1400" i="0" dirty="0">
                <a:solidFill>
                  <a:srgbClr val="FFFF00"/>
                </a:solidFill>
              </a:rPr>
              <a:t> </a:t>
            </a:r>
            <a:r>
              <a:rPr lang="en-US" altLang="ja-JP" sz="1400" i="0" dirty="0" err="1">
                <a:solidFill>
                  <a:srgbClr val="FFFF00"/>
                </a:solidFill>
              </a:rPr>
              <a:t>dans</a:t>
            </a:r>
            <a:r>
              <a:rPr lang="en-US" altLang="ja-JP" sz="1400" i="0" dirty="0">
                <a:solidFill>
                  <a:srgbClr val="FFFF00"/>
                </a:solidFill>
              </a:rPr>
              <a:t> </a:t>
            </a:r>
            <a:r>
              <a:rPr lang="en-US" altLang="ja-JP" sz="1400" i="0" dirty="0" err="1">
                <a:solidFill>
                  <a:srgbClr val="FFFF00"/>
                </a:solidFill>
              </a:rPr>
              <a:t>certaines</a:t>
            </a:r>
            <a:r>
              <a:rPr lang="en-US" altLang="ja-JP" sz="1400" i="0" dirty="0">
                <a:solidFill>
                  <a:srgbClr val="FFFF00"/>
                </a:solidFill>
              </a:rPr>
              <a:t> actions </a:t>
            </a:r>
            <a:r>
              <a:rPr lang="en-US" altLang="ja-JP" sz="1400" i="0" dirty="0" err="1">
                <a:solidFill>
                  <a:srgbClr val="FFFF00"/>
                </a:solidFill>
              </a:rPr>
              <a:t>chimiques</a:t>
            </a:r>
            <a:r>
              <a:rPr lang="en-US" altLang="ja-JP" sz="1400" i="0" dirty="0">
                <a:solidFill>
                  <a:srgbClr val="FFFF00"/>
                </a:solidFill>
              </a:rPr>
              <a:t>, </a:t>
            </a:r>
            <a:r>
              <a:rPr lang="en-US" altLang="ja-JP" sz="1400" dirty="0">
                <a:solidFill>
                  <a:srgbClr val="FFFF00"/>
                </a:solidFill>
              </a:rPr>
              <a:t>Compt. </a:t>
            </a:r>
            <a:r>
              <a:rPr lang="en-US" altLang="ja-JP" sz="1400" dirty="0" err="1">
                <a:solidFill>
                  <a:srgbClr val="FFFF00"/>
                </a:solidFill>
              </a:rPr>
              <a:t>Rendus</a:t>
            </a:r>
            <a:r>
              <a:rPr lang="en-US" altLang="ja-JP" sz="1400" dirty="0">
                <a:solidFill>
                  <a:srgbClr val="FFFF00"/>
                </a:solidFill>
              </a:rPr>
              <a:t> de l</a:t>
            </a:r>
            <a:r>
              <a:rPr lang="ja-JP" altLang="en-US" sz="1400" dirty="0">
                <a:solidFill>
                  <a:srgbClr val="FFFF00"/>
                </a:solidFill>
              </a:rPr>
              <a:t>’</a:t>
            </a:r>
            <a:r>
              <a:rPr lang="en-US" altLang="ja-JP" sz="1400" dirty="0" err="1">
                <a:solidFill>
                  <a:srgbClr val="FFFF00"/>
                </a:solidFill>
              </a:rPr>
              <a:t>Academie</a:t>
            </a:r>
            <a:r>
              <a:rPr lang="en-US" altLang="ja-JP" sz="1400" dirty="0">
                <a:solidFill>
                  <a:srgbClr val="FFFF00"/>
                </a:solidFill>
              </a:rPr>
              <a:t> des Sciences, 27 April, 1840, Paris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Image result for Schoenbein">
            <a:extLst>
              <a:ext uri="{FF2B5EF4-FFF2-40B4-BE49-F238E27FC236}">
                <a16:creationId xmlns:a16="http://schemas.microsoft.com/office/drawing/2014/main" id="{953307DC-5DDD-254A-B311-419F77C6D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12364" r="13222" b="12558"/>
          <a:stretch/>
        </p:blipFill>
        <p:spPr bwMode="auto">
          <a:xfrm>
            <a:off x="1189613" y="1360448"/>
            <a:ext cx="4051459" cy="40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choenbein ozon">
            <a:extLst>
              <a:ext uri="{FF2B5EF4-FFF2-40B4-BE49-F238E27FC236}">
                <a16:creationId xmlns:a16="http://schemas.microsoft.com/office/drawing/2014/main" id="{FD3A04A5-7548-594A-B019-1EC966A67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1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27077" r="7103" b="31432"/>
          <a:stretch/>
        </p:blipFill>
        <p:spPr bwMode="auto">
          <a:xfrm>
            <a:off x="5690794" y="3980986"/>
            <a:ext cx="6215341" cy="23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56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6AA7-C91C-E34F-98B2-71FD8F7D0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the ozone molecule: O</a:t>
            </a:r>
            <a:r>
              <a:rPr lang="en-US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9A951-5A2F-1243-B8D0-DCC23A6E7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159190" cy="452596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There are a lot of speculations about the nature of the odor reported by </a:t>
            </a:r>
            <a:r>
              <a:rPr lang="en-US" dirty="0" err="1"/>
              <a:t>Schönbein</a:t>
            </a:r>
            <a:r>
              <a:rPr lang="en-US" dirty="0"/>
              <a:t>. In </a:t>
            </a:r>
            <a:r>
              <a:rPr lang="en-US" b="1" dirty="0">
                <a:solidFill>
                  <a:srgbClr val="FF0000"/>
                </a:solidFill>
              </a:rPr>
              <a:t>1868</a:t>
            </a:r>
            <a:r>
              <a:rPr lang="en-US" dirty="0"/>
              <a:t> (29 years after the discovery of </a:t>
            </a:r>
            <a:r>
              <a:rPr lang="en-US" dirty="0" err="1"/>
              <a:t>Schönbein</a:t>
            </a:r>
            <a:r>
              <a:rPr lang="en-US" dirty="0"/>
              <a:t> and the year of his death), the swiss chemist and physicist, </a:t>
            </a:r>
            <a:r>
              <a:rPr lang="en-US" b="1" dirty="0">
                <a:solidFill>
                  <a:srgbClr val="FFFF00"/>
                </a:solidFill>
              </a:rPr>
              <a:t>Jean-Louis </a:t>
            </a:r>
            <a:r>
              <a:rPr lang="en-US" b="1" dirty="0" err="1">
                <a:solidFill>
                  <a:srgbClr val="FFFF00"/>
                </a:solidFill>
              </a:rPr>
              <a:t>Soret</a:t>
            </a:r>
            <a:r>
              <a:rPr lang="en-US" dirty="0"/>
              <a:t>, using an ingenious method based on Graham's diffusion law, proves that ozone is composed of 3 oxygen atoms</a:t>
            </a:r>
          </a:p>
        </p:txBody>
      </p:sp>
      <p:pic>
        <p:nvPicPr>
          <p:cNvPr id="4" name="Picture 3" descr="ttps://upload.wikimedia.org/wikipedia/commons/a/a3/Jacques-Louis_Soret.JPG">
            <a:extLst>
              <a:ext uri="{FF2B5EF4-FFF2-40B4-BE49-F238E27FC236}">
                <a16:creationId xmlns:a16="http://schemas.microsoft.com/office/drawing/2014/main" id="{72073A28-B48A-FE44-9F3C-DE8C2E7127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595" y="1600201"/>
            <a:ext cx="4029772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C07195-56C7-7446-9E01-D719BD1012EB}"/>
              </a:ext>
            </a:extLst>
          </p:cNvPr>
          <p:cNvSpPr txBox="1"/>
          <p:nvPr/>
        </p:nvSpPr>
        <p:spPr>
          <a:xfrm>
            <a:off x="10370634" y="6126164"/>
            <a:ext cx="690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Soret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4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9531-9476-FF4D-A418-B1AA07AE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31" y="414488"/>
            <a:ext cx="5282005" cy="1143000"/>
          </a:xfrm>
        </p:spPr>
        <p:txBody>
          <a:bodyPr>
            <a:normAutofit/>
          </a:bodyPr>
          <a:lstStyle/>
          <a:p>
            <a:r>
              <a:rPr lang="en-US" sz="2800" dirty="0"/>
              <a:t>Ozone: A Permanent Gas of the Atmosphere</a:t>
            </a:r>
          </a:p>
        </p:txBody>
      </p:sp>
      <p:pic>
        <p:nvPicPr>
          <p:cNvPr id="4" name="Picture 3" descr="Screen Shot 2017-08-18 at 9.39.56 PM.png">
            <a:extLst>
              <a:ext uri="{FF2B5EF4-FFF2-40B4-BE49-F238E27FC236}">
                <a16:creationId xmlns:a16="http://schemas.microsoft.com/office/drawing/2014/main" id="{1BCDB20F-6C3E-E748-AAC6-672D6631D86A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1" r="6159" b="4601"/>
          <a:stretch/>
        </p:blipFill>
        <p:spPr bwMode="auto">
          <a:xfrm>
            <a:off x="1204856" y="1742739"/>
            <a:ext cx="4058520" cy="46255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84FA1-F726-5541-AFAE-9DEB304A46FF}"/>
              </a:ext>
            </a:extLst>
          </p:cNvPr>
          <p:cNvSpPr txBox="1"/>
          <p:nvPr/>
        </p:nvSpPr>
        <p:spPr>
          <a:xfrm>
            <a:off x="6121101" y="4798625"/>
            <a:ext cx="5475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</a:t>
            </a:r>
            <a:r>
              <a:rPr lang="en-US" sz="2400" b="1" dirty="0">
                <a:solidFill>
                  <a:srgbClr val="FF0000"/>
                </a:solidFill>
              </a:rPr>
              <a:t>1858</a:t>
            </a:r>
            <a:r>
              <a:rPr lang="en-US" sz="2400" dirty="0"/>
              <a:t>, Agronomist Jean Auguste </a:t>
            </a:r>
            <a:r>
              <a:rPr lang="en-US" sz="2400" dirty="0" err="1"/>
              <a:t>Houzeau</a:t>
            </a:r>
            <a:r>
              <a:rPr lang="en-US" sz="2400" dirty="0"/>
              <a:t> (Rouen, France) showed that ozone is a permanent chemical constituent of the atmosphere. </a:t>
            </a:r>
          </a:p>
        </p:txBody>
      </p:sp>
      <p:pic>
        <p:nvPicPr>
          <p:cNvPr id="8" name="Picture 7" descr="Scan 4.jpeg">
            <a:extLst>
              <a:ext uri="{FF2B5EF4-FFF2-40B4-BE49-F238E27FC236}">
                <a16:creationId xmlns:a16="http://schemas.microsoft.com/office/drawing/2014/main" id="{BF2AC1D7-C9A6-6F4E-929B-D29C8A56004D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44" y="528885"/>
            <a:ext cx="3430905" cy="42697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B0FB90-5A13-004D-B01F-820ADFF7ABE1}"/>
              </a:ext>
            </a:extLst>
          </p:cNvPr>
          <p:cNvSpPr txBox="1"/>
          <p:nvPr/>
        </p:nvSpPr>
        <p:spPr>
          <a:xfrm>
            <a:off x="9812765" y="583033"/>
            <a:ext cx="2119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 measurements of ozone in Paris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</a:rPr>
              <a:t>1866-1867</a:t>
            </a:r>
          </a:p>
          <a:p>
            <a:endParaRPr lang="en-US" sz="2400" dirty="0"/>
          </a:p>
          <a:p>
            <a:r>
              <a:rPr lang="en-US" sz="2400" dirty="0"/>
              <a:t>[</a:t>
            </a:r>
            <a:r>
              <a:rPr lang="en-US" sz="2400" dirty="0" err="1"/>
              <a:t>Schönbein</a:t>
            </a:r>
            <a:r>
              <a:rPr lang="en-US" sz="2400" dirty="0"/>
              <a:t> scale]</a:t>
            </a:r>
          </a:p>
        </p:txBody>
      </p:sp>
    </p:spTree>
    <p:extLst>
      <p:ext uri="{BB962C8B-B14F-4D97-AF65-F5344CB8AC3E}">
        <p14:creationId xmlns:p14="http://schemas.microsoft.com/office/powerpoint/2010/main" val="1311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18597" y="346061"/>
            <a:ext cx="5324279" cy="1663391"/>
          </a:xfrm>
        </p:spPr>
        <p:txBody>
          <a:bodyPr>
            <a:noAutofit/>
          </a:bodyPr>
          <a:lstStyle/>
          <a:p>
            <a:pPr eaLnBrk="1" hangingPunct="1"/>
            <a:r>
              <a:rPr lang="en-GB" sz="3200" dirty="0">
                <a:latin typeface="Arial Black" charset="0"/>
              </a:rPr>
              <a:t>Surface ozone measurements at Parc </a:t>
            </a:r>
            <a:r>
              <a:rPr lang="en-GB" sz="3200" dirty="0" err="1">
                <a:latin typeface="Arial Black" charset="0"/>
              </a:rPr>
              <a:t>Montsouris</a:t>
            </a:r>
            <a:r>
              <a:rPr lang="en-GB" sz="3200" dirty="0">
                <a:latin typeface="Arial Black" charset="0"/>
              </a:rPr>
              <a:t> in Paris</a:t>
            </a:r>
            <a:endParaRPr lang="en-US" sz="3200" dirty="0">
              <a:latin typeface="Arial Black" charset="0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34830" y="3218428"/>
            <a:ext cx="7293827" cy="315235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400" dirty="0">
                <a:latin typeface="Tahoma" charset="0"/>
              </a:rPr>
              <a:t>Between </a:t>
            </a:r>
            <a:r>
              <a:rPr lang="en-GB" sz="2400" b="1" dirty="0">
                <a:solidFill>
                  <a:srgbClr val="FF0000"/>
                </a:solidFill>
                <a:latin typeface="Tahoma" charset="0"/>
              </a:rPr>
              <a:t>1860</a:t>
            </a:r>
            <a:r>
              <a:rPr lang="en-GB" sz="2400" dirty="0">
                <a:latin typeface="Tahoma" charset="0"/>
              </a:rPr>
              <a:t> and </a:t>
            </a:r>
            <a:r>
              <a:rPr lang="en-GB" sz="2400" b="1" dirty="0">
                <a:solidFill>
                  <a:srgbClr val="FF0000"/>
                </a:solidFill>
                <a:latin typeface="Tahoma" charset="0"/>
              </a:rPr>
              <a:t>1910</a:t>
            </a:r>
            <a:r>
              <a:rPr lang="en-GB" sz="2400" dirty="0">
                <a:latin typeface="Tahoma" charset="0"/>
              </a:rPr>
              <a:t>, ozone became routinely measured in 300 sites in Europe and the United States, because ozone was believed to reduce epidemics (cholera).</a:t>
            </a:r>
          </a:p>
          <a:p>
            <a:pPr>
              <a:lnSpc>
                <a:spcPct val="90000"/>
              </a:lnSpc>
            </a:pPr>
            <a:r>
              <a:rPr lang="en-GB" sz="2400" b="1" dirty="0">
                <a:solidFill>
                  <a:srgbClr val="FFFF00"/>
                </a:solidFill>
                <a:latin typeface="Tahoma" charset="0"/>
              </a:rPr>
              <a:t>Albert Levy </a:t>
            </a:r>
            <a:r>
              <a:rPr lang="en-GB" sz="2400" dirty="0">
                <a:latin typeface="Tahoma" charset="0"/>
              </a:rPr>
              <a:t>makes systematic measurements of ozone at the Municipal Observatory in the Parc </a:t>
            </a:r>
            <a:r>
              <a:rPr lang="en-GB" sz="2400" dirty="0" err="1">
                <a:latin typeface="Tahoma" charset="0"/>
              </a:rPr>
              <a:t>Montsouris</a:t>
            </a:r>
            <a:r>
              <a:rPr lang="en-GB" sz="2400" dirty="0">
                <a:latin typeface="Tahoma" charset="0"/>
              </a:rPr>
              <a:t> in Paris between </a:t>
            </a:r>
            <a:r>
              <a:rPr lang="en-US" sz="2400" b="1" dirty="0">
                <a:solidFill>
                  <a:srgbClr val="FF0000"/>
                </a:solidFill>
              </a:rPr>
              <a:t>1877 </a:t>
            </a:r>
            <a:r>
              <a:rPr lang="en-US" sz="2400" dirty="0"/>
              <a:t>and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1907</a:t>
            </a:r>
            <a:r>
              <a:rPr lang="en-GB" sz="2400" dirty="0">
                <a:latin typeface="Tahoma" charset="0"/>
              </a:rPr>
              <a:t>. Typical observed values of </a:t>
            </a:r>
            <a:r>
              <a:rPr lang="en-GB" sz="2400" b="1" dirty="0">
                <a:solidFill>
                  <a:srgbClr val="FFFF00"/>
                </a:solidFill>
                <a:latin typeface="Tahoma" charset="0"/>
              </a:rPr>
              <a:t>10 </a:t>
            </a:r>
            <a:r>
              <a:rPr lang="en-GB" sz="2400" b="1" dirty="0" err="1">
                <a:solidFill>
                  <a:srgbClr val="FFFF00"/>
                </a:solidFill>
                <a:latin typeface="Tahoma" charset="0"/>
              </a:rPr>
              <a:t>ppbv</a:t>
            </a:r>
            <a:r>
              <a:rPr lang="en-GB" sz="2400" b="1" dirty="0">
                <a:solidFill>
                  <a:srgbClr val="FFFF00"/>
                </a:solidFill>
                <a:latin typeface="Tahoma" charset="0"/>
              </a:rPr>
              <a:t> </a:t>
            </a:r>
            <a:r>
              <a:rPr lang="en-GB" sz="2400" dirty="0">
                <a:latin typeface="Tahoma" charset="0"/>
              </a:rPr>
              <a:t>are now believed to represent an underestimation.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2944C9-F9CF-3F4F-96D7-2301AB782B42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507" t="5971" r="4742" b="14671"/>
          <a:stretch/>
        </p:blipFill>
        <p:spPr bwMode="auto">
          <a:xfrm>
            <a:off x="1025913" y="2263698"/>
            <a:ext cx="3300760" cy="41070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ttp://paris1900.lartnouveau.com/paris14/parc_montsouris/palais_du_pardo/obsmont1.JPG">
            <a:extLst>
              <a:ext uri="{FF2B5EF4-FFF2-40B4-BE49-F238E27FC236}">
                <a16:creationId xmlns:a16="http://schemas.microsoft.com/office/drawing/2014/main" id="{5325ED1B-D3BE-FF4E-AE39-9DA1583AE24E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47" y="189569"/>
            <a:ext cx="4906536" cy="28246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990EC2-A034-2347-A673-9B88AAECD867}"/>
              </a:ext>
            </a:extLst>
          </p:cNvPr>
          <p:cNvSpPr txBox="1"/>
          <p:nvPr/>
        </p:nvSpPr>
        <p:spPr>
          <a:xfrm>
            <a:off x="2056475" y="6370785"/>
            <a:ext cx="123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Albert Levy</a:t>
            </a:r>
          </a:p>
        </p:txBody>
      </p:sp>
    </p:spTree>
    <p:extLst>
      <p:ext uri="{BB962C8B-B14F-4D97-AF65-F5344CB8AC3E}">
        <p14:creationId xmlns:p14="http://schemas.microsoft.com/office/powerpoint/2010/main" val="166051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14194</TotalTime>
  <Words>1634</Words>
  <Application>Microsoft Macintosh PowerPoint</Application>
  <PresentationFormat>Widescreen</PresentationFormat>
  <Paragraphs>122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Arial Black</vt:lpstr>
      <vt:lpstr>Calibri</vt:lpstr>
      <vt:lpstr>Tahoma</vt:lpstr>
      <vt:lpstr>Times New Roman</vt:lpstr>
      <vt:lpstr>Wingdings</vt:lpstr>
      <vt:lpstr>Black</vt:lpstr>
      <vt:lpstr>Discovery of the Vertical Distribution of Ozone in the Stratosphere</vt:lpstr>
      <vt:lpstr>The Royal Meteorological Institute:  a leading research center for meteorology</vt:lpstr>
      <vt:lpstr>Considerable developments in dynamic meteorology, atmospheric energetics and atmospheric chemistry occurs in the 1950’s and 1960’s</vt:lpstr>
      <vt:lpstr>Belgium puts the field of aeronomy and atmospheric photochemistry at the forefront </vt:lpstr>
      <vt:lpstr>Very active ozone research activities in the last 50 years</vt:lpstr>
      <vt:lpstr>The Discovery of Ozone</vt:lpstr>
      <vt:lpstr>Identification of the ozone molecule: O3</vt:lpstr>
      <vt:lpstr>Ozone: A Permanent Gas of the Atmosphere</vt:lpstr>
      <vt:lpstr>Surface ozone measurements at Parc Montsouris in Paris</vt:lpstr>
      <vt:lpstr>PowerPoint Presentation</vt:lpstr>
      <vt:lpstr>Fabry &amp; Buisson</vt:lpstr>
      <vt:lpstr>The Dobson Ozone Photographic Spectrometer</vt:lpstr>
      <vt:lpstr>Determination of the Height of the Ozone Layer</vt:lpstr>
      <vt:lpstr>The First Photochemical Theory:  A pure Oxygen Atmosphere</vt:lpstr>
      <vt:lpstr>The First Ozone Conference in Paris (1929)</vt:lpstr>
      <vt:lpstr>Ozone Production in the Stratosphere</vt:lpstr>
      <vt:lpstr>Determination of the height  of the ozone layer:  The Umkehr Effect</vt:lpstr>
      <vt:lpstr>Height of the Ozone Layer</vt:lpstr>
      <vt:lpstr>Regener’s Data</vt:lpstr>
      <vt:lpstr>The first model of the vertical distribution of ozone</vt:lpstr>
      <vt:lpstr>Auguste Piccard and Paul Kipfer </vt:lpstr>
      <vt:lpstr>Explorer I</vt:lpstr>
      <vt:lpstr>Explorer I</vt:lpstr>
      <vt:lpstr>Explorer II</vt:lpstr>
      <vt:lpstr>Ozone column</vt:lpstr>
      <vt:lpstr>Vertical Ozone Profile</vt:lpstr>
      <vt:lpstr>Observations by Coblentz and Stair  National Bureau of Standards (1938)</vt:lpstr>
      <vt:lpstr>Vertical Profile of Ozone (1938) </vt:lpstr>
      <vt:lpstr>During World War II, Regener attempts to use a V-2 rocket to measure ozone up to 70 km altitude</vt:lpstr>
      <vt:lpstr>Mesurement of the vertical profile of ozone using a spectrometer on board a V2 rocket over New Mexico  1948-1949</vt:lpstr>
      <vt:lpstr>PowerPoint Presentation</vt:lpstr>
      <vt:lpstr>Satellites provide global distributions of ozone and other chemical species</vt:lpstr>
      <vt:lpstr>Improvements in the theory</vt:lpstr>
      <vt:lpstr>Thank You</vt:lpstr>
    </vt:vector>
  </TitlesOfParts>
  <Company>CSC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Guy Brasseur</dc:creator>
  <cp:lastModifiedBy>Microsoft Office User</cp:lastModifiedBy>
  <cp:revision>43</cp:revision>
  <dcterms:created xsi:type="dcterms:W3CDTF">2015-12-26T03:24:19Z</dcterms:created>
  <dcterms:modified xsi:type="dcterms:W3CDTF">2019-09-19T10:15:34Z</dcterms:modified>
</cp:coreProperties>
</file>