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93" r:id="rId1"/>
  </p:sldMasterIdLst>
  <p:notesMasterIdLst>
    <p:notesMasterId r:id="rId36"/>
  </p:notesMasterIdLst>
  <p:handoutMasterIdLst>
    <p:handoutMasterId r:id="rId37"/>
  </p:handoutMasterIdLst>
  <p:sldIdLst>
    <p:sldId id="507" r:id="rId2"/>
    <p:sldId id="622" r:id="rId3"/>
    <p:sldId id="613" r:id="rId4"/>
    <p:sldId id="614" r:id="rId5"/>
    <p:sldId id="615" r:id="rId6"/>
    <p:sldId id="582" r:id="rId7"/>
    <p:sldId id="678" r:id="rId8"/>
    <p:sldId id="720" r:id="rId9"/>
    <p:sldId id="664" r:id="rId10"/>
    <p:sldId id="601" r:id="rId11"/>
    <p:sldId id="719" r:id="rId12"/>
    <p:sldId id="709" r:id="rId13"/>
    <p:sldId id="713" r:id="rId14"/>
    <p:sldId id="714" r:id="rId15"/>
    <p:sldId id="715" r:id="rId16"/>
    <p:sldId id="586" r:id="rId17"/>
    <p:sldId id="677" r:id="rId18"/>
    <p:sldId id="685" r:id="rId19"/>
    <p:sldId id="610" r:id="rId20"/>
    <p:sldId id="703" r:id="rId21"/>
    <p:sldId id="698" r:id="rId22"/>
    <p:sldId id="680" r:id="rId23"/>
    <p:sldId id="693" r:id="rId24"/>
    <p:sldId id="706" r:id="rId25"/>
    <p:sldId id="707" r:id="rId26"/>
    <p:sldId id="608" r:id="rId27"/>
    <p:sldId id="721" r:id="rId28"/>
    <p:sldId id="641" r:id="rId29"/>
    <p:sldId id="697" r:id="rId30"/>
    <p:sldId id="674" r:id="rId31"/>
    <p:sldId id="661" r:id="rId32"/>
    <p:sldId id="701" r:id="rId33"/>
    <p:sldId id="696" r:id="rId34"/>
    <p:sldId id="630" r:id="rId35"/>
  </p:sldIdLst>
  <p:sldSz cx="9144000" cy="5143500" type="screen16x9"/>
  <p:notesSz cx="6794500" cy="99187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3366CC"/>
    <a:srgbClr val="1D4F85"/>
    <a:srgbClr val="0000FF"/>
    <a:srgbClr val="006600"/>
    <a:srgbClr val="008000"/>
    <a:srgbClr val="E7E6E8"/>
    <a:srgbClr val="B2B2B2"/>
    <a:srgbClr val="BBE0E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72" autoAdjust="0"/>
    <p:restoredTop sz="94624" autoAdjust="0"/>
  </p:normalViewPr>
  <p:slideViewPr>
    <p:cSldViewPr>
      <p:cViewPr>
        <p:scale>
          <a:sx n="100" d="100"/>
          <a:sy n="100" d="100"/>
        </p:scale>
        <p:origin x="298" y="47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966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945" y="0"/>
            <a:ext cx="2943966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43966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945" y="9421813"/>
            <a:ext cx="2943966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013F75BE-006F-4D50-A012-B399722A118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0602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966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945" y="0"/>
            <a:ext cx="2943966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44538"/>
            <a:ext cx="6608762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33" y="4710113"/>
            <a:ext cx="5436236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43966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945" y="9421813"/>
            <a:ext cx="2943966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696C1A84-9553-4DC7-B23E-EA6A3F596A9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7161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5B9FCD-9C36-4AF6-B500-56BC6D15D07C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54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1pPr>
            <a:lvl2pPr marL="37931725" indent="-37474525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9pPr>
          </a:lstStyle>
          <a:p>
            <a:fld id="{761590C8-D622-43F8-9BD4-652498E3E2B2}" type="slidenum">
              <a:rPr lang="de-DE" altLang="fr-FR" sz="1200">
                <a:solidFill>
                  <a:srgbClr val="000000"/>
                </a:solidFill>
                <a:cs typeface="Arial" panose="020B0604020202020204" pitchFamily="34" charset="0"/>
              </a:rPr>
              <a:pPr/>
              <a:t>23</a:t>
            </a:fld>
            <a:endParaRPr lang="de-DE" altLang="fr-FR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42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8425" y="742950"/>
            <a:ext cx="6591300" cy="3708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29250" cy="4451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179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283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EK-8 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898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7361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1564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AGOS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3"/>
          <p:cNvGrpSpPr>
            <a:grpSpLocks/>
          </p:cNvGrpSpPr>
          <p:nvPr userDrawn="1"/>
        </p:nvGrpSpPr>
        <p:grpSpPr bwMode="auto">
          <a:xfrm>
            <a:off x="7399338" y="86916"/>
            <a:ext cx="1636712" cy="510629"/>
            <a:chOff x="323528" y="104217"/>
            <a:chExt cx="1637914" cy="679352"/>
          </a:xfrm>
        </p:grpSpPr>
        <p:pic>
          <p:nvPicPr>
            <p:cNvPr id="4" name="Picture 2" descr="C:\_D\IAGOS\IAGOS-PR\Logos\iagos-eri-logo-blue-transparen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32" r="1939"/>
            <a:stretch>
              <a:fillRect/>
            </a:stretch>
          </p:blipFill>
          <p:spPr bwMode="auto">
            <a:xfrm>
              <a:off x="323528" y="104217"/>
              <a:ext cx="1637914" cy="483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feld 5"/>
            <p:cNvSpPr txBox="1">
              <a:spLocks noChangeArrowheads="1"/>
            </p:cNvSpPr>
            <p:nvPr/>
          </p:nvSpPr>
          <p:spPr bwMode="auto">
            <a:xfrm>
              <a:off x="395017" y="476465"/>
              <a:ext cx="885829" cy="307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de-DE" altLang="fr-FR" sz="900">
                  <a:solidFill>
                    <a:srgbClr val="1D4F85"/>
                  </a:solidFill>
                  <a:latin typeface="Calibri" panose="020F0502020204030204" pitchFamily="34" charset="0"/>
                </a:rPr>
                <a:t>www.iagos.org</a:t>
              </a:r>
            </a:p>
          </p:txBody>
        </p:sp>
      </p:grp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68317" y="141685"/>
            <a:ext cx="6930266" cy="53985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0"/>
          </p:nvPr>
        </p:nvSpPr>
        <p:spPr>
          <a:xfrm>
            <a:off x="2193926" y="4893469"/>
            <a:ext cx="5402263" cy="238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altLang="de-DE"/>
              <a:t>IAGOS GA-Meeting  10th April 2014, Brussels</a:t>
            </a:r>
            <a:endParaRPr lang="de-DE" altLang="de-DE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xfrm>
            <a:off x="7632701" y="4893469"/>
            <a:ext cx="1254125" cy="235744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B494A77A-F093-4855-8343-C07624CF25C4}" type="slidenum">
              <a:rPr lang="de-DE" altLang="de-DE"/>
              <a:pPr>
                <a:defRPr/>
              </a:pPr>
              <a:t>‹N°›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50439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AGOS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1187450" y="1221582"/>
            <a:ext cx="6840538" cy="329446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8314" y="141685"/>
            <a:ext cx="8218487" cy="485849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3"/>
          </p:nvPr>
        </p:nvSpPr>
        <p:spPr>
          <a:xfrm>
            <a:off x="611189" y="4867275"/>
            <a:ext cx="4968875" cy="238125"/>
          </a:xfrm>
        </p:spPr>
        <p:txBody>
          <a:bodyPr/>
          <a:lstStyle>
            <a:lvl1pPr>
              <a:defRPr sz="1050" b="0" smtClean="0">
                <a:solidFill>
                  <a:srgbClr val="FFFFFF"/>
                </a:solidFill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pt-BR" altLang="en-US" dirty="0" smtClean="0"/>
              <a:t>IAGOS AB &amp; GA, Bruxelles, 14.-15.11.2017</a:t>
            </a:r>
            <a:endParaRPr lang="de-DE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4"/>
          </p:nvPr>
        </p:nvSpPr>
        <p:spPr>
          <a:xfrm>
            <a:off x="6351588" y="4863704"/>
            <a:ext cx="681037" cy="245269"/>
          </a:xfr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fld id="{8792602A-15C6-40E4-828F-2D2C1432924A}" type="slidenum">
              <a:rPr lang="de-DE" altLang="de-DE"/>
              <a:pPr>
                <a:defRPr/>
              </a:pPr>
              <a:t>‹N°›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39067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494614-CF7B-47F4-8D91-51813C34D449}" type="datetime1">
              <a:rPr lang="fr-FR" altLang="fr-FR"/>
              <a:pPr/>
              <a:t>16/09/2019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7DB33-4222-49BF-B4CC-DA51F5641118}" type="slidenum">
              <a:rPr lang="en-US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20427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72" y="205067"/>
            <a:ext cx="8228763" cy="858473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91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172" y="1203299"/>
            <a:ext cx="8228763" cy="298261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96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8028384" y="411510"/>
            <a:ext cx="9909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www.iagos.org</a:t>
            </a:r>
            <a:endParaRPr lang="de-DE" sz="1000" b="1" dirty="0">
              <a:solidFill>
                <a:srgbClr val="1D4F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http://www.iagos.org/lw_resource/datapool/_items/item_223/iagos-eri-logo-white-transpar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69473"/>
            <a:ext cx="1440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173458" y="681540"/>
            <a:ext cx="8797085" cy="0"/>
          </a:xfrm>
          <a:prstGeom prst="line">
            <a:avLst/>
          </a:prstGeom>
          <a:ln w="19050">
            <a:solidFill>
              <a:srgbClr val="1D4F8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0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913" r:id="rId3"/>
    <p:sldLayoutId id="2147483915" r:id="rId4"/>
    <p:sldLayoutId id="2147483916" r:id="rId5"/>
    <p:sldLayoutId id="2147483919" r:id="rId6"/>
    <p:sldLayoutId id="2147483920" r:id="rId7"/>
    <p:sldLayoutId id="2147483922" r:id="rId8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agos.org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eg"/><Relationship Id="rId7" Type="http://schemas.openxmlformats.org/officeDocument/2006/relationships/image" Target="../media/image9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110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11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35496" y="1455626"/>
            <a:ext cx="8999550" cy="14041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200"/>
              </a:spcAft>
            </a:pPr>
            <a:endParaRPr lang="fr-FR" altLang="de-DE" sz="2800" b="1" cap="small" dirty="0" smtClean="0">
              <a:solidFill>
                <a:srgbClr val="1D4F85"/>
              </a:solidFill>
              <a:latin typeface="Calibri" pitchFamily="34" charset="0"/>
              <a:cs typeface="Arial" pitchFamily="34" charset="0"/>
            </a:endParaRPr>
          </a:p>
          <a:p>
            <a:pPr lvl="0" algn="ctr">
              <a:spcAft>
                <a:spcPts val="200"/>
              </a:spcAft>
            </a:pPr>
            <a:r>
              <a:rPr lang="fr-FR" altLang="de-DE" sz="2800" b="1" cap="small" dirty="0" smtClean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IAGOS </a:t>
            </a:r>
            <a:r>
              <a:rPr lang="fr-FR" altLang="de-DE" sz="2800" b="1" cap="small" dirty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: </a:t>
            </a:r>
            <a:r>
              <a:rPr lang="en-US" altLang="de-DE" sz="2800" b="1" cap="small" dirty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25 years of tropospheric ozone monitoring </a:t>
            </a:r>
            <a:endParaRPr lang="en-US" altLang="de-DE" sz="2800" b="1" cap="small" dirty="0" smtClean="0">
              <a:solidFill>
                <a:srgbClr val="1D4F85"/>
              </a:solidFill>
              <a:latin typeface="Calibri" pitchFamily="34" charset="0"/>
              <a:cs typeface="Arial" pitchFamily="34" charset="0"/>
            </a:endParaRPr>
          </a:p>
          <a:p>
            <a:pPr lvl="0" algn="ctr">
              <a:spcAft>
                <a:spcPts val="200"/>
              </a:spcAft>
            </a:pPr>
            <a:r>
              <a:rPr lang="en-US" altLang="de-DE" sz="2800" b="1" cap="small" dirty="0" smtClean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on </a:t>
            </a:r>
            <a:r>
              <a:rPr lang="en-US" altLang="de-DE" sz="2800" b="1" cap="small" dirty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board of commercial aircraft</a:t>
            </a:r>
            <a:endParaRPr lang="fr-FR" altLang="de-DE" sz="2800" b="1" cap="small" dirty="0">
              <a:solidFill>
                <a:srgbClr val="1D4F85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19565" y="4769675"/>
            <a:ext cx="7031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altLang="de-DE" sz="1400" b="1" dirty="0" smtClean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Celebration event : 50 </a:t>
            </a:r>
            <a:r>
              <a:rPr lang="en-GB" altLang="de-DE" sz="1400" b="1" dirty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Y</a:t>
            </a:r>
            <a:r>
              <a:rPr lang="en-GB" altLang="de-DE" sz="1400" b="1" dirty="0" smtClean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ears of </a:t>
            </a:r>
            <a:r>
              <a:rPr lang="en-GB" altLang="de-DE" sz="1400" b="1" dirty="0" err="1" smtClean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Ozonesonde</a:t>
            </a:r>
            <a:r>
              <a:rPr lang="en-GB" altLang="de-DE" sz="1400" b="1" dirty="0" smtClean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 launches at Uccle |  Uccle </a:t>
            </a:r>
            <a:r>
              <a:rPr lang="en-GB" altLang="de-DE" sz="1400" b="1" dirty="0" smtClean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|   </a:t>
            </a:r>
            <a:r>
              <a:rPr lang="en-GB" altLang="de-DE" sz="1400" b="1" dirty="0" smtClean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19</a:t>
            </a:r>
            <a:r>
              <a:rPr lang="en-GB" altLang="de-DE" sz="1400" b="1" dirty="0" smtClean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 September </a:t>
            </a:r>
            <a:r>
              <a:rPr lang="en-GB" altLang="de-DE" sz="1400" b="1" dirty="0" smtClean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2019</a:t>
            </a:r>
            <a:endParaRPr lang="en-GB" altLang="de-DE" sz="1400" b="1" dirty="0">
              <a:solidFill>
                <a:srgbClr val="1D4F85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662792" y="2845505"/>
            <a:ext cx="3820277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en-US" altLang="de-DE" cap="small" dirty="0" err="1" smtClean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Valérie</a:t>
            </a:r>
            <a:r>
              <a:rPr lang="en-US" altLang="de-DE" cap="small" dirty="0" smtClean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altLang="de-DE" cap="small" dirty="0" err="1" smtClean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Thouret</a:t>
            </a:r>
            <a:endParaRPr lang="en-US" altLang="de-DE" cap="small" dirty="0" smtClean="0">
              <a:solidFill>
                <a:srgbClr val="1D4F85"/>
              </a:solidFill>
              <a:latin typeface="Calibri" pitchFamily="34" charset="0"/>
              <a:cs typeface="Arial" pitchFamily="34" charset="0"/>
            </a:endParaRPr>
          </a:p>
          <a:p>
            <a:pPr lvl="0" algn="ctr">
              <a:spcAft>
                <a:spcPts val="400"/>
              </a:spcAft>
            </a:pPr>
            <a:r>
              <a:rPr lang="en-US" altLang="de-DE" sz="1400" cap="small" dirty="0" err="1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Laboratoire</a:t>
            </a:r>
            <a:r>
              <a:rPr lang="en-US" altLang="de-DE" sz="1400" cap="small" dirty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altLang="de-DE" sz="1400" cap="small" dirty="0" err="1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d‘Aérologie</a:t>
            </a:r>
            <a:r>
              <a:rPr lang="en-US" altLang="de-DE" sz="1400" cap="small" dirty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, Toulouse </a:t>
            </a:r>
            <a:endParaRPr lang="en-US" altLang="de-DE" cap="small" dirty="0">
              <a:solidFill>
                <a:srgbClr val="1D4F85"/>
              </a:solidFill>
              <a:latin typeface="Calibri" pitchFamily="34" charset="0"/>
              <a:cs typeface="Arial" pitchFamily="34" charset="0"/>
            </a:endParaRPr>
          </a:p>
          <a:p>
            <a:pPr lvl="0" algn="ctr">
              <a:spcAft>
                <a:spcPts val="1000"/>
              </a:spcAft>
            </a:pPr>
            <a:r>
              <a:rPr lang="en-US" sz="1100" dirty="0" smtClean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Valerie.Thouret@aero.obs-mip.fr </a:t>
            </a:r>
            <a:r>
              <a:rPr lang="en-US" sz="1100" dirty="0" smtClean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or </a:t>
            </a:r>
            <a:r>
              <a:rPr lang="en-US" sz="1100" dirty="0" smtClean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Valerie.Thouret@iagos.org</a:t>
            </a:r>
          </a:p>
        </p:txBody>
      </p:sp>
      <p:sp>
        <p:nvSpPr>
          <p:cNvPr id="11" name="Rechteck 10"/>
          <p:cNvSpPr>
            <a:spLocks noChangeAspect="1"/>
          </p:cNvSpPr>
          <p:nvPr/>
        </p:nvSpPr>
        <p:spPr>
          <a:xfrm>
            <a:off x="-8069" y="-24099"/>
            <a:ext cx="9162000" cy="144485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9" y="-19244"/>
            <a:ext cx="5588181" cy="1440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10" descr="C:\_D\IAGOS-Aktivitäten\PR\Logos\iagos-eri-logo-blue-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1470"/>
            <a:ext cx="2336268" cy="70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291" y="1248842"/>
            <a:ext cx="3348755" cy="9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37" y="987574"/>
            <a:ext cx="3350359" cy="19803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44" y="3682262"/>
            <a:ext cx="405286" cy="5674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576" y="3701404"/>
            <a:ext cx="560319" cy="5042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3164" y="3688416"/>
            <a:ext cx="6607813" cy="65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6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3036" y="42343"/>
            <a:ext cx="41764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sz="2800" b="1" cap="small" dirty="0" smtClean="0">
                <a:solidFill>
                  <a:srgbClr val="1D4F85"/>
                </a:solidFill>
                <a:latin typeface="Calibri" pitchFamily="34" charset="0"/>
              </a:rPr>
              <a:t>The IAGOS – CORE System</a:t>
            </a:r>
            <a:endParaRPr lang="de-DE" altLang="de-DE" sz="28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6810978" y="771549"/>
            <a:ext cx="2113061" cy="4248472"/>
            <a:chOff x="6779419" y="771550"/>
            <a:chExt cx="2113061" cy="4248472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9419" y="771550"/>
              <a:ext cx="2113061" cy="2028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8" descr="IAGOS-Inlet-insid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88"/>
            <a:stretch>
              <a:fillRect/>
            </a:stretch>
          </p:blipFill>
          <p:spPr bwMode="auto">
            <a:xfrm>
              <a:off x="6822480" y="2859600"/>
              <a:ext cx="2070000" cy="216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4" descr="DSC094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7"/>
          <a:stretch>
            <a:fillRect/>
          </a:stretch>
        </p:blipFill>
        <p:spPr bwMode="auto">
          <a:xfrm>
            <a:off x="1373039" y="771549"/>
            <a:ext cx="3847033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5"/>
          <p:cNvSpPr>
            <a:spLocks/>
          </p:cNvSpPr>
          <p:nvPr/>
        </p:nvSpPr>
        <p:spPr bwMode="auto">
          <a:xfrm>
            <a:off x="5364088" y="1491630"/>
            <a:ext cx="1140523" cy="720080"/>
          </a:xfrm>
          <a:prstGeom prst="borderCallout1">
            <a:avLst>
              <a:gd name="adj1" fmla="val 50583"/>
              <a:gd name="adj2" fmla="val -3611"/>
              <a:gd name="adj3" fmla="val 50959"/>
              <a:gd name="adj4" fmla="val -161831"/>
            </a:avLst>
          </a:prstGeom>
          <a:noFill/>
          <a:ln w="12700">
            <a:solidFill>
              <a:srgbClr val="4D4D4D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algn="ctr"/>
            <a:r>
              <a:rPr lang="de-DE" altLang="en-US" sz="1400" dirty="0" smtClean="0">
                <a:latin typeface="Calibri" panose="020F0502020204030204" pitchFamily="34" charset="0"/>
              </a:rPr>
              <a:t>O</a:t>
            </a:r>
            <a:r>
              <a:rPr lang="de-DE" altLang="en-US" sz="1400" baseline="-25000" dirty="0" smtClean="0">
                <a:latin typeface="Calibri" panose="020F0502020204030204" pitchFamily="34" charset="0"/>
              </a:rPr>
              <a:t>3</a:t>
            </a:r>
            <a:endParaRPr lang="de-DE" altLang="en-US" sz="1400" dirty="0">
              <a:latin typeface="Calibri" panose="020F0502020204030204" pitchFamily="34" charset="0"/>
            </a:endParaRPr>
          </a:p>
          <a:p>
            <a:pPr algn="ctr"/>
            <a:r>
              <a:rPr lang="de-DE" altLang="en-US" sz="1400" dirty="0" smtClean="0">
                <a:latin typeface="Calibri" panose="020F0502020204030204" pitchFamily="34" charset="0"/>
              </a:rPr>
              <a:t>CO</a:t>
            </a:r>
          </a:p>
          <a:p>
            <a:pPr algn="ctr"/>
            <a:r>
              <a:rPr lang="de-DE" altLang="en-US" sz="1400" dirty="0" smtClean="0">
                <a:latin typeface="Calibri" panose="020F0502020204030204" pitchFamily="34" charset="0"/>
              </a:rPr>
              <a:t>DAS/Modem</a:t>
            </a:r>
            <a:endParaRPr lang="de-DE" altLang="en-US" sz="1400" dirty="0">
              <a:latin typeface="Calibri" panose="020F0502020204030204" pitchFamily="34" charset="0"/>
            </a:endParaRPr>
          </a:p>
        </p:txBody>
      </p:sp>
      <p:sp>
        <p:nvSpPr>
          <p:cNvPr id="18" name="AutoShape 6"/>
          <p:cNvSpPr>
            <a:spLocks/>
          </p:cNvSpPr>
          <p:nvPr/>
        </p:nvSpPr>
        <p:spPr bwMode="auto">
          <a:xfrm>
            <a:off x="107504" y="1419622"/>
            <a:ext cx="1095745" cy="523747"/>
          </a:xfrm>
          <a:prstGeom prst="borderCallout1">
            <a:avLst>
              <a:gd name="adj1" fmla="val 55693"/>
              <a:gd name="adj2" fmla="val 102785"/>
              <a:gd name="adj3" fmla="val 55114"/>
              <a:gd name="adj4" fmla="val 140624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 type="triangle" w="med" len="med"/>
          </a:ln>
          <a:effectLst/>
        </p:spPr>
        <p:txBody>
          <a:bodyPr anchor="ctr" anchorCtr="0"/>
          <a:lstStyle/>
          <a:p>
            <a:pPr algn="ctr"/>
            <a:r>
              <a:rPr lang="de-DE" altLang="en-US" sz="1400" dirty="0" smtClean="0">
                <a:latin typeface="Calibri" panose="020F0502020204030204" pitchFamily="34" charset="0"/>
              </a:rPr>
              <a:t>Pump</a:t>
            </a:r>
          </a:p>
        </p:txBody>
      </p:sp>
      <p:sp>
        <p:nvSpPr>
          <p:cNvPr id="19" name="AutoShape 7"/>
          <p:cNvSpPr>
            <a:spLocks/>
          </p:cNvSpPr>
          <p:nvPr/>
        </p:nvSpPr>
        <p:spPr bwMode="auto">
          <a:xfrm>
            <a:off x="5364088" y="2571750"/>
            <a:ext cx="1140523" cy="585568"/>
          </a:xfrm>
          <a:prstGeom prst="borderCallout1">
            <a:avLst>
              <a:gd name="adj1" fmla="val 49184"/>
              <a:gd name="adj2" fmla="val -6090"/>
              <a:gd name="adj3" fmla="val 49815"/>
              <a:gd name="adj4" fmla="val -98055"/>
            </a:avLst>
          </a:prstGeom>
          <a:noFill/>
          <a:ln w="12700">
            <a:solidFill>
              <a:srgbClr val="4D4D4D"/>
            </a:solidFill>
            <a:miter lim="800000"/>
            <a:headEnd/>
            <a:tailEnd type="triangle" w="med" len="med"/>
          </a:ln>
          <a:effectLst/>
        </p:spPr>
        <p:txBody>
          <a:bodyPr anchor="ctr" anchorCtr="0"/>
          <a:lstStyle/>
          <a:p>
            <a:pPr algn="ctr"/>
            <a:r>
              <a:rPr lang="de-DE" altLang="en-US" sz="1400" dirty="0" smtClean="0">
                <a:latin typeface="Calibri" panose="020F0502020204030204" pitchFamily="34" charset="0"/>
              </a:rPr>
              <a:t>O</a:t>
            </a:r>
            <a:r>
              <a:rPr lang="de-DE" altLang="en-US" sz="1400" baseline="-25000" dirty="0" smtClean="0">
                <a:latin typeface="Calibri" panose="020F0502020204030204" pitchFamily="34" charset="0"/>
              </a:rPr>
              <a:t>2</a:t>
            </a:r>
            <a:endParaRPr lang="de-DE" altLang="en-US" sz="1400" dirty="0" smtClean="0">
              <a:latin typeface="Calibri" panose="020F0502020204030204" pitchFamily="34" charset="0"/>
            </a:endParaRPr>
          </a:p>
          <a:p>
            <a:pPr algn="ctr"/>
            <a:r>
              <a:rPr lang="de-DE" altLang="en-US" sz="1400" dirty="0" smtClean="0">
                <a:latin typeface="Calibri" panose="020F0502020204030204" pitchFamily="34" charset="0"/>
              </a:rPr>
              <a:t>Synth. Air</a:t>
            </a:r>
            <a:endParaRPr lang="de-DE" altLang="en-US" sz="1400" dirty="0">
              <a:latin typeface="Calibri" panose="020F0502020204030204" pitchFamily="34" charset="0"/>
            </a:endParaRPr>
          </a:p>
        </p:txBody>
      </p:sp>
      <p:sp>
        <p:nvSpPr>
          <p:cNvPr id="20" name="AutoShape 8"/>
          <p:cNvSpPr>
            <a:spLocks/>
          </p:cNvSpPr>
          <p:nvPr/>
        </p:nvSpPr>
        <p:spPr bwMode="auto">
          <a:xfrm>
            <a:off x="5364088" y="3754352"/>
            <a:ext cx="1227583" cy="674096"/>
          </a:xfrm>
          <a:prstGeom prst="borderCallout1">
            <a:avLst>
              <a:gd name="adj1" fmla="val 48294"/>
              <a:gd name="adj2" fmla="val -6449"/>
              <a:gd name="adj3" fmla="val 48113"/>
              <a:gd name="adj4" fmla="val -158019"/>
            </a:avLst>
          </a:prstGeom>
          <a:noFill/>
          <a:ln w="12700">
            <a:solidFill>
              <a:srgbClr val="4D4D4D"/>
            </a:solidFill>
            <a:miter lim="800000"/>
            <a:headEnd/>
            <a:tailEnd type="triangle" w="med" len="med"/>
          </a:ln>
          <a:effectLst/>
        </p:spPr>
        <p:txBody>
          <a:bodyPr anchor="ctr" anchorCtr="0"/>
          <a:lstStyle/>
          <a:p>
            <a:pPr algn="ctr"/>
            <a:r>
              <a:rPr lang="de-DE" altLang="en-US" sz="1400" dirty="0" err="1" smtClean="0">
                <a:latin typeface="Calibri" panose="020F0502020204030204" pitchFamily="34" charset="0"/>
              </a:rPr>
              <a:t>Safety</a:t>
            </a:r>
            <a:r>
              <a:rPr lang="de-DE" altLang="en-US" sz="1400" dirty="0" smtClean="0">
                <a:latin typeface="Calibri" panose="020F0502020204030204" pitchFamily="34" charset="0"/>
              </a:rPr>
              <a:t> Panel</a:t>
            </a:r>
          </a:p>
          <a:p>
            <a:pPr algn="ctr"/>
            <a:r>
              <a:rPr lang="de-DE" altLang="en-US" sz="1400" dirty="0" err="1" smtClean="0">
                <a:latin typeface="Calibri" panose="020F0502020204030204" pitchFamily="34" charset="0"/>
              </a:rPr>
              <a:t>Breaker</a:t>
            </a:r>
            <a:endParaRPr lang="de-DE" altLang="en-US" sz="1400" dirty="0">
              <a:latin typeface="Calibri" panose="020F0502020204030204" pitchFamily="34" charset="0"/>
            </a:endParaRPr>
          </a:p>
        </p:txBody>
      </p:sp>
      <p:sp>
        <p:nvSpPr>
          <p:cNvPr id="21" name="AutoShape 9"/>
          <p:cNvSpPr>
            <a:spLocks/>
          </p:cNvSpPr>
          <p:nvPr/>
        </p:nvSpPr>
        <p:spPr bwMode="auto">
          <a:xfrm>
            <a:off x="107504" y="2499742"/>
            <a:ext cx="1095745" cy="1048624"/>
          </a:xfrm>
          <a:prstGeom prst="borderCallout1">
            <a:avLst>
              <a:gd name="adj1" fmla="val 48032"/>
              <a:gd name="adj2" fmla="val 106201"/>
              <a:gd name="adj3" fmla="val 47856"/>
              <a:gd name="adj4" fmla="val 154623"/>
            </a:avLst>
          </a:prstGeom>
          <a:noFill/>
          <a:ln w="12700">
            <a:solidFill>
              <a:srgbClr val="4D4D4D"/>
            </a:solidFill>
            <a:miter lim="800000"/>
            <a:headEnd/>
            <a:tailEnd type="triangle" w="med" len="med"/>
          </a:ln>
          <a:effectLst/>
        </p:spPr>
        <p:txBody>
          <a:bodyPr anchor="ctr" anchorCtr="0"/>
          <a:lstStyle/>
          <a:p>
            <a:pPr algn="ctr"/>
            <a:r>
              <a:rPr lang="de-DE" altLang="en-US" sz="1400" dirty="0" smtClean="0">
                <a:latin typeface="Calibri" panose="020F0502020204030204" pitchFamily="34" charset="0"/>
              </a:rPr>
              <a:t>Instrument:</a:t>
            </a:r>
          </a:p>
          <a:p>
            <a:pPr algn="ctr"/>
            <a:r>
              <a:rPr lang="de-DE" altLang="en-US" sz="1400" dirty="0" smtClean="0">
                <a:latin typeface="Calibri" panose="020F0502020204030204" pitchFamily="34" charset="0"/>
              </a:rPr>
              <a:t>NO</a:t>
            </a:r>
            <a:r>
              <a:rPr lang="de-DE" altLang="en-US" sz="1400" baseline="-25000" dirty="0" smtClean="0">
                <a:latin typeface="Calibri" panose="020F0502020204030204" pitchFamily="34" charset="0"/>
              </a:rPr>
              <a:t>x</a:t>
            </a:r>
            <a:r>
              <a:rPr lang="de-DE" altLang="en-US" sz="1400" dirty="0">
                <a:latin typeface="Calibri" panose="020F0502020204030204" pitchFamily="34" charset="0"/>
              </a:rPr>
              <a:t> </a:t>
            </a:r>
            <a:r>
              <a:rPr lang="de-DE" altLang="en-US" sz="1400" dirty="0" err="1" smtClean="0">
                <a:latin typeface="Calibri" panose="020F0502020204030204" pitchFamily="34" charset="0"/>
              </a:rPr>
              <a:t>or</a:t>
            </a:r>
            <a:r>
              <a:rPr lang="de-DE" altLang="en-US" sz="1400" dirty="0" smtClean="0">
                <a:latin typeface="Calibri" panose="020F0502020204030204" pitchFamily="34" charset="0"/>
              </a:rPr>
              <a:t> </a:t>
            </a:r>
            <a:r>
              <a:rPr lang="de-DE" altLang="en-US" sz="1400" dirty="0" err="1" smtClean="0">
                <a:latin typeface="Calibri" panose="020F0502020204030204" pitchFamily="34" charset="0"/>
              </a:rPr>
              <a:t>NO</a:t>
            </a:r>
            <a:r>
              <a:rPr lang="de-DE" altLang="en-US" sz="1400" baseline="-25000" dirty="0" err="1" smtClean="0">
                <a:latin typeface="Calibri" panose="020F0502020204030204" pitchFamily="34" charset="0"/>
              </a:rPr>
              <a:t>y</a:t>
            </a:r>
            <a:endParaRPr lang="de-DE" altLang="en-US" sz="1400" baseline="-25000" dirty="0" smtClean="0">
              <a:latin typeface="Calibri" panose="020F0502020204030204" pitchFamily="34" charset="0"/>
            </a:endParaRPr>
          </a:p>
          <a:p>
            <a:pPr algn="ctr"/>
            <a:r>
              <a:rPr lang="de-DE" altLang="en-US" sz="1400" dirty="0" smtClean="0">
                <a:latin typeface="Calibri" panose="020F0502020204030204" pitchFamily="34" charset="0"/>
              </a:rPr>
              <a:t>CO</a:t>
            </a:r>
            <a:r>
              <a:rPr lang="de-DE" altLang="en-US" sz="1400" baseline="-25000" dirty="0" smtClean="0">
                <a:latin typeface="Calibri" panose="020F0502020204030204" pitchFamily="34" charset="0"/>
              </a:rPr>
              <a:t>2 </a:t>
            </a:r>
            <a:r>
              <a:rPr lang="de-DE" altLang="en-US" sz="1400" dirty="0" smtClean="0">
                <a:latin typeface="Calibri" panose="020F0502020204030204" pitchFamily="34" charset="0"/>
              </a:rPr>
              <a:t>, CH</a:t>
            </a:r>
            <a:r>
              <a:rPr lang="de-DE" altLang="en-US" sz="1400" baseline="-25000" dirty="0" smtClean="0">
                <a:latin typeface="Calibri" panose="020F0502020204030204" pitchFamily="34" charset="0"/>
              </a:rPr>
              <a:t>4</a:t>
            </a:r>
            <a:endParaRPr lang="de-DE" altLang="en-US" sz="1400" dirty="0" smtClean="0">
              <a:latin typeface="Calibri" panose="020F0502020204030204" pitchFamily="34" charset="0"/>
            </a:endParaRPr>
          </a:p>
          <a:p>
            <a:pPr algn="ctr"/>
            <a:r>
              <a:rPr lang="de-DE" altLang="en-US" sz="1400" dirty="0" err="1">
                <a:latin typeface="Calibri" panose="020F0502020204030204" pitchFamily="34" charset="0"/>
              </a:rPr>
              <a:t>o</a:t>
            </a:r>
            <a:r>
              <a:rPr lang="de-DE" altLang="en-US" sz="1400" dirty="0" err="1" smtClean="0">
                <a:latin typeface="Calibri" panose="020F0502020204030204" pitchFamily="34" charset="0"/>
              </a:rPr>
              <a:t>r</a:t>
            </a:r>
            <a:r>
              <a:rPr lang="de-DE" altLang="en-US" sz="1400" dirty="0" smtClean="0">
                <a:latin typeface="Calibri" panose="020F0502020204030204" pitchFamily="34" charset="0"/>
              </a:rPr>
              <a:t> Aerosol</a:t>
            </a:r>
            <a:endParaRPr lang="de-DE" altLang="en-US" sz="1400" dirty="0">
              <a:latin typeface="Calibri" panose="020F0502020204030204" pitchFamily="34" charset="0"/>
            </a:endParaRPr>
          </a:p>
        </p:txBody>
      </p:sp>
      <p:sp>
        <p:nvSpPr>
          <p:cNvPr id="22" name="AutoShape 10"/>
          <p:cNvSpPr>
            <a:spLocks/>
          </p:cNvSpPr>
          <p:nvPr/>
        </p:nvSpPr>
        <p:spPr bwMode="auto">
          <a:xfrm>
            <a:off x="107504" y="3754352"/>
            <a:ext cx="1095745" cy="617598"/>
          </a:xfrm>
          <a:prstGeom prst="borderCallout1">
            <a:avLst>
              <a:gd name="adj1" fmla="val 50060"/>
              <a:gd name="adj2" fmla="val 105312"/>
              <a:gd name="adj3" fmla="val 50590"/>
              <a:gd name="adj4" fmla="val 153480"/>
            </a:avLst>
          </a:prstGeom>
          <a:noFill/>
          <a:ln w="12700">
            <a:solidFill>
              <a:srgbClr val="4D4D4D"/>
            </a:solidFill>
            <a:miter lim="800000"/>
            <a:headEnd/>
            <a:tailEnd type="triangle" w="med" len="med"/>
          </a:ln>
          <a:effectLst/>
        </p:spPr>
        <p:txBody>
          <a:bodyPr anchor="ctr" anchorCtr="0"/>
          <a:lstStyle/>
          <a:p>
            <a:pPr algn="ctr"/>
            <a:r>
              <a:rPr lang="de-DE" altLang="en-US" sz="1400" dirty="0" smtClean="0">
                <a:latin typeface="Calibri" panose="020F0502020204030204" pitchFamily="34" charset="0"/>
              </a:rPr>
              <a:t>Ventilation</a:t>
            </a:r>
          </a:p>
          <a:p>
            <a:pPr algn="ctr"/>
            <a:r>
              <a:rPr lang="de-DE" altLang="en-US" sz="1400" dirty="0" smtClean="0">
                <a:latin typeface="Calibri" panose="020F0502020204030204" pitchFamily="34" charset="0"/>
              </a:rPr>
              <a:t>Smoke </a:t>
            </a:r>
            <a:r>
              <a:rPr lang="de-DE" altLang="en-US" sz="1400" dirty="0" err="1" smtClean="0">
                <a:latin typeface="Calibri" panose="020F0502020204030204" pitchFamily="34" charset="0"/>
              </a:rPr>
              <a:t>Det</a:t>
            </a:r>
            <a:r>
              <a:rPr lang="de-DE" altLang="en-US" sz="1400" dirty="0" smtClean="0">
                <a:latin typeface="Calibri" panose="020F0502020204030204" pitchFamily="34" charset="0"/>
              </a:rPr>
              <a:t>.</a:t>
            </a:r>
            <a:endParaRPr lang="de-DE" altLang="en-US" sz="1400" dirty="0">
              <a:latin typeface="Calibri" panose="020F0502020204030204" pitchFamily="34" charset="0"/>
            </a:endParaRPr>
          </a:p>
        </p:txBody>
      </p:sp>
      <p:sp>
        <p:nvSpPr>
          <p:cNvPr id="23" name="AutoShape 5"/>
          <p:cNvSpPr>
            <a:spLocks/>
          </p:cNvSpPr>
          <p:nvPr/>
        </p:nvSpPr>
        <p:spPr bwMode="auto">
          <a:xfrm>
            <a:off x="5364088" y="787200"/>
            <a:ext cx="1140523" cy="550376"/>
          </a:xfrm>
          <a:prstGeom prst="borderCallout1">
            <a:avLst>
              <a:gd name="adj1" fmla="val 48973"/>
              <a:gd name="adj2" fmla="val -4220"/>
              <a:gd name="adj3" fmla="val 49722"/>
              <a:gd name="adj4" fmla="val -132258"/>
            </a:avLst>
          </a:prstGeom>
          <a:noFill/>
          <a:ln w="12700">
            <a:solidFill>
              <a:srgbClr val="4D4D4D"/>
            </a:solidFill>
            <a:miter lim="800000"/>
            <a:headEnd/>
            <a:tailEnd type="triangle" w="med" len="med"/>
          </a:ln>
          <a:effectLst/>
        </p:spPr>
        <p:txBody>
          <a:bodyPr anchor="ctr" anchorCtr="0"/>
          <a:lstStyle/>
          <a:p>
            <a:pPr algn="ctr"/>
            <a:r>
              <a:rPr lang="de-DE" altLang="en-US" sz="1400" dirty="0" smtClean="0">
                <a:latin typeface="Calibri" panose="020F0502020204030204" pitchFamily="34" charset="0"/>
              </a:rPr>
              <a:t>H</a:t>
            </a:r>
            <a:r>
              <a:rPr lang="de-DE" altLang="en-US" sz="1400" baseline="-25000" dirty="0" smtClean="0">
                <a:latin typeface="Calibri" panose="020F0502020204030204" pitchFamily="34" charset="0"/>
              </a:rPr>
              <a:t>2</a:t>
            </a:r>
            <a:r>
              <a:rPr lang="de-DE" altLang="en-US" sz="1400" dirty="0" smtClean="0">
                <a:latin typeface="Calibri" panose="020F0502020204030204" pitchFamily="34" charset="0"/>
              </a:rPr>
              <a:t>O</a:t>
            </a:r>
          </a:p>
          <a:p>
            <a:pPr algn="ctr"/>
            <a:r>
              <a:rPr lang="de-DE" altLang="en-US" sz="1400" dirty="0" smtClean="0">
                <a:latin typeface="Calibri" panose="020F0502020204030204" pitchFamily="34" charset="0"/>
              </a:rPr>
              <a:t>Cloud </a:t>
            </a:r>
            <a:r>
              <a:rPr lang="de-DE" altLang="en-US" sz="1400" dirty="0" err="1" smtClean="0">
                <a:latin typeface="Calibri" panose="020F0502020204030204" pitchFamily="34" charset="0"/>
              </a:rPr>
              <a:t>Det</a:t>
            </a:r>
            <a:r>
              <a:rPr lang="de-DE" altLang="en-US" sz="1400" dirty="0" smtClean="0">
                <a:latin typeface="Calibri" panose="020F0502020204030204" pitchFamily="34" charset="0"/>
              </a:rPr>
              <a:t>.</a:t>
            </a:r>
            <a:endParaRPr lang="de-DE" altLang="en-US" sz="1400" dirty="0">
              <a:latin typeface="Calibri" panose="020F05020202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854039" y="1780823"/>
            <a:ext cx="7954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smtClean="0">
                <a:solidFill>
                  <a:srgbClr val="1F497D"/>
                </a:solidFill>
                <a:latin typeface="Calibri" panose="020F0502020204030204" pitchFamily="34" charset="0"/>
              </a:rPr>
              <a:t>Pitot tube </a:t>
            </a:r>
          </a:p>
          <a:p>
            <a:r>
              <a:rPr lang="fr-FR" sz="1050" b="1" dirty="0" smtClean="0">
                <a:solidFill>
                  <a:srgbClr val="1F497D"/>
                </a:solidFill>
                <a:latin typeface="Calibri" panose="020F0502020204030204" pitchFamily="34" charset="0"/>
              </a:rPr>
              <a:t>for O3,CO</a:t>
            </a:r>
            <a:endParaRPr lang="fr-FR" sz="1050" b="1" dirty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0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42295" y="1395916"/>
            <a:ext cx="63785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 dirty="0">
                <a:solidFill>
                  <a:srgbClr val="1F497D"/>
                </a:solidFill>
                <a:latin typeface="Calibri" panose="020F0502020204030204" pitchFamily="34" charset="0"/>
              </a:rPr>
              <a:t>MOZAIC : 1994-2014 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(max 5 </a:t>
            </a:r>
            <a:r>
              <a:rPr lang="fr-FR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aircraft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; CO </a:t>
            </a:r>
            <a:r>
              <a:rPr lang="fr-FR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from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 2001 to 2014)</a:t>
            </a:r>
            <a:endParaRPr lang="fr-FR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marL="257175" indent="-257175">
              <a:buFontTx/>
              <a:buChar char="-"/>
              <a:defRPr/>
            </a:pP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O3 analyser by UV 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absorption (Thermo Scientific Model 49), </a:t>
            </a:r>
          </a:p>
          <a:p>
            <a:pPr marL="257175" indent="-257175">
              <a:buFontTx/>
              <a:buChar char="-"/>
              <a:defRPr/>
            </a:pP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CO analyser 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by IR </a:t>
            </a:r>
            <a:r>
              <a:rPr lang="fr-FR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correlation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 (Thermo Scientific Model 48 Trace </a:t>
            </a:r>
            <a:r>
              <a:rPr lang="fr-FR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Level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) : but highly </a:t>
            </a:r>
            <a:r>
              <a:rPr lang="fr-FR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improved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 for </a:t>
            </a:r>
            <a:r>
              <a:rPr lang="fr-FR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operations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 and </a:t>
            </a:r>
            <a:r>
              <a:rPr lang="fr-FR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sensitivity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 (</a:t>
            </a:r>
            <a:r>
              <a:rPr lang="fr-FR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Temp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. </a:t>
            </a:r>
            <a:r>
              <a:rPr lang="en-US" sz="1200" dirty="0">
                <a:solidFill>
                  <a:srgbClr val="1F497D"/>
                </a:solidFill>
                <a:latin typeface="Calibri" panose="020F0502020204030204" pitchFamily="34" charset="0"/>
              </a:rPr>
              <a:t>regulated optimized </a:t>
            </a:r>
            <a:r>
              <a:rPr lang="en-US" sz="1200" dirty="0">
                <a:solidFill>
                  <a:srgbClr val="1F497D"/>
                </a:solidFill>
                <a:latin typeface="Calibri" panose="020F0502020204030204" pitchFamily="34" charset="0"/>
              </a:rPr>
              <a:t>IR </a:t>
            </a:r>
            <a:r>
              <a:rPr lang="en-US" sz="1200" dirty="0">
                <a:solidFill>
                  <a:srgbClr val="1F497D"/>
                </a:solidFill>
                <a:latin typeface="Calibri" panose="020F0502020204030204" pitchFamily="34" charset="0"/>
              </a:rPr>
              <a:t>detector, the </a:t>
            </a:r>
            <a:r>
              <a:rPr lang="en-US" sz="1200" dirty="0">
                <a:solidFill>
                  <a:srgbClr val="1F497D"/>
                </a:solidFill>
                <a:latin typeface="Calibri" panose="020F0502020204030204" pitchFamily="34" charset="0"/>
              </a:rPr>
              <a:t>cell </a:t>
            </a:r>
            <a:r>
              <a:rPr lang="en-US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pressurisation</a:t>
            </a:r>
            <a:r>
              <a:rPr lang="en-US" sz="1200" dirty="0">
                <a:solidFill>
                  <a:srgbClr val="1F497D"/>
                </a:solidFill>
                <a:latin typeface="Calibri" panose="020F0502020204030204" pitchFamily="34" charset="0"/>
              </a:rPr>
              <a:t>, air drying and frequent </a:t>
            </a:r>
            <a:r>
              <a:rPr lang="en-US" sz="1200" dirty="0">
                <a:solidFill>
                  <a:srgbClr val="1F497D"/>
                </a:solidFill>
                <a:latin typeface="Calibri" panose="020F0502020204030204" pitchFamily="34" charset="0"/>
              </a:rPr>
              <a:t>zeroing).</a:t>
            </a:r>
            <a:endParaRPr lang="fr-FR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fr-FR" sz="1200" dirty="0" smtClean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fr-FR" sz="1200" dirty="0" smtClean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fr-FR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fr-FR" sz="1200" dirty="0" smtClean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fr-FR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fr-FR" sz="1200" dirty="0" smtClean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fr-FR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fr-FR" sz="1200" dirty="0" smtClean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fr-FR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fr-FR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fr-FR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fr-FR" sz="1200" b="1" dirty="0">
                <a:solidFill>
                  <a:srgbClr val="1F497D"/>
                </a:solidFill>
                <a:latin typeface="Calibri" panose="020F0502020204030204" pitchFamily="34" charset="0"/>
              </a:rPr>
              <a:t>IAGOS : </a:t>
            </a:r>
            <a:r>
              <a:rPr lang="fr-FR" sz="1200" b="1" dirty="0" err="1">
                <a:solidFill>
                  <a:srgbClr val="1F497D"/>
                </a:solidFill>
                <a:latin typeface="Calibri" panose="020F0502020204030204" pitchFamily="34" charset="0"/>
              </a:rPr>
              <a:t>from</a:t>
            </a:r>
            <a:r>
              <a:rPr lang="fr-FR" sz="1200" b="1" dirty="0">
                <a:solidFill>
                  <a:srgbClr val="1F497D"/>
                </a:solidFill>
                <a:latin typeface="Calibri" panose="020F0502020204030204" pitchFamily="34" charset="0"/>
              </a:rPr>
              <a:t> July 2011 on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2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(11 </a:t>
            </a:r>
            <a:r>
              <a:rPr lang="fr-FR" sz="12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already</a:t>
            </a:r>
            <a:r>
              <a:rPr lang="fr-FR" sz="12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2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equipped</a:t>
            </a:r>
            <a:r>
              <a:rPr lang="fr-FR" sz="12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, objective 15-20 </a:t>
            </a:r>
            <a:r>
              <a:rPr lang="fr-FR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aircraft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)</a:t>
            </a:r>
          </a:p>
          <a:p>
            <a:pPr marL="257175" indent="-257175">
              <a:buFontTx/>
              <a:buChar char="-"/>
              <a:defRPr/>
            </a:pP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Package 1 = O3 &amp; CO </a:t>
            </a:r>
            <a:r>
              <a:rPr lang="fr-FR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combined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 (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P1 </a:t>
            </a:r>
            <a:r>
              <a:rPr lang="fr-FR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smaller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 and </a:t>
            </a:r>
            <a:r>
              <a:rPr lang="fr-FR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lighter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2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but </a:t>
            </a:r>
            <a:r>
              <a:rPr lang="fr-FR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with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 the same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200" dirty="0">
                <a:solidFill>
                  <a:srgbClr val="1F497D"/>
                </a:solidFill>
                <a:latin typeface="Calibri" panose="020F0502020204030204" pitchFamily="34" charset="0"/>
              </a:rPr>
              <a:t>performances</a:t>
            </a:r>
            <a:r>
              <a:rPr lang="fr-FR" sz="12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)</a:t>
            </a:r>
            <a:endParaRPr lang="fr-FR" sz="1200" dirty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346" y="1383507"/>
            <a:ext cx="1778794" cy="101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27884"/>
            <a:ext cx="2371725" cy="95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346" y="2396728"/>
            <a:ext cx="1744265" cy="111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èche vers le bas 6"/>
          <p:cNvSpPr/>
          <p:nvPr/>
        </p:nvSpPr>
        <p:spPr bwMode="auto">
          <a:xfrm>
            <a:off x="7404249" y="3508772"/>
            <a:ext cx="280988" cy="51911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algn="ctr" defTabSz="685800">
              <a:defRPr/>
            </a:pPr>
            <a:endParaRPr lang="fr-FR" sz="3000" b="1">
              <a:solidFill>
                <a:srgbClr val="1D4F85"/>
              </a:solidFill>
              <a:latin typeface="Calibri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-108520" y="66379"/>
            <a:ext cx="57222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IAGOS-CORE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O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zone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and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CO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measurements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endParaRPr lang="de-DE" altLang="de-DE" sz="24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5"/>
          <a:stretch/>
        </p:blipFill>
        <p:spPr>
          <a:xfrm>
            <a:off x="1287293" y="2426001"/>
            <a:ext cx="3268989" cy="1521675"/>
          </a:xfrm>
          <a:prstGeom prst="rect">
            <a:avLst/>
          </a:prstGeom>
          <a:ln>
            <a:noFill/>
          </a:ln>
        </p:spPr>
      </p:pic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1763688" y="3918290"/>
            <a:ext cx="4536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dirty="0" smtClean="0">
                <a:solidFill>
                  <a:schemeClr val="bg2"/>
                </a:solidFill>
              </a:rPr>
              <a:t>Thouret et al., 1998; </a:t>
            </a:r>
            <a:r>
              <a:rPr lang="fr-FR" altLang="fr-FR" sz="1400" dirty="0" err="1" smtClean="0">
                <a:solidFill>
                  <a:schemeClr val="bg2"/>
                </a:solidFill>
              </a:rPr>
              <a:t>Nédélec</a:t>
            </a:r>
            <a:r>
              <a:rPr lang="fr-FR" altLang="fr-FR" sz="1400" dirty="0" smtClean="0">
                <a:solidFill>
                  <a:schemeClr val="bg2"/>
                </a:solidFill>
              </a:rPr>
              <a:t> </a:t>
            </a:r>
            <a:r>
              <a:rPr lang="fr-FR" altLang="fr-FR" sz="1400" dirty="0">
                <a:solidFill>
                  <a:schemeClr val="bg2"/>
                </a:solidFill>
              </a:rPr>
              <a:t>et al</a:t>
            </a:r>
            <a:r>
              <a:rPr lang="fr-FR" altLang="fr-FR" sz="1400" i="1" dirty="0" smtClean="0">
                <a:solidFill>
                  <a:schemeClr val="bg2"/>
                </a:solidFill>
              </a:rPr>
              <a:t>.,2003, 2015</a:t>
            </a:r>
            <a:r>
              <a:rPr lang="fr-FR" altLang="fr-FR" sz="1400" dirty="0" smtClean="0">
                <a:solidFill>
                  <a:schemeClr val="bg2"/>
                </a:solidFill>
              </a:rPr>
              <a:t>.</a:t>
            </a:r>
            <a:endParaRPr lang="fr-FR" altLang="fr-FR" sz="1400" dirty="0">
              <a:solidFill>
                <a:schemeClr val="bg2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27584" y="786557"/>
            <a:ext cx="7130652" cy="5539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63500">
              <a:srgbClr val="1F497D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altLang="fr-FR" sz="15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Since 1994 : </a:t>
            </a:r>
            <a:r>
              <a:rPr lang="en-US" altLang="fr-FR" sz="1500" dirty="0" smtClean="0">
                <a:solidFill>
                  <a:srgbClr val="1F497D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robust instrumentation, same standard operating procedures, regular QA/QC </a:t>
            </a:r>
          </a:p>
          <a:p>
            <a:r>
              <a:rPr lang="en-US" altLang="fr-FR" sz="1500" dirty="0" smtClean="0">
                <a:solidFill>
                  <a:srgbClr val="1F497D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 High quality and consistent data set over decades   </a:t>
            </a:r>
            <a:endParaRPr lang="en-US" altLang="fr-FR" sz="1500" dirty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32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6009" y="1059582"/>
            <a:ext cx="360040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6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1- </a:t>
            </a:r>
            <a:r>
              <a:rPr lang="fr-FR" sz="16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Pre</a:t>
            </a:r>
            <a:r>
              <a:rPr lang="fr-FR" sz="16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-flight &amp; </a:t>
            </a:r>
            <a:r>
              <a:rPr 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Post-flight </a:t>
            </a:r>
            <a:r>
              <a:rPr lang="fr-FR" sz="16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calibrations :</a:t>
            </a:r>
            <a:endParaRPr lang="fr-FR" sz="16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en-US" altLang="fr-FR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alt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Comparison </a:t>
            </a:r>
            <a:r>
              <a:rPr lang="en-US" alt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with a </a:t>
            </a:r>
            <a:r>
              <a:rPr lang="en-US" altLang="fr-FR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reference instrument </a:t>
            </a:r>
            <a:r>
              <a:rPr lang="en-US" altLang="fr-FR" sz="1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Thermo</a:t>
            </a:r>
            <a:r>
              <a:rPr lang="en-US" altLang="fr-FR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1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Env</a:t>
            </a:r>
            <a:r>
              <a:rPr lang="en-US" altLang="fr-FR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en-US" altLang="fr-FR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Model 49PS</a:t>
            </a:r>
            <a:r>
              <a:rPr lang="en-US" alt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, at several levels of O3 to </a:t>
            </a:r>
            <a:r>
              <a:rPr lang="en-US" altLang="fr-FR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check </a:t>
            </a:r>
            <a:r>
              <a:rPr lang="en-US" alt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the linearity of the instrument within 1% : 0, 50, 100, 200, 300, 500 </a:t>
            </a:r>
            <a:r>
              <a:rPr lang="fr-FR" alt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and 800 </a:t>
            </a:r>
            <a:r>
              <a:rPr lang="fr-FR" altLang="fr-FR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ppb</a:t>
            </a:r>
            <a:r>
              <a:rPr lang="fr-FR" alt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>
              <a:defRPr/>
            </a:pPr>
            <a:r>
              <a:rPr lang="en-US" altLang="fr-FR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It is </a:t>
            </a:r>
            <a:r>
              <a:rPr lang="en-US" alt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sent twice a year to French </a:t>
            </a:r>
            <a:r>
              <a:rPr lang="en-US" altLang="fr-FR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Laboratoire</a:t>
            </a:r>
            <a:r>
              <a:rPr lang="en-US" alt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National d'Essais (LNE) for </a:t>
            </a:r>
            <a:r>
              <a:rPr lang="fr-FR" altLang="fr-FR" sz="1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comparison</a:t>
            </a:r>
            <a:r>
              <a:rPr lang="fr-FR" altLang="fr-FR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with</a:t>
            </a:r>
            <a:r>
              <a:rPr lang="fr-FR" altLang="fr-FR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 a NIST standard instrument</a:t>
            </a:r>
            <a:r>
              <a:rPr lang="fr-FR" alt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endParaRPr lang="fr-FR" altLang="fr-FR" sz="12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fr-FR" sz="1600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fr-FR" sz="16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2- In-flight </a:t>
            </a:r>
            <a:r>
              <a:rPr 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calibration :</a:t>
            </a:r>
          </a:p>
          <a:p>
            <a:pPr>
              <a:defRPr/>
            </a:pPr>
            <a:r>
              <a:rPr lang="en-US" altLang="fr-FR" sz="1200" b="1" dirty="0">
                <a:latin typeface="Calibri" panose="020F0502020204030204" pitchFamily="34" charset="0"/>
              </a:rPr>
              <a:t>For Ozone </a:t>
            </a:r>
            <a:r>
              <a:rPr lang="en-US" altLang="fr-FR" sz="1200" dirty="0">
                <a:latin typeface="Calibri" panose="020F0502020204030204" pitchFamily="34" charset="0"/>
              </a:rPr>
              <a:t>:</a:t>
            </a:r>
          </a:p>
          <a:p>
            <a:pPr>
              <a:defRPr/>
            </a:pPr>
            <a:r>
              <a:rPr lang="en-US" altLang="fr-FR" sz="1200" dirty="0">
                <a:latin typeface="Calibri" panose="020F0502020204030204" pitchFamily="34" charset="0"/>
              </a:rPr>
              <a:t>I</a:t>
            </a:r>
            <a:r>
              <a:rPr lang="en-US" altLang="fr-FR" sz="1200" dirty="0" smtClean="0">
                <a:latin typeface="Calibri" panose="020F0502020204030204" pitchFamily="34" charset="0"/>
              </a:rPr>
              <a:t>nternal </a:t>
            </a:r>
            <a:r>
              <a:rPr lang="en-US" altLang="fr-FR" sz="1200" dirty="0">
                <a:latin typeface="Calibri" panose="020F0502020204030204" pitchFamily="34" charset="0"/>
              </a:rPr>
              <a:t>O3 </a:t>
            </a:r>
            <a:r>
              <a:rPr lang="en-US" altLang="fr-FR" sz="1200" dirty="0" err="1" smtClean="0">
                <a:latin typeface="Calibri" panose="020F0502020204030204" pitchFamily="34" charset="0"/>
              </a:rPr>
              <a:t>generator,very</a:t>
            </a:r>
            <a:r>
              <a:rPr lang="en-US" altLang="fr-FR" sz="1200" dirty="0" smtClean="0">
                <a:latin typeface="Calibri" panose="020F0502020204030204" pitchFamily="34" charset="0"/>
              </a:rPr>
              <a:t> </a:t>
            </a:r>
            <a:r>
              <a:rPr lang="en-US" altLang="fr-FR" sz="1200" dirty="0">
                <a:latin typeface="Calibri" panose="020F0502020204030204" pitchFamily="34" charset="0"/>
              </a:rPr>
              <a:t>2 hours (takes 5 min) for </a:t>
            </a:r>
            <a:r>
              <a:rPr lang="en-US" altLang="fr-FR" sz="1200" dirty="0" smtClean="0">
                <a:latin typeface="Calibri" panose="020F0502020204030204" pitchFamily="34" charset="0"/>
              </a:rPr>
              <a:t>calibration </a:t>
            </a:r>
            <a:r>
              <a:rPr lang="en-US" altLang="fr-FR" sz="1200" dirty="0">
                <a:latin typeface="Calibri" panose="020F0502020204030204" pitchFamily="34" charset="0"/>
              </a:rPr>
              <a:t>check with O3 levels of 0, 100 and 500 ppb. </a:t>
            </a:r>
          </a:p>
          <a:p>
            <a:pPr>
              <a:defRPr/>
            </a:pPr>
            <a:r>
              <a:rPr lang="en-US" altLang="fr-FR" sz="1200" b="1" dirty="0" smtClean="0">
                <a:latin typeface="Calibri" panose="020F0502020204030204" pitchFamily="34" charset="0"/>
              </a:rPr>
              <a:t>For </a:t>
            </a:r>
            <a:r>
              <a:rPr lang="en-US" altLang="fr-FR" sz="1200" b="1" dirty="0">
                <a:latin typeface="Calibri" panose="020F0502020204030204" pitchFamily="34" charset="0"/>
              </a:rPr>
              <a:t>CO : </a:t>
            </a:r>
          </a:p>
          <a:p>
            <a:pPr>
              <a:defRPr/>
            </a:pPr>
            <a:r>
              <a:rPr lang="en-US" altLang="fr-FR" sz="1200" dirty="0">
                <a:latin typeface="Calibri" panose="020F0502020204030204" pitchFamily="34" charset="0"/>
              </a:rPr>
              <a:t>R</a:t>
            </a:r>
            <a:r>
              <a:rPr lang="en-US" altLang="fr-FR" sz="1200" dirty="0" smtClean="0">
                <a:latin typeface="Calibri" panose="020F0502020204030204" pitchFamily="34" charset="0"/>
              </a:rPr>
              <a:t>egular </a:t>
            </a:r>
            <a:r>
              <a:rPr lang="en-US" altLang="fr-FR" sz="1200" dirty="0">
                <a:latin typeface="Calibri" panose="020F0502020204030204" pitchFamily="34" charset="0"/>
              </a:rPr>
              <a:t>zeroing, 10 minutes after take-off and every 20 minutes (takes 2 min).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222603" y="123478"/>
            <a:ext cx="71287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The IAGOS – CORE 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Standard Operating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Procedures</a:t>
            </a:r>
            <a:endParaRPr lang="de-DE" altLang="de-DE" sz="24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63638"/>
            <a:ext cx="5285631" cy="330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6089066" y="4569182"/>
            <a:ext cx="15792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3365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defTabSz="3365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defTabSz="3365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defTabSz="3365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defTabSz="3365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fr-FR" altLang="fr-FR" sz="1350" dirty="0" err="1">
                <a:solidFill>
                  <a:schemeClr val="bg2"/>
                </a:solidFill>
                <a:ea typeface="ＭＳ Ｐゴシック" panose="020B0600070205080204" pitchFamily="34" charset="-128"/>
              </a:rPr>
              <a:t>Courtesy</a:t>
            </a:r>
            <a:r>
              <a:rPr lang="fr-FR" altLang="fr-FR" sz="1350" dirty="0">
                <a:solidFill>
                  <a:schemeClr val="bg2"/>
                </a:solidFill>
                <a:ea typeface="ＭＳ Ｐゴシック" panose="020B0600070205080204" pitchFamily="34" charset="-128"/>
              </a:rPr>
              <a:t> of H. Smit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3910014" y="1059582"/>
            <a:ext cx="5155529" cy="360040"/>
          </a:xfr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r>
              <a:rPr lang="fr-FR" altLang="fr-FR" sz="1600" b="0" kern="0" dirty="0" smtClean="0">
                <a:solidFill>
                  <a:srgbClr val="1F497D"/>
                </a:solidFill>
                <a:latin typeface="Calibri" panose="020F0502020204030204" pitchFamily="34" charset="0"/>
              </a:rPr>
              <a:t>3: IAGOS-QA/QC </a:t>
            </a:r>
            <a:r>
              <a:rPr lang="fr-FR" altLang="fr-FR" sz="1600" b="0" kern="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evaluation</a:t>
            </a:r>
            <a:endParaRPr lang="fr-FR" altLang="fr-FR" sz="1600" b="0" kern="0" dirty="0" smtClean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1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Shape 1"/>
          <p:cNvSpPr txBox="1"/>
          <p:nvPr/>
        </p:nvSpPr>
        <p:spPr>
          <a:xfrm>
            <a:off x="-3427" y="915566"/>
            <a:ext cx="6879683" cy="23765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97967">
              <a:spcBef>
                <a:spcPts val="1283"/>
              </a:spcBef>
              <a:buClr>
                <a:srgbClr val="000000"/>
              </a:buClr>
              <a:buSzPct val="45000"/>
            </a:pPr>
            <a:r>
              <a:rPr lang="fr-FR" sz="1400" spc="-1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Automatic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detection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of 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«</a:t>
            </a:r>
            <a:r>
              <a:rPr lang="fr-FR" sz="1400" spc="-1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coincident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» 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profiles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within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b="1" u="sng" spc="-1" dirty="0">
                <a:solidFill>
                  <a:srgbClr val="1F497D"/>
                </a:solidFill>
                <a:latin typeface="Calibri" panose="020F0502020204030204" pitchFamily="34" charset="0"/>
              </a:rPr>
              <a:t>1 </a:t>
            </a:r>
            <a:r>
              <a:rPr lang="fr-FR" sz="1400" b="1" u="sng" spc="-1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hour</a:t>
            </a:r>
            <a:r>
              <a:rPr lang="fr-FR" sz="1400" b="1" u="sng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b="1" spc="-1" dirty="0" smtClean="0">
                <a:solidFill>
                  <a:srgbClr val="1F497D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Individual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Quicklooks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comparing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 2 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profiles 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:</a:t>
            </a:r>
            <a:endParaRPr lang="fr-FR" sz="1400" spc="-1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marL="840917" lvl="1" indent="-285750">
              <a:spcBef>
                <a:spcPts val="1283"/>
              </a:spcBef>
              <a:buClr>
                <a:srgbClr val="000000"/>
              </a:buClr>
              <a:buSzPct val="45000"/>
              <a:buFontTx/>
              <a:buChar char="-"/>
            </a:pPr>
            <a:r>
              <a:rPr lang="fr-FR" sz="1400" b="1" spc="-1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Since</a:t>
            </a:r>
            <a:r>
              <a:rPr lang="fr-FR" sz="1400" b="1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 1994 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: </a:t>
            </a:r>
            <a:r>
              <a:rPr lang="fr-FR" sz="1400" b="1" u="sng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Flight </a:t>
            </a:r>
            <a:r>
              <a:rPr lang="fr-FR" sz="1400" b="1" u="sng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Period</a:t>
            </a:r>
            <a:r>
              <a:rPr lang="fr-FR" sz="1400" b="1" spc="-1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is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the 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time a 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package 1 unit or an O3 MOZAIC 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unit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spent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on 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the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aircraft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before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replacement for maintenance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. </a:t>
            </a:r>
            <a:r>
              <a:rPr lang="fr-FR" sz="1400" b="1" spc="-1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Usually</a:t>
            </a:r>
            <a:r>
              <a:rPr lang="fr-FR" sz="1400" b="1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 6 to 12 </a:t>
            </a:r>
            <a:r>
              <a:rPr lang="fr-FR" sz="1400" b="1" spc="-1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months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.</a:t>
            </a:r>
          </a:p>
          <a:p>
            <a:pPr marL="840917" lvl="1" indent="-285750">
              <a:spcBef>
                <a:spcPts val="1283"/>
              </a:spcBef>
              <a:buClr>
                <a:srgbClr val="000000"/>
              </a:buClr>
              <a:buSzPct val="45000"/>
              <a:buFontTx/>
              <a:buChar char="-"/>
            </a:pPr>
            <a:r>
              <a:rPr lang="fr-FR" sz="1400" b="1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2011-2014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 : </a:t>
            </a:r>
            <a:r>
              <a:rPr lang="fr-FR" sz="1400" b="1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MOZAIC / IAGOS </a:t>
            </a:r>
            <a:r>
              <a:rPr lang="fr-FR" sz="1400" b="1" spc="-1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overlap</a:t>
            </a:r>
            <a:r>
              <a:rPr lang="fr-FR" sz="1400" b="1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:</a:t>
            </a:r>
            <a:r>
              <a:rPr lang="fr-FR" sz="1400" spc="-1" dirty="0" smtClean="0">
                <a:solidFill>
                  <a:srgbClr val="1F497D"/>
                </a:solidFill>
                <a:latin typeface="Arial"/>
              </a:rPr>
              <a:t> </a:t>
            </a:r>
            <a:r>
              <a:rPr lang="fr-FR" sz="1400" spc="-1" dirty="0">
                <a:solidFill>
                  <a:srgbClr val="1F497D"/>
                </a:solidFill>
                <a:latin typeface="Arial"/>
              </a:rPr>
              <a:t>4 </a:t>
            </a:r>
            <a:r>
              <a:rPr lang="fr-FR" sz="1400" spc="-1" dirty="0" smtClean="0">
                <a:solidFill>
                  <a:srgbClr val="1F497D"/>
                </a:solidFill>
                <a:latin typeface="Arial"/>
              </a:rPr>
              <a:t>IAGOS </a:t>
            </a:r>
            <a:r>
              <a:rPr lang="fr-FR" sz="1400" spc="-1" dirty="0">
                <a:solidFill>
                  <a:srgbClr val="1F497D"/>
                </a:solidFill>
                <a:latin typeface="Arial"/>
              </a:rPr>
              <a:t>and 3 </a:t>
            </a:r>
            <a:r>
              <a:rPr lang="fr-FR" sz="1400" spc="-1" dirty="0" smtClean="0">
                <a:solidFill>
                  <a:srgbClr val="1F497D"/>
                </a:solidFill>
                <a:latin typeface="Arial"/>
              </a:rPr>
              <a:t>MOZAIC  </a:t>
            </a:r>
            <a:endParaRPr lang="fr-FR" sz="1400" spc="-1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marL="97967">
              <a:spcBef>
                <a:spcPts val="1283"/>
              </a:spcBef>
              <a:buClr>
                <a:srgbClr val="000000"/>
              </a:buClr>
              <a:buSzPct val="45000"/>
            </a:pP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fr-FR" sz="1400" spc="-1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Internal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consistency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smtClean="0">
                <a:solidFill>
                  <a:srgbClr val="1F497D"/>
                </a:solidFill>
                <a:latin typeface="Calibri" panose="020F0502020204030204" pitchFamily="34" charset="0"/>
              </a:rPr>
              <a:t>performance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is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computed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as the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mean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bias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of all the profile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intercomparisons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found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with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other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aircraft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during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the instrument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operational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 Flight </a:t>
            </a:r>
            <a:r>
              <a:rPr lang="fr-FR" sz="1400" spc="-1" dirty="0" err="1">
                <a:solidFill>
                  <a:srgbClr val="1F497D"/>
                </a:solidFill>
                <a:latin typeface="Calibri" panose="020F0502020204030204" pitchFamily="34" charset="0"/>
              </a:rPr>
              <a:t>Period</a:t>
            </a:r>
            <a:r>
              <a:rPr lang="fr-FR" sz="1400" spc="-1" dirty="0">
                <a:solidFill>
                  <a:srgbClr val="1F497D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075805"/>
            <a:ext cx="7128792" cy="18413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561" y="843558"/>
            <a:ext cx="1872208" cy="1156933"/>
          </a:xfrm>
          <a:prstGeom prst="rect">
            <a:avLst/>
          </a:prstGeom>
        </p:spPr>
      </p:pic>
      <p:pic>
        <p:nvPicPr>
          <p:cNvPr id="7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4" y="2787774"/>
            <a:ext cx="1727973" cy="18168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6"/>
          <p:cNvSpPr txBox="1">
            <a:spLocks noChangeArrowheads="1"/>
          </p:cNvSpPr>
          <p:nvPr/>
        </p:nvSpPr>
        <p:spPr bwMode="auto">
          <a:xfrm>
            <a:off x="7301283" y="4604645"/>
            <a:ext cx="1727973" cy="261610"/>
          </a:xfrm>
          <a:prstGeom prst="rect">
            <a:avLst/>
          </a:prstGeom>
          <a:solidFill>
            <a:schemeClr val="bg1"/>
          </a:solidFill>
          <a:ln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r>
              <a:rPr lang="fr-FR" altLang="fr-FR" sz="1100" dirty="0" smtClean="0">
                <a:solidFill>
                  <a:srgbClr val="1F497D"/>
                </a:solidFill>
              </a:rPr>
              <a:t>Nedelec </a:t>
            </a:r>
            <a:r>
              <a:rPr lang="fr-FR" altLang="fr-FR" sz="1100" dirty="0">
                <a:solidFill>
                  <a:srgbClr val="1F497D"/>
                </a:solidFill>
              </a:rPr>
              <a:t>et al., 2015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43764" y="123478"/>
            <a:ext cx="63722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IAGOS_Ozone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: Internal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Consistency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since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1994</a:t>
            </a:r>
            <a:endParaRPr lang="de-DE" altLang="de-DE" sz="24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8735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/>
          <p:cNvPicPr/>
          <p:nvPr/>
        </p:nvPicPr>
        <p:blipFill>
          <a:blip r:embed="rId2"/>
          <a:stretch/>
        </p:blipFill>
        <p:spPr>
          <a:xfrm>
            <a:off x="251520" y="1139671"/>
            <a:ext cx="8359091" cy="3653000"/>
          </a:xfrm>
          <a:prstGeom prst="rect">
            <a:avLst/>
          </a:prstGeom>
          <a:ln>
            <a:noFill/>
          </a:ln>
        </p:spPr>
      </p:pic>
      <p:sp>
        <p:nvSpPr>
          <p:cNvPr id="58" name="TextShape 1"/>
          <p:cNvSpPr txBox="1"/>
          <p:nvPr/>
        </p:nvSpPr>
        <p:spPr>
          <a:xfrm>
            <a:off x="323528" y="842127"/>
            <a:ext cx="5812408" cy="546301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/>
          <a:lstStyle/>
          <a:p>
            <a:r>
              <a:rPr lang="fr-FR" sz="1633" u="sng" spc="-1" dirty="0">
                <a:latin typeface="Arial"/>
              </a:rPr>
              <a:t>Total </a:t>
            </a:r>
            <a:r>
              <a:rPr lang="fr-FR" sz="1633" u="sng" spc="-1" dirty="0" err="1">
                <a:latin typeface="Arial"/>
              </a:rPr>
              <a:t>number</a:t>
            </a:r>
            <a:r>
              <a:rPr lang="fr-FR" sz="1633" u="sng" spc="-1" dirty="0">
                <a:latin typeface="Arial"/>
              </a:rPr>
              <a:t> of profil </a:t>
            </a:r>
            <a:r>
              <a:rPr lang="fr-FR" sz="1633" u="sng" spc="-1" dirty="0" err="1">
                <a:latin typeface="Arial"/>
              </a:rPr>
              <a:t>intercomparisons</a:t>
            </a:r>
            <a:r>
              <a:rPr lang="fr-FR" sz="1633" u="sng" spc="-1" dirty="0">
                <a:latin typeface="Arial"/>
              </a:rPr>
              <a:t> </a:t>
            </a:r>
            <a:r>
              <a:rPr lang="fr-FR" sz="1633" u="sng" spc="-1" dirty="0" err="1">
                <a:latin typeface="Arial"/>
              </a:rPr>
              <a:t>worldwide</a:t>
            </a:r>
            <a:r>
              <a:rPr lang="fr-FR" sz="1633" u="sng" spc="-1" dirty="0">
                <a:latin typeface="Arial"/>
              </a:rPr>
              <a:t> </a:t>
            </a:r>
            <a:r>
              <a:rPr lang="fr-FR" sz="1633" u="sng" spc="-1" dirty="0" err="1">
                <a:latin typeface="Arial"/>
              </a:rPr>
              <a:t>since</a:t>
            </a:r>
            <a:r>
              <a:rPr lang="fr-FR" sz="1633" u="sng" spc="-1" dirty="0">
                <a:latin typeface="Arial"/>
              </a:rPr>
              <a:t> 1994</a:t>
            </a:r>
          </a:p>
        </p:txBody>
      </p:sp>
      <p:sp>
        <p:nvSpPr>
          <p:cNvPr id="5" name="ZoneTexte 10"/>
          <p:cNvSpPr txBox="1">
            <a:spLocks noChangeArrowheads="1"/>
          </p:cNvSpPr>
          <p:nvPr/>
        </p:nvSpPr>
        <p:spPr bwMode="auto">
          <a:xfrm>
            <a:off x="6876256" y="4775200"/>
            <a:ext cx="1908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dirty="0">
                <a:solidFill>
                  <a:schemeClr val="bg2"/>
                </a:solidFill>
              </a:rPr>
              <a:t>Blot et al</a:t>
            </a:r>
            <a:r>
              <a:rPr lang="fr-FR" altLang="fr-FR" sz="1800" i="1" dirty="0">
                <a:solidFill>
                  <a:schemeClr val="bg2"/>
                </a:solidFill>
              </a:rPr>
              <a:t>., </a:t>
            </a:r>
            <a:r>
              <a:rPr lang="fr-FR" altLang="fr-FR" sz="1800" dirty="0">
                <a:solidFill>
                  <a:schemeClr val="bg2"/>
                </a:solidFill>
              </a:rPr>
              <a:t>in </a:t>
            </a:r>
            <a:r>
              <a:rPr lang="fr-FR" altLang="fr-FR" sz="1800" dirty="0" err="1">
                <a:solidFill>
                  <a:schemeClr val="bg2"/>
                </a:solidFill>
              </a:rPr>
              <a:t>prep</a:t>
            </a:r>
            <a:r>
              <a:rPr lang="fr-FR" altLang="fr-FR" sz="1800" dirty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3764" y="123478"/>
            <a:ext cx="63722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IAGOS_Ozone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: Internal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Consistency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since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1994</a:t>
            </a:r>
            <a:endParaRPr lang="de-DE" altLang="de-DE" sz="24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775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 58"/>
          <p:cNvPicPr/>
          <p:nvPr/>
        </p:nvPicPr>
        <p:blipFill>
          <a:blip r:embed="rId2"/>
          <a:stretch/>
        </p:blipFill>
        <p:spPr>
          <a:xfrm>
            <a:off x="179512" y="802264"/>
            <a:ext cx="6696744" cy="2129526"/>
          </a:xfrm>
          <a:prstGeom prst="rect">
            <a:avLst/>
          </a:prstGeom>
          <a:ln>
            <a:noFill/>
          </a:ln>
        </p:spPr>
      </p:pic>
      <p:pic>
        <p:nvPicPr>
          <p:cNvPr id="61" name="Image 60"/>
          <p:cNvPicPr/>
          <p:nvPr/>
        </p:nvPicPr>
        <p:blipFill>
          <a:blip r:embed="rId3"/>
          <a:stretch/>
        </p:blipFill>
        <p:spPr>
          <a:xfrm>
            <a:off x="181570" y="3075806"/>
            <a:ext cx="6696744" cy="1932505"/>
          </a:xfrm>
          <a:prstGeom prst="rect">
            <a:avLst/>
          </a:prstGeom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6874981" y="1059582"/>
            <a:ext cx="2269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1F497D"/>
                </a:solidFill>
              </a:rPr>
              <a:t>Different</a:t>
            </a:r>
            <a:r>
              <a:rPr lang="fr-FR" sz="1400" dirty="0" smtClean="0">
                <a:solidFill>
                  <a:srgbClr val="1F497D"/>
                </a:solidFill>
              </a:rPr>
              <a:t> flight </a:t>
            </a:r>
            <a:r>
              <a:rPr lang="fr-FR" sz="1400" dirty="0" err="1" smtClean="0">
                <a:solidFill>
                  <a:srgbClr val="1F497D"/>
                </a:solidFill>
              </a:rPr>
              <a:t>periods</a:t>
            </a:r>
            <a:r>
              <a:rPr lang="fr-FR" sz="1400" dirty="0" smtClean="0">
                <a:solidFill>
                  <a:srgbClr val="1F497D"/>
                </a:solidFill>
              </a:rPr>
              <a:t> </a:t>
            </a:r>
            <a:r>
              <a:rPr lang="fr-FR" sz="1400" dirty="0" smtClean="0">
                <a:solidFill>
                  <a:srgbClr val="1F497D"/>
                </a:solidFill>
                <a:sym typeface="Wingdings" panose="05000000000000000000" pitchFamily="2" charset="2"/>
              </a:rPr>
              <a:t> </a:t>
            </a:r>
          </a:p>
          <a:p>
            <a:r>
              <a:rPr lang="fr-FR" sz="1400" dirty="0" smtClean="0">
                <a:solidFill>
                  <a:srgbClr val="1F497D"/>
                </a:solidFill>
              </a:rPr>
              <a:t>Long-</a:t>
            </a:r>
            <a:r>
              <a:rPr lang="fr-FR" sz="1400" dirty="0" err="1" smtClean="0">
                <a:solidFill>
                  <a:srgbClr val="1F497D"/>
                </a:solidFill>
              </a:rPr>
              <a:t>term</a:t>
            </a:r>
            <a:r>
              <a:rPr lang="fr-FR" sz="1400" dirty="0" smtClean="0">
                <a:solidFill>
                  <a:srgbClr val="1F497D"/>
                </a:solidFill>
              </a:rPr>
              <a:t> </a:t>
            </a:r>
            <a:r>
              <a:rPr lang="fr-FR" sz="1400" dirty="0" err="1" smtClean="0">
                <a:solidFill>
                  <a:srgbClr val="1F497D"/>
                </a:solidFill>
              </a:rPr>
              <a:t>stability</a:t>
            </a:r>
            <a:r>
              <a:rPr lang="fr-FR" sz="1400" dirty="0" smtClean="0">
                <a:solidFill>
                  <a:srgbClr val="1F497D"/>
                </a:solidFill>
              </a:rPr>
              <a:t> of the IAGOS </a:t>
            </a:r>
            <a:r>
              <a:rPr lang="fr-FR" sz="1400" dirty="0" err="1" smtClean="0">
                <a:solidFill>
                  <a:srgbClr val="1F497D"/>
                </a:solidFill>
              </a:rPr>
              <a:t>dataset</a:t>
            </a:r>
            <a:endParaRPr lang="fr-FR" sz="1400" dirty="0">
              <a:solidFill>
                <a:srgbClr val="1F497D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74981" y="3075806"/>
            <a:ext cx="19335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C000"/>
                </a:solidFill>
              </a:rPr>
              <a:t>MOZAIC</a:t>
            </a:r>
            <a:r>
              <a:rPr lang="fr-FR" sz="1400" dirty="0" smtClean="0">
                <a:solidFill>
                  <a:srgbClr val="1F497D"/>
                </a:solidFill>
              </a:rPr>
              <a:t> = </a:t>
            </a:r>
            <a:r>
              <a:rPr lang="fr-FR" sz="1400" b="1" dirty="0" smtClean="0">
                <a:solidFill>
                  <a:srgbClr val="0070C0"/>
                </a:solidFill>
              </a:rPr>
              <a:t>IAGOS</a:t>
            </a:r>
          </a:p>
          <a:p>
            <a:r>
              <a:rPr lang="fr-FR" sz="1400" dirty="0" err="1" smtClean="0">
                <a:solidFill>
                  <a:srgbClr val="1F497D"/>
                </a:solidFill>
              </a:rPr>
              <a:t>Higher</a:t>
            </a:r>
            <a:r>
              <a:rPr lang="fr-FR" sz="1400" dirty="0" smtClean="0">
                <a:solidFill>
                  <a:srgbClr val="1F497D"/>
                </a:solidFill>
              </a:rPr>
              <a:t> </a:t>
            </a:r>
            <a:r>
              <a:rPr lang="fr-FR" sz="1400" dirty="0" err="1" smtClean="0">
                <a:solidFill>
                  <a:srgbClr val="1F497D"/>
                </a:solidFill>
              </a:rPr>
              <a:t>biases</a:t>
            </a:r>
            <a:r>
              <a:rPr lang="fr-FR" sz="1400" dirty="0" smtClean="0">
                <a:solidFill>
                  <a:srgbClr val="1F497D"/>
                </a:solidFill>
              </a:rPr>
              <a:t> at </a:t>
            </a:r>
          </a:p>
          <a:p>
            <a:r>
              <a:rPr lang="fr-FR" sz="1400" dirty="0" err="1" smtClean="0">
                <a:solidFill>
                  <a:srgbClr val="1F497D"/>
                </a:solidFill>
              </a:rPr>
              <a:t>lower</a:t>
            </a:r>
            <a:r>
              <a:rPr lang="fr-FR" sz="1400" dirty="0" smtClean="0">
                <a:solidFill>
                  <a:srgbClr val="1F497D"/>
                </a:solidFill>
              </a:rPr>
              <a:t> </a:t>
            </a:r>
            <a:r>
              <a:rPr lang="fr-FR" sz="1400" dirty="0" err="1" smtClean="0">
                <a:solidFill>
                  <a:srgbClr val="1F497D"/>
                </a:solidFill>
              </a:rPr>
              <a:t>statistics</a:t>
            </a:r>
            <a:endParaRPr lang="fr-FR" sz="1400" dirty="0" smtClean="0">
              <a:solidFill>
                <a:srgbClr val="1F497D"/>
              </a:solidFill>
            </a:endParaRPr>
          </a:p>
          <a:p>
            <a:r>
              <a:rPr lang="fr-FR" sz="1400" dirty="0" smtClean="0">
                <a:solidFill>
                  <a:srgbClr val="1F497D"/>
                </a:solidFill>
                <a:sym typeface="Wingdings" panose="05000000000000000000" pitchFamily="2" charset="2"/>
              </a:rPr>
              <a:t></a:t>
            </a:r>
          </a:p>
          <a:p>
            <a:r>
              <a:rPr lang="fr-FR" sz="1400" dirty="0" smtClean="0">
                <a:solidFill>
                  <a:srgbClr val="1F497D"/>
                </a:solidFill>
                <a:sym typeface="Wingdings" panose="05000000000000000000" pitchFamily="2" charset="2"/>
              </a:rPr>
              <a:t>IAGOS </a:t>
            </a:r>
            <a:r>
              <a:rPr lang="fr-FR" sz="1400" dirty="0" err="1">
                <a:solidFill>
                  <a:srgbClr val="1F497D"/>
                </a:solidFill>
                <a:sym typeface="Wingdings" panose="05000000000000000000" pitchFamily="2" charset="2"/>
              </a:rPr>
              <a:t>s</a:t>
            </a:r>
            <a:r>
              <a:rPr lang="fr-FR" sz="1400" dirty="0" err="1" smtClean="0">
                <a:solidFill>
                  <a:srgbClr val="1F497D"/>
                </a:solidFill>
                <a:sym typeface="Wingdings" panose="05000000000000000000" pitchFamily="2" charset="2"/>
              </a:rPr>
              <a:t>trategy</a:t>
            </a:r>
            <a:r>
              <a:rPr lang="fr-FR" sz="1400" dirty="0" smtClean="0">
                <a:solidFill>
                  <a:srgbClr val="1F497D"/>
                </a:solidFill>
                <a:sym typeface="Wingdings" panose="05000000000000000000" pitchFamily="2" charset="2"/>
              </a:rPr>
              <a:t> : </a:t>
            </a:r>
          </a:p>
          <a:p>
            <a:r>
              <a:rPr lang="fr-FR" sz="1400" dirty="0" smtClean="0">
                <a:solidFill>
                  <a:srgbClr val="1F497D"/>
                </a:solidFill>
                <a:sym typeface="Wingdings" panose="05000000000000000000" pitchFamily="2" charset="2"/>
              </a:rPr>
              <a:t>2 </a:t>
            </a:r>
            <a:r>
              <a:rPr lang="fr-FR" sz="1400" dirty="0" err="1" smtClean="0">
                <a:solidFill>
                  <a:srgbClr val="1F497D"/>
                </a:solidFill>
                <a:sym typeface="Wingdings" panose="05000000000000000000" pitchFamily="2" charset="2"/>
              </a:rPr>
              <a:t>aircraft</a:t>
            </a:r>
            <a:r>
              <a:rPr lang="fr-FR" sz="1400" dirty="0" smtClean="0">
                <a:solidFill>
                  <a:srgbClr val="1F497D"/>
                </a:solidFill>
                <a:sym typeface="Wingdings" panose="05000000000000000000" pitchFamily="2" charset="2"/>
              </a:rPr>
              <a:t>/</a:t>
            </a:r>
            <a:r>
              <a:rPr lang="fr-FR" sz="1400" dirty="0" err="1" smtClean="0">
                <a:solidFill>
                  <a:srgbClr val="1F497D"/>
                </a:solidFill>
                <a:sym typeface="Wingdings" panose="05000000000000000000" pitchFamily="2" charset="2"/>
              </a:rPr>
              <a:t>airline</a:t>
            </a:r>
            <a:endParaRPr lang="fr-FR" sz="1400" dirty="0">
              <a:solidFill>
                <a:srgbClr val="1F497D"/>
              </a:solidFill>
            </a:endParaRPr>
          </a:p>
        </p:txBody>
      </p:sp>
      <p:sp>
        <p:nvSpPr>
          <p:cNvPr id="8" name="ZoneTexte 10"/>
          <p:cNvSpPr txBox="1">
            <a:spLocks noChangeArrowheads="1"/>
          </p:cNvSpPr>
          <p:nvPr/>
        </p:nvSpPr>
        <p:spPr bwMode="auto">
          <a:xfrm>
            <a:off x="6874981" y="4774235"/>
            <a:ext cx="18901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dirty="0">
                <a:solidFill>
                  <a:srgbClr val="1F497D"/>
                </a:solidFill>
              </a:rPr>
              <a:t>Blot et al</a:t>
            </a:r>
            <a:r>
              <a:rPr lang="fr-FR" altLang="fr-FR" sz="1400" i="1" dirty="0">
                <a:solidFill>
                  <a:srgbClr val="1F497D"/>
                </a:solidFill>
              </a:rPr>
              <a:t>., </a:t>
            </a:r>
            <a:r>
              <a:rPr lang="fr-FR" altLang="fr-FR" sz="1400" dirty="0">
                <a:solidFill>
                  <a:srgbClr val="1F497D"/>
                </a:solidFill>
              </a:rPr>
              <a:t>in </a:t>
            </a:r>
            <a:r>
              <a:rPr lang="fr-FR" altLang="fr-FR" sz="1400" dirty="0" err="1">
                <a:solidFill>
                  <a:srgbClr val="1F497D"/>
                </a:solidFill>
              </a:rPr>
              <a:t>prep</a:t>
            </a:r>
            <a:r>
              <a:rPr lang="fr-FR" altLang="fr-FR" sz="1400" dirty="0">
                <a:solidFill>
                  <a:srgbClr val="1F497D"/>
                </a:solidFill>
              </a:rPr>
              <a:t>.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3764" y="123478"/>
            <a:ext cx="72365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IAGOS_Ozone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: Internal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Consistency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since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1994</a:t>
            </a:r>
            <a:endParaRPr lang="de-DE" altLang="de-DE" sz="24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529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569410" y="2284720"/>
            <a:ext cx="2174907" cy="1080000"/>
            <a:chOff x="545796" y="2285723"/>
            <a:chExt cx="2081988" cy="1080000"/>
          </a:xfrm>
        </p:grpSpPr>
        <p:pic>
          <p:nvPicPr>
            <p:cNvPr id="4" name="Picture 2" descr="https://lh3.googleusercontent.com/ULVk0eNR8bBK7JHyiZcUP4hkU7vNULaA-_681K5gWGWyJnkdj_Y=w1682-h946-n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796" y="2285723"/>
              <a:ext cx="2081988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8"/>
            <p:cNvSpPr/>
            <p:nvPr/>
          </p:nvSpPr>
          <p:spPr>
            <a:xfrm>
              <a:off x="545796" y="2285723"/>
              <a:ext cx="2081988" cy="293748"/>
            </a:xfrm>
            <a:prstGeom prst="rect">
              <a:avLst/>
            </a:prstGeom>
            <a:solidFill>
              <a:srgbClr val="1D4F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AFAF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Calibration </a:t>
              </a:r>
              <a:r>
                <a:rPr lang="en-US" sz="1400" b="1" dirty="0" err="1" smtClean="0">
                  <a:solidFill>
                    <a:srgbClr val="FAFAF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Centres</a:t>
              </a:r>
              <a:endParaRPr lang="en-US" sz="1400" b="1" dirty="0">
                <a:solidFill>
                  <a:srgbClr val="FAFAF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Down Arrow 9"/>
          <p:cNvSpPr/>
          <p:nvPr/>
        </p:nvSpPr>
        <p:spPr>
          <a:xfrm>
            <a:off x="964136" y="3610801"/>
            <a:ext cx="463717" cy="462987"/>
          </a:xfrm>
          <a:prstGeom prst="downArrow">
            <a:avLst/>
          </a:prstGeom>
          <a:solidFill>
            <a:srgbClr val="1D4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own Arrow 9"/>
          <p:cNvSpPr/>
          <p:nvPr/>
        </p:nvSpPr>
        <p:spPr>
          <a:xfrm flipV="1">
            <a:off x="1880221" y="3579862"/>
            <a:ext cx="463717" cy="462987"/>
          </a:xfrm>
          <a:prstGeom prst="downArrow">
            <a:avLst/>
          </a:prstGeom>
          <a:solidFill>
            <a:srgbClr val="1D4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820120" y="3363838"/>
            <a:ext cx="844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calibration</a:t>
            </a:r>
            <a:endParaRPr lang="en-US" sz="1200" dirty="0">
              <a:solidFill>
                <a:srgbClr val="1D4F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601181" y="3363838"/>
            <a:ext cx="999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maintenance</a:t>
            </a:r>
            <a:endParaRPr lang="en-US" sz="1200" dirty="0">
              <a:solidFill>
                <a:srgbClr val="1D4F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Down Arrow 4"/>
          <p:cNvSpPr/>
          <p:nvPr/>
        </p:nvSpPr>
        <p:spPr>
          <a:xfrm flipV="1">
            <a:off x="4889259" y="3579862"/>
            <a:ext cx="463717" cy="462987"/>
          </a:xfrm>
          <a:prstGeom prst="downArrow">
            <a:avLst/>
          </a:prstGeom>
          <a:solidFill>
            <a:srgbClr val="1D4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feld 10"/>
          <p:cNvSpPr txBox="1"/>
          <p:nvPr/>
        </p:nvSpPr>
        <p:spPr>
          <a:xfrm>
            <a:off x="4890958" y="3363838"/>
            <a:ext cx="46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lang="en-US" sz="1200" dirty="0">
              <a:solidFill>
                <a:srgbClr val="1D4F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3896445" y="2284720"/>
            <a:ext cx="2449345" cy="1080000"/>
          </a:xfrm>
          <a:prstGeom prst="rect">
            <a:avLst/>
          </a:prstGeom>
          <a:solidFill>
            <a:srgbClr val="1D4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 smtClean="0">
                <a:solidFill>
                  <a:srgbClr val="FAFA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IAGOS Data Centre</a:t>
            </a:r>
          </a:p>
          <a:p>
            <a:pPr algn="ctr"/>
            <a:r>
              <a:rPr lang="en-US" sz="1400" dirty="0">
                <a:solidFill>
                  <a:srgbClr val="FAFA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hosted by AERIS (CNES-CNRS/INSU) </a:t>
            </a:r>
            <a:endParaRPr lang="en-US" sz="1400" dirty="0" smtClean="0">
              <a:solidFill>
                <a:srgbClr val="FAFAF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400" dirty="0" smtClean="0">
                <a:solidFill>
                  <a:srgbClr val="FAFA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1400" dirty="0">
                <a:solidFill>
                  <a:srgbClr val="FAFA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Toulouse</a:t>
            </a:r>
            <a:endParaRPr lang="en-GB" sz="1400" b="1" dirty="0">
              <a:solidFill>
                <a:srgbClr val="FAFAF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745390" y="2388825"/>
            <a:ext cx="125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calibration data</a:t>
            </a:r>
          </a:p>
          <a:p>
            <a:endParaRPr lang="en-US" sz="1200" dirty="0" smtClean="0">
              <a:solidFill>
                <a:srgbClr val="1D4F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solidFill>
                <a:srgbClr val="1D4F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 data</a:t>
            </a:r>
            <a:endParaRPr lang="en-US" sz="1200" dirty="0">
              <a:solidFill>
                <a:srgbClr val="1D4F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7495772" y="883606"/>
            <a:ext cx="1540724" cy="4208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Down Arrow 13"/>
          <p:cNvSpPr/>
          <p:nvPr/>
        </p:nvSpPr>
        <p:spPr>
          <a:xfrm rot="5400000" flipV="1">
            <a:off x="6722083" y="2320665"/>
            <a:ext cx="397396" cy="1008111"/>
          </a:xfrm>
          <a:prstGeom prst="downArrow">
            <a:avLst/>
          </a:prstGeom>
          <a:solidFill>
            <a:srgbClr val="1D4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" descr="http://www.esa.int/var/esa/storage/images/esa_multimedia/images/2013/08/copernicus_logo/12986716-3-eng-GB/Copernicus_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" t="6833" r="1493" b="29762"/>
          <a:stretch/>
        </p:blipFill>
        <p:spPr bwMode="auto">
          <a:xfrm>
            <a:off x="7828975" y="886644"/>
            <a:ext cx="899560" cy="28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18"/>
          <p:cNvSpPr txBox="1"/>
          <p:nvPr/>
        </p:nvSpPr>
        <p:spPr>
          <a:xfrm>
            <a:off x="6345790" y="2211710"/>
            <a:ext cx="153857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2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 real   </a:t>
            </a:r>
          </a:p>
          <a:p>
            <a:r>
              <a:rPr lang="en-US" sz="12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data</a:t>
            </a:r>
          </a:p>
          <a:p>
            <a:endParaRPr lang="en-US" sz="1200" dirty="0">
              <a:solidFill>
                <a:srgbClr val="1D4F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 smtClean="0">
              <a:solidFill>
                <a:srgbClr val="1D4F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Copernicus</a:t>
            </a:r>
          </a:p>
          <a:p>
            <a:r>
              <a:rPr lang="en-US" sz="120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2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odel validation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4" y="4098118"/>
            <a:ext cx="980977" cy="4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3" y="4102030"/>
            <a:ext cx="4668321" cy="9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107504" y="699542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4363">
              <a:tabLst>
                <a:tab pos="1611313" algn="l"/>
              </a:tabLst>
            </a:pPr>
            <a:r>
              <a:rPr lang="en-US" sz="1600" b="1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IAGOS Data Services</a:t>
            </a:r>
          </a:p>
          <a:p>
            <a:pPr defTabSz="614363">
              <a:tabLst>
                <a:tab pos="1611313" algn="l"/>
              </a:tabLst>
            </a:pPr>
            <a:r>
              <a:rPr lang="en-US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Recorded data: </a:t>
            </a:r>
            <a:r>
              <a:rPr lang="en-US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</a:t>
            </a:r>
            <a:r>
              <a:rPr lang="en-US" sz="1600" baseline="-250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CO, </a:t>
            </a:r>
            <a:r>
              <a:rPr lang="en-US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600" baseline="-250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O, Cloud </a:t>
            </a:r>
            <a:r>
              <a:rPr lang="en-US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Index,</a:t>
            </a:r>
            <a:r>
              <a:rPr lang="en-US" sz="160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NO</a:t>
            </a:r>
            <a:r>
              <a:rPr lang="en-US" sz="1600" baseline="-250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/NO</a:t>
            </a:r>
            <a:r>
              <a:rPr lang="en-US" sz="1600" baseline="-250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CO2/CH4 (soon)</a:t>
            </a:r>
            <a:endParaRPr lang="en-US" sz="1600" dirty="0">
              <a:solidFill>
                <a:srgbClr val="1D4F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14363">
              <a:tabLst>
                <a:tab pos="1611313" algn="l"/>
              </a:tabLst>
            </a:pPr>
            <a:r>
              <a:rPr lang="en-US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Ancillary data:</a:t>
            </a:r>
            <a:r>
              <a:rPr lang="en-US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ECMWF </a:t>
            </a:r>
            <a:r>
              <a:rPr lang="en-US" sz="1600" dirty="0" err="1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</a:t>
            </a:r>
            <a:r>
              <a:rPr lang="en-US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(PV, …)</a:t>
            </a:r>
          </a:p>
          <a:p>
            <a:pPr defTabSz="614363">
              <a:tabLst>
                <a:tab pos="1611313" algn="l"/>
              </a:tabLst>
            </a:pPr>
            <a:r>
              <a:rPr lang="en-US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Added-value prod: 	CO contribution, etc…</a:t>
            </a:r>
            <a:endParaRPr lang="en-US" sz="1600" dirty="0" smtClean="0">
              <a:solidFill>
                <a:srgbClr val="1D4F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14363">
              <a:tabLst>
                <a:tab pos="1611313" algn="l"/>
              </a:tabLst>
            </a:pPr>
            <a:r>
              <a:rPr lang="en-US" sz="160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1600" dirty="0" smtClean="0">
              <a:solidFill>
                <a:srgbClr val="1D4F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Down Arrow 13"/>
          <p:cNvSpPr/>
          <p:nvPr/>
        </p:nvSpPr>
        <p:spPr>
          <a:xfrm rot="5400000" flipV="1">
            <a:off x="3134872" y="2320665"/>
            <a:ext cx="397396" cy="1008111"/>
          </a:xfrm>
          <a:prstGeom prst="downArrow">
            <a:avLst/>
          </a:prstGeom>
          <a:solidFill>
            <a:srgbClr val="1D4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18"/>
          <p:cNvSpPr txBox="1"/>
          <p:nvPr/>
        </p:nvSpPr>
        <p:spPr>
          <a:xfrm>
            <a:off x="3948766" y="1986394"/>
            <a:ext cx="234470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IAGOS data products</a:t>
            </a:r>
          </a:p>
        </p:txBody>
      </p:sp>
      <p:pic>
        <p:nvPicPr>
          <p:cNvPr id="32" name="Picture 4" descr="How To Control WordPress User Permissions Effectively Using The User Role Edito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CE6E7"/>
              </a:clrFrom>
              <a:clrTo>
                <a:srgbClr val="DC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90" y="613237"/>
            <a:ext cx="2344702" cy="102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Down Arrow 7"/>
          <p:cNvSpPr/>
          <p:nvPr/>
        </p:nvSpPr>
        <p:spPr>
          <a:xfrm flipV="1">
            <a:off x="4889259" y="1568527"/>
            <a:ext cx="463717" cy="462987"/>
          </a:xfrm>
          <a:prstGeom prst="downArrow">
            <a:avLst/>
          </a:prstGeom>
          <a:solidFill>
            <a:srgbClr val="1D4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hteck 35"/>
          <p:cNvSpPr/>
          <p:nvPr/>
        </p:nvSpPr>
        <p:spPr>
          <a:xfrm>
            <a:off x="1664197" y="4114942"/>
            <a:ext cx="936103" cy="469176"/>
          </a:xfrm>
          <a:prstGeom prst="rect">
            <a:avLst/>
          </a:prstGeom>
          <a:solidFill>
            <a:srgbClr val="B2B2B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4464000" y="4118798"/>
            <a:ext cx="936103" cy="469176"/>
          </a:xfrm>
          <a:prstGeom prst="rect">
            <a:avLst/>
          </a:prstGeom>
          <a:solidFill>
            <a:srgbClr val="B2B2B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315" y="39262"/>
            <a:ext cx="1072989" cy="573074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20"/>
          <a:stretch/>
        </p:blipFill>
        <p:spPr>
          <a:xfrm>
            <a:off x="7680051" y="1231214"/>
            <a:ext cx="1069486" cy="1911269"/>
          </a:xfrm>
          <a:prstGeom prst="rect">
            <a:avLst/>
          </a:prstGeom>
          <a:noFill/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6"/>
          <a:stretch/>
        </p:blipFill>
        <p:spPr>
          <a:xfrm>
            <a:off x="7653685" y="3142483"/>
            <a:ext cx="1250141" cy="191126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76256" y="661650"/>
            <a:ext cx="23022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>
                <a:solidFill>
                  <a:srgbClr val="1F497D"/>
                </a:solidFill>
              </a:rPr>
              <a:t>http://www.iagos-data.fr/cams</a:t>
            </a:r>
            <a:endParaRPr lang="fr-FR" sz="1050" dirty="0">
              <a:solidFill>
                <a:srgbClr val="1F497D"/>
              </a:solidFill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107504" y="27410"/>
            <a:ext cx="63722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IAGOS – The Data Services</a:t>
            </a:r>
            <a:endParaRPr lang="de-DE" altLang="de-DE" sz="24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4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96679" y="870108"/>
            <a:ext cx="892966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400" b="1" dirty="0" smtClean="0">
                <a:solidFill>
                  <a:srgbClr val="1D4F85"/>
                </a:solidFill>
              </a:rPr>
              <a:t>25 </a:t>
            </a:r>
            <a:r>
              <a:rPr lang="fr-FR" sz="1400" b="1" dirty="0" err="1" smtClean="0">
                <a:solidFill>
                  <a:srgbClr val="1D4F85"/>
                </a:solidFill>
              </a:rPr>
              <a:t>years</a:t>
            </a:r>
            <a:r>
              <a:rPr lang="fr-FR" sz="1400" b="1" dirty="0" smtClean="0">
                <a:solidFill>
                  <a:srgbClr val="1D4F85"/>
                </a:solidFill>
              </a:rPr>
              <a:t> </a:t>
            </a:r>
            <a:r>
              <a:rPr lang="fr-FR" sz="1400" dirty="0" smtClean="0">
                <a:solidFill>
                  <a:srgbClr val="1D4F85"/>
                </a:solidFill>
              </a:rPr>
              <a:t>of O3, H2O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400" b="1" dirty="0" smtClean="0">
                <a:solidFill>
                  <a:srgbClr val="1D4F85"/>
                </a:solidFill>
              </a:rPr>
              <a:t>18 </a:t>
            </a:r>
            <a:r>
              <a:rPr lang="fr-FR" sz="1400" b="1" dirty="0" err="1" smtClean="0">
                <a:solidFill>
                  <a:srgbClr val="1D4F85"/>
                </a:solidFill>
              </a:rPr>
              <a:t>years</a:t>
            </a:r>
            <a:r>
              <a:rPr lang="fr-FR" sz="1400" b="1" dirty="0" smtClean="0">
                <a:solidFill>
                  <a:srgbClr val="1D4F85"/>
                </a:solidFill>
              </a:rPr>
              <a:t> </a:t>
            </a:r>
            <a:r>
              <a:rPr lang="fr-FR" sz="1400" dirty="0" smtClean="0">
                <a:solidFill>
                  <a:srgbClr val="1D4F85"/>
                </a:solidFill>
              </a:rPr>
              <a:t>of CO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rgbClr val="1D4F85"/>
                </a:solidFill>
              </a:rPr>
              <a:t>5 </a:t>
            </a:r>
            <a:r>
              <a:rPr lang="fr-FR" sz="1400" dirty="0" err="1" smtClean="0">
                <a:solidFill>
                  <a:srgbClr val="1D4F85"/>
                </a:solidFill>
              </a:rPr>
              <a:t>years</a:t>
            </a:r>
            <a:r>
              <a:rPr lang="fr-FR" sz="1400" dirty="0" smtClean="0">
                <a:solidFill>
                  <a:srgbClr val="1D4F85"/>
                </a:solidFill>
              </a:rPr>
              <a:t> of </a:t>
            </a:r>
            <a:r>
              <a:rPr lang="fr-FR" sz="1400" dirty="0" err="1" smtClean="0">
                <a:solidFill>
                  <a:srgbClr val="1D4F85"/>
                </a:solidFill>
              </a:rPr>
              <a:t>NOy</a:t>
            </a:r>
            <a:r>
              <a:rPr lang="fr-FR" sz="1400" dirty="0" smtClean="0">
                <a:solidFill>
                  <a:srgbClr val="1D4F85"/>
                </a:solidFill>
              </a:rPr>
              <a:t>, </a:t>
            </a:r>
            <a:r>
              <a:rPr lang="fr-FR" sz="1400" dirty="0" err="1" smtClean="0">
                <a:solidFill>
                  <a:srgbClr val="1D4F85"/>
                </a:solidFill>
              </a:rPr>
              <a:t>NOx</a:t>
            </a:r>
            <a:r>
              <a:rPr lang="fr-FR" sz="1400" dirty="0" smtClean="0">
                <a:solidFill>
                  <a:srgbClr val="1D4F85"/>
                </a:solidFill>
              </a:rPr>
              <a:t>, 7 </a:t>
            </a:r>
            <a:r>
              <a:rPr lang="fr-FR" sz="1400" dirty="0" err="1" smtClean="0">
                <a:solidFill>
                  <a:srgbClr val="1D4F85"/>
                </a:solidFill>
              </a:rPr>
              <a:t>years</a:t>
            </a:r>
            <a:r>
              <a:rPr lang="fr-FR" sz="1400" dirty="0" smtClean="0">
                <a:solidFill>
                  <a:srgbClr val="1D4F85"/>
                </a:solidFill>
              </a:rPr>
              <a:t> of BCP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400" b="1" dirty="0" smtClean="0">
                <a:solidFill>
                  <a:srgbClr val="1D4F85"/>
                </a:solidFill>
              </a:rPr>
              <a:t>Quasi-global </a:t>
            </a:r>
            <a:r>
              <a:rPr lang="fr-FR" sz="1400" b="1" dirty="0" err="1" smtClean="0">
                <a:solidFill>
                  <a:srgbClr val="1D4F85"/>
                </a:solidFill>
              </a:rPr>
              <a:t>scale</a:t>
            </a:r>
            <a:endParaRPr lang="fr-FR" sz="1400" b="1" dirty="0" smtClean="0">
              <a:solidFill>
                <a:srgbClr val="1D4F85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1D4F85"/>
                </a:solidFill>
              </a:rPr>
              <a:t>High </a:t>
            </a:r>
            <a:r>
              <a:rPr lang="fr-FR" sz="1400" dirty="0" err="1">
                <a:solidFill>
                  <a:srgbClr val="1D4F85"/>
                </a:solidFill>
              </a:rPr>
              <a:t>resolution</a:t>
            </a:r>
            <a:r>
              <a:rPr lang="fr-FR" sz="1400" dirty="0">
                <a:solidFill>
                  <a:srgbClr val="1D4F85"/>
                </a:solidFill>
              </a:rPr>
              <a:t> and high </a:t>
            </a:r>
            <a:r>
              <a:rPr lang="fr-FR" sz="1400" dirty="0" err="1">
                <a:solidFill>
                  <a:srgbClr val="1D4F85"/>
                </a:solidFill>
              </a:rPr>
              <a:t>frequency</a:t>
            </a:r>
            <a:r>
              <a:rPr lang="fr-FR" sz="1400" dirty="0">
                <a:solidFill>
                  <a:srgbClr val="1D4F85"/>
                </a:solidFill>
              </a:rPr>
              <a:t> in the </a:t>
            </a:r>
            <a:r>
              <a:rPr lang="fr-FR" sz="1400" b="1" dirty="0">
                <a:solidFill>
                  <a:srgbClr val="1D4F85"/>
                </a:solidFill>
              </a:rPr>
              <a:t>UTLS</a:t>
            </a:r>
            <a:r>
              <a:rPr lang="fr-FR" sz="1400" dirty="0">
                <a:solidFill>
                  <a:srgbClr val="1D4F85"/>
                </a:solidFill>
              </a:rPr>
              <a:t> </a:t>
            </a:r>
            <a:endParaRPr lang="fr-FR" sz="1400" dirty="0" smtClean="0">
              <a:solidFill>
                <a:srgbClr val="1D4F85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rgbClr val="1D4F85"/>
                </a:solidFill>
              </a:rPr>
              <a:t>High </a:t>
            </a:r>
            <a:r>
              <a:rPr lang="fr-FR" sz="1400" dirty="0" err="1" smtClean="0">
                <a:solidFill>
                  <a:srgbClr val="1D4F85"/>
                </a:solidFill>
              </a:rPr>
              <a:t>frequency</a:t>
            </a:r>
            <a:r>
              <a:rPr lang="fr-FR" sz="1400" dirty="0" smtClean="0">
                <a:solidFill>
                  <a:srgbClr val="1D4F85"/>
                </a:solidFill>
              </a:rPr>
              <a:t> of </a:t>
            </a:r>
            <a:r>
              <a:rPr lang="fr-FR" sz="1400" b="1" dirty="0">
                <a:solidFill>
                  <a:srgbClr val="1D4F85"/>
                </a:solidFill>
              </a:rPr>
              <a:t>v</a:t>
            </a:r>
            <a:r>
              <a:rPr lang="fr-FR" sz="1400" b="1" dirty="0" smtClean="0">
                <a:solidFill>
                  <a:srgbClr val="1D4F85"/>
                </a:solidFill>
              </a:rPr>
              <a:t>ertical profiles </a:t>
            </a:r>
            <a:r>
              <a:rPr lang="fr-FR" sz="1400" dirty="0" smtClean="0">
                <a:solidFill>
                  <a:srgbClr val="1D4F85"/>
                </a:solidFill>
              </a:rPr>
              <a:t>(</a:t>
            </a:r>
            <a:r>
              <a:rPr lang="fr-FR" sz="1400" b="1" dirty="0" smtClean="0">
                <a:solidFill>
                  <a:srgbClr val="1D4F85"/>
                </a:solidFill>
              </a:rPr>
              <a:t>0-12 km</a:t>
            </a:r>
            <a:r>
              <a:rPr lang="fr-FR" sz="1400" dirty="0" smtClean="0">
                <a:solidFill>
                  <a:srgbClr val="1D4F85"/>
                </a:solidFill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400" dirty="0" err="1" smtClean="0">
                <a:solidFill>
                  <a:srgbClr val="1D4F85"/>
                </a:solidFill>
              </a:rPr>
              <a:t>Regions</a:t>
            </a:r>
            <a:r>
              <a:rPr lang="fr-FR" sz="1400" dirty="0" smtClean="0">
                <a:solidFill>
                  <a:srgbClr val="1D4F85"/>
                </a:solidFill>
              </a:rPr>
              <a:t> </a:t>
            </a:r>
            <a:r>
              <a:rPr lang="fr-FR" sz="1400" dirty="0" err="1" smtClean="0">
                <a:solidFill>
                  <a:srgbClr val="1D4F85"/>
                </a:solidFill>
              </a:rPr>
              <a:t>poorly</a:t>
            </a:r>
            <a:r>
              <a:rPr lang="fr-FR" sz="1400" dirty="0" smtClean="0">
                <a:solidFill>
                  <a:srgbClr val="1D4F85"/>
                </a:solidFill>
              </a:rPr>
              <a:t> or </a:t>
            </a:r>
            <a:r>
              <a:rPr lang="fr-FR" sz="1400" dirty="0" err="1" smtClean="0">
                <a:solidFill>
                  <a:srgbClr val="1D4F85"/>
                </a:solidFill>
              </a:rPr>
              <a:t>never</a:t>
            </a:r>
            <a:r>
              <a:rPr lang="fr-FR" sz="1400" dirty="0" smtClean="0">
                <a:solidFill>
                  <a:srgbClr val="1D4F85"/>
                </a:solidFill>
              </a:rPr>
              <a:t> </a:t>
            </a:r>
            <a:r>
              <a:rPr lang="fr-FR" sz="1400" dirty="0" err="1" smtClean="0">
                <a:solidFill>
                  <a:srgbClr val="1D4F85"/>
                </a:solidFill>
              </a:rPr>
              <a:t>sampled</a:t>
            </a:r>
            <a:r>
              <a:rPr lang="fr-FR" sz="1400" dirty="0" smtClean="0">
                <a:solidFill>
                  <a:srgbClr val="1D4F85"/>
                </a:solidFill>
              </a:rPr>
              <a:t> by </a:t>
            </a:r>
            <a:r>
              <a:rPr lang="fr-FR" sz="1400" dirty="0" err="1" smtClean="0">
                <a:solidFill>
                  <a:srgbClr val="1D4F85"/>
                </a:solidFill>
              </a:rPr>
              <a:t>other</a:t>
            </a:r>
            <a:r>
              <a:rPr lang="fr-FR" sz="1400" dirty="0" smtClean="0">
                <a:solidFill>
                  <a:srgbClr val="1D4F85"/>
                </a:solidFill>
              </a:rPr>
              <a:t> </a:t>
            </a:r>
            <a:r>
              <a:rPr lang="fr-FR" sz="1400" dirty="0" err="1" smtClean="0">
                <a:solidFill>
                  <a:srgbClr val="1D4F85"/>
                </a:solidFill>
              </a:rPr>
              <a:t>means</a:t>
            </a:r>
            <a:r>
              <a:rPr lang="fr-FR" sz="1400" dirty="0" smtClean="0">
                <a:solidFill>
                  <a:srgbClr val="1D4F85"/>
                </a:solidFill>
              </a:rPr>
              <a:t>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1D4F85"/>
                </a:solidFill>
              </a:rPr>
              <a:t>Pacific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b="1" dirty="0" err="1" smtClean="0">
                <a:solidFill>
                  <a:srgbClr val="1D4F85"/>
                </a:solidFill>
              </a:rPr>
              <a:t>Africa</a:t>
            </a:r>
            <a:endParaRPr lang="fr-FR" sz="1400" b="1" dirty="0" smtClean="0">
              <a:solidFill>
                <a:srgbClr val="1D4F85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rgbClr val="1D4F85"/>
                </a:solidFill>
              </a:rPr>
              <a:t>Middle-East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rgbClr val="1D4F85"/>
                </a:solidFill>
              </a:rPr>
              <a:t>South-East</a:t>
            </a:r>
            <a:r>
              <a:rPr lang="fr-FR" sz="1400" dirty="0" smtClean="0">
                <a:solidFill>
                  <a:srgbClr val="1D4F85"/>
                </a:solidFill>
              </a:rPr>
              <a:t> </a:t>
            </a:r>
            <a:r>
              <a:rPr lang="fr-FR" sz="1400" b="1" dirty="0" smtClean="0">
                <a:solidFill>
                  <a:srgbClr val="1D4F85"/>
                </a:solidFill>
              </a:rPr>
              <a:t>Asia</a:t>
            </a:r>
          </a:p>
          <a:p>
            <a:pPr lvl="1"/>
            <a:endParaRPr lang="fr-FR" sz="1400" b="1" dirty="0" smtClean="0">
              <a:solidFill>
                <a:srgbClr val="1D4F85"/>
              </a:solidFill>
            </a:endParaRPr>
          </a:p>
          <a:p>
            <a:pPr lvl="1"/>
            <a:endParaRPr lang="fr-FR" sz="1400" b="1" dirty="0">
              <a:solidFill>
                <a:srgbClr val="1D4F85"/>
              </a:solidFill>
            </a:endParaRPr>
          </a:p>
          <a:p>
            <a:pPr marL="1085850" lvl="2" indent="-171450">
              <a:buFont typeface="Wingdings" panose="05000000000000000000" pitchFamily="2" charset="2"/>
              <a:buChar char="è"/>
            </a:pPr>
            <a:r>
              <a:rPr lang="fr-FR" sz="1400" dirty="0" smtClean="0">
                <a:solidFill>
                  <a:srgbClr val="1D4F85"/>
                </a:solidFill>
              </a:rPr>
              <a:t>More </a:t>
            </a:r>
            <a:r>
              <a:rPr lang="fr-FR" sz="1400" dirty="0" smtClean="0">
                <a:solidFill>
                  <a:srgbClr val="1D4F85"/>
                </a:solidFill>
              </a:rPr>
              <a:t>and more on </a:t>
            </a:r>
            <a:r>
              <a:rPr lang="fr-FR" sz="1400" b="1" dirty="0" smtClean="0">
                <a:solidFill>
                  <a:srgbClr val="1D4F85"/>
                </a:solidFill>
              </a:rPr>
              <a:t>Climatologies and Trends </a:t>
            </a:r>
            <a:r>
              <a:rPr lang="fr-FR" sz="1400" dirty="0" smtClean="0">
                <a:solidFill>
                  <a:srgbClr val="1D4F85"/>
                </a:solidFill>
              </a:rPr>
              <a:t>(stat. </a:t>
            </a:r>
            <a:r>
              <a:rPr lang="fr-FR" sz="1400" dirty="0" err="1" smtClean="0">
                <a:solidFill>
                  <a:srgbClr val="1D4F85"/>
                </a:solidFill>
              </a:rPr>
              <a:t>significance</a:t>
            </a:r>
            <a:r>
              <a:rPr lang="fr-FR" sz="1400" dirty="0" smtClean="0">
                <a:solidFill>
                  <a:srgbClr val="1D4F85"/>
                </a:solidFill>
              </a:rPr>
              <a:t>)</a:t>
            </a:r>
          </a:p>
          <a:p>
            <a:pPr marL="1085850" lvl="2" indent="-171450">
              <a:buFont typeface="Wingdings" panose="05000000000000000000" pitchFamily="2" charset="2"/>
              <a:buChar char="è"/>
            </a:pPr>
            <a:r>
              <a:rPr lang="fr-FR" sz="1400" dirty="0">
                <a:solidFill>
                  <a:srgbClr val="1D4F85"/>
                </a:solidFill>
              </a:rPr>
              <a:t> </a:t>
            </a:r>
            <a:r>
              <a:rPr lang="fr-FR" sz="1400" dirty="0" smtClean="0">
                <a:solidFill>
                  <a:srgbClr val="1D4F85"/>
                </a:solidFill>
              </a:rPr>
              <a:t>Air </a:t>
            </a:r>
            <a:r>
              <a:rPr lang="fr-FR" sz="1400" dirty="0" err="1" smtClean="0">
                <a:solidFill>
                  <a:srgbClr val="1D4F85"/>
                </a:solidFill>
              </a:rPr>
              <a:t>quality</a:t>
            </a:r>
            <a:r>
              <a:rPr lang="fr-FR" sz="1400" dirty="0" smtClean="0">
                <a:solidFill>
                  <a:srgbClr val="1D4F85"/>
                </a:solidFill>
              </a:rPr>
              <a:t>, Long-range transport of pollution</a:t>
            </a:r>
          </a:p>
          <a:p>
            <a:pPr marL="1085850" lvl="2" indent="-171450">
              <a:buFont typeface="Wingdings" panose="05000000000000000000" pitchFamily="2" charset="2"/>
              <a:buChar char="è"/>
            </a:pPr>
            <a:r>
              <a:rPr lang="fr-FR" sz="1400" dirty="0" smtClean="0">
                <a:solidFill>
                  <a:srgbClr val="1D4F85"/>
                </a:solidFill>
              </a:rPr>
              <a:t>Unique data set for </a:t>
            </a:r>
            <a:r>
              <a:rPr lang="fr-FR" sz="1400" dirty="0" err="1" smtClean="0">
                <a:solidFill>
                  <a:srgbClr val="1D4F85"/>
                </a:solidFill>
              </a:rPr>
              <a:t>checking</a:t>
            </a:r>
            <a:r>
              <a:rPr lang="fr-FR" sz="1400" dirty="0" smtClean="0">
                <a:solidFill>
                  <a:srgbClr val="1D4F85"/>
                </a:solidFill>
              </a:rPr>
              <a:t> </a:t>
            </a:r>
            <a:r>
              <a:rPr lang="fr-FR" sz="1400" b="1" dirty="0" err="1" smtClean="0">
                <a:solidFill>
                  <a:srgbClr val="1D4F85"/>
                </a:solidFill>
              </a:rPr>
              <a:t>consistency</a:t>
            </a:r>
            <a:r>
              <a:rPr lang="fr-FR" sz="1400" b="1" dirty="0" smtClean="0">
                <a:solidFill>
                  <a:srgbClr val="1D4F85"/>
                </a:solidFill>
              </a:rPr>
              <a:t> (</a:t>
            </a:r>
            <a:r>
              <a:rPr lang="fr-FR" sz="1400" b="1" dirty="0" err="1" smtClean="0">
                <a:solidFill>
                  <a:srgbClr val="1D4F85"/>
                </a:solidFill>
              </a:rPr>
              <a:t>Assessment</a:t>
            </a:r>
            <a:r>
              <a:rPr lang="fr-FR" sz="1400" b="1" dirty="0" smtClean="0">
                <a:solidFill>
                  <a:srgbClr val="1D4F85"/>
                </a:solidFill>
              </a:rPr>
              <a:t> Reports)</a:t>
            </a:r>
          </a:p>
          <a:p>
            <a:pPr marL="1085850" lvl="2" indent="-171450">
              <a:buFont typeface="Wingdings" panose="05000000000000000000" pitchFamily="2" charset="2"/>
              <a:buChar char="è"/>
            </a:pPr>
            <a:r>
              <a:rPr lang="fr-FR" sz="1400" b="1" dirty="0" err="1" smtClean="0">
                <a:solidFill>
                  <a:srgbClr val="1D4F85"/>
                </a:solidFill>
              </a:rPr>
              <a:t>Added</a:t>
            </a:r>
            <a:r>
              <a:rPr lang="fr-FR" sz="1400" b="1" dirty="0" smtClean="0">
                <a:solidFill>
                  <a:srgbClr val="1D4F85"/>
                </a:solidFill>
              </a:rPr>
              <a:t>-Value</a:t>
            </a:r>
            <a:r>
              <a:rPr lang="fr-FR" sz="1400" dirty="0" smtClean="0">
                <a:solidFill>
                  <a:srgbClr val="1D4F85"/>
                </a:solidFill>
              </a:rPr>
              <a:t> for </a:t>
            </a:r>
            <a:r>
              <a:rPr lang="fr-FR" sz="1400" b="1" dirty="0" smtClean="0">
                <a:solidFill>
                  <a:srgbClr val="1D4F85"/>
                </a:solidFill>
              </a:rPr>
              <a:t>model and satellite </a:t>
            </a:r>
            <a:r>
              <a:rPr lang="fr-FR" sz="1400" b="1" dirty="0" smtClean="0">
                <a:solidFill>
                  <a:srgbClr val="1D4F85"/>
                </a:solidFill>
              </a:rPr>
              <a:t>(</a:t>
            </a:r>
            <a:r>
              <a:rPr lang="fr-FR" sz="1400" b="1" dirty="0" err="1" smtClean="0">
                <a:solidFill>
                  <a:srgbClr val="1D4F85"/>
                </a:solidFill>
              </a:rPr>
              <a:t>process-oriented</a:t>
            </a:r>
            <a:r>
              <a:rPr lang="fr-FR" sz="1400" b="1" dirty="0" smtClean="0">
                <a:solidFill>
                  <a:srgbClr val="1D4F85"/>
                </a:solidFill>
              </a:rPr>
              <a:t>) validation</a:t>
            </a:r>
            <a:endParaRPr lang="fr-FR" sz="1400" b="1" dirty="0" smtClean="0">
              <a:solidFill>
                <a:srgbClr val="1D4F85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38822" t="2869" r="38532" b="39745"/>
          <a:stretch/>
        </p:blipFill>
        <p:spPr>
          <a:xfrm>
            <a:off x="5189072" y="870108"/>
            <a:ext cx="1512168" cy="144016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r="53699"/>
          <a:stretch/>
        </p:blipFill>
        <p:spPr>
          <a:xfrm>
            <a:off x="6722089" y="870108"/>
            <a:ext cx="2304256" cy="94793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843" y="2590457"/>
            <a:ext cx="2444663" cy="5473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15" descr="copernicus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92" y="1951938"/>
            <a:ext cx="1858714" cy="7742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506" y="3364682"/>
            <a:ext cx="777000" cy="763075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0864" y="65235"/>
            <a:ext cx="63722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What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is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IAGOS-CORE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providing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?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What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for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?</a:t>
            </a:r>
            <a:endParaRPr lang="de-DE" altLang="de-DE" sz="24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50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512" y="76371"/>
            <a:ext cx="63722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Climatologies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for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Ozone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&amp; CO </a:t>
            </a:r>
            <a:endParaRPr lang="de-DE" altLang="de-DE" sz="24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4081973"/>
            <a:ext cx="8285461" cy="99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525"/>
              </a:spcAft>
            </a:pPr>
            <a:r>
              <a:rPr lang="en-US" sz="165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sz="165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over Frankfurt/Munich  covers </a:t>
            </a:r>
            <a:r>
              <a:rPr lang="en-US" sz="165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lang="en-US" sz="1650" dirty="0" err="1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yrs</a:t>
            </a:r>
            <a:r>
              <a:rPr lang="en-US" sz="165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O</a:t>
            </a:r>
            <a:r>
              <a:rPr lang="en-US" sz="1650" baseline="-2500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5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12 </a:t>
            </a:r>
            <a:r>
              <a:rPr lang="en-US" sz="1650" dirty="0" err="1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yrs</a:t>
            </a:r>
            <a:r>
              <a:rPr lang="en-US" sz="165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CO profiles. </a:t>
            </a:r>
          </a:p>
          <a:p>
            <a:pPr>
              <a:lnSpc>
                <a:spcPct val="110000"/>
              </a:lnSpc>
              <a:spcAft>
                <a:spcPts val="525"/>
              </a:spcAft>
            </a:pPr>
            <a:r>
              <a:rPr lang="en-US" sz="165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Climatological vertical </a:t>
            </a:r>
            <a:r>
              <a:rPr lang="en-US" sz="165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profiles, seasonal cycles </a:t>
            </a:r>
            <a:r>
              <a:rPr lang="en-US" sz="165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O</a:t>
            </a:r>
            <a:r>
              <a:rPr lang="en-US" sz="1650" baseline="-2500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5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CO mixing ratios above Frankfurt/Munich per season.</a:t>
            </a:r>
          </a:p>
        </p:txBody>
      </p:sp>
      <p:cxnSp>
        <p:nvCxnSpPr>
          <p:cNvPr id="11" name="Gerade Verbindung 10"/>
          <p:cNvCxnSpPr/>
          <p:nvPr/>
        </p:nvCxnSpPr>
        <p:spPr>
          <a:xfrm>
            <a:off x="1277634" y="681540"/>
            <a:ext cx="6597814" cy="0"/>
          </a:xfrm>
          <a:prstGeom prst="line">
            <a:avLst/>
          </a:prstGeom>
          <a:ln w="19050">
            <a:solidFill>
              <a:srgbClr val="1D4F8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7020272" y="4735065"/>
            <a:ext cx="1893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Petetin et al., ACP 2016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6" y="1399955"/>
            <a:ext cx="5873800" cy="22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6"/>
          <p:cNvSpPr txBox="1">
            <a:spLocks noChangeArrowheads="1"/>
          </p:cNvSpPr>
          <p:nvPr/>
        </p:nvSpPr>
        <p:spPr bwMode="auto">
          <a:xfrm>
            <a:off x="1039082" y="778605"/>
            <a:ext cx="671033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365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defTabSz="3365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defTabSz="3365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defTabSz="3365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defTabSz="3365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fr-FR" altLang="fr-FR" sz="1500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Frankfurt : </a:t>
            </a:r>
            <a:r>
              <a:rPr lang="fr-FR" altLang="fr-FR" sz="1500" dirty="0" err="1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Densest</a:t>
            </a:r>
            <a:r>
              <a:rPr lang="fr-FR" altLang="fr-FR" sz="1500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fr-FR" altLang="fr-FR" sz="15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dataset</a:t>
            </a:r>
            <a:r>
              <a:rPr lang="fr-FR" altLang="fr-FR" sz="15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in the world (21 600 </a:t>
            </a:r>
            <a:r>
              <a:rPr lang="fr-FR" altLang="fr-FR" sz="15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flights</a:t>
            </a:r>
            <a:r>
              <a:rPr lang="fr-FR" altLang="fr-FR" sz="15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</a:t>
            </a:r>
            <a:r>
              <a:rPr lang="fr-FR" altLang="fr-FR" sz="15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around</a:t>
            </a:r>
            <a:r>
              <a:rPr lang="fr-FR" altLang="fr-FR" sz="15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75 profiles/</a:t>
            </a:r>
            <a:r>
              <a:rPr lang="fr-FR" altLang="fr-FR" sz="15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month</a:t>
            </a:r>
            <a:r>
              <a:rPr lang="fr-FR" altLang="fr-FR" sz="15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17" y="1118009"/>
            <a:ext cx="3027763" cy="282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0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229600" cy="857250"/>
          </a:xfrm>
        </p:spPr>
        <p:txBody>
          <a:bodyPr/>
          <a:lstStyle/>
          <a:p>
            <a:r>
              <a:rPr lang="en-US" altLang="de-DE" sz="2400" cap="small" dirty="0">
                <a:solidFill>
                  <a:srgbClr val="1D4F85"/>
                </a:solidFill>
                <a:latin typeface="Calibri" pitchFamily="34" charset="0"/>
              </a:rPr>
              <a:t>The IAGOS </a:t>
            </a:r>
            <a:r>
              <a:rPr lang="en-US" altLang="de-DE" sz="2400" cap="small" dirty="0" smtClean="0">
                <a:solidFill>
                  <a:srgbClr val="1D4F85"/>
                </a:solidFill>
                <a:latin typeface="Calibri" pitchFamily="34" charset="0"/>
              </a:rPr>
              <a:t>Data </a:t>
            </a:r>
            <a:r>
              <a:rPr lang="en-US" altLang="de-DE" sz="2400" cap="small" dirty="0">
                <a:solidFill>
                  <a:srgbClr val="1D4F85"/>
                </a:solidFill>
                <a:latin typeface="Calibri" pitchFamily="34" charset="0"/>
              </a:rPr>
              <a:t>Set – </a:t>
            </a:r>
            <a:r>
              <a:rPr lang="en-US" altLang="de-DE" sz="2400" cap="small" dirty="0" smtClean="0">
                <a:solidFill>
                  <a:srgbClr val="1D4F85"/>
                </a:solidFill>
                <a:latin typeface="Calibri" pitchFamily="34" charset="0"/>
              </a:rPr>
              <a:t>UTLS (Vertical Coordinates)</a:t>
            </a:r>
            <a:r>
              <a:rPr lang="en-US" altLang="de-DE" sz="2400" cap="small" dirty="0">
                <a:solidFill>
                  <a:srgbClr val="1D4F85"/>
                </a:solidFill>
                <a:latin typeface="Calibri" pitchFamily="34" charset="0"/>
              </a:rPr>
              <a:t/>
            </a:r>
            <a:br>
              <a:rPr lang="en-US" altLang="de-DE" sz="2400" cap="small" dirty="0">
                <a:solidFill>
                  <a:srgbClr val="1D4F85"/>
                </a:solidFill>
                <a:latin typeface="Calibri" pitchFamily="34" charset="0"/>
              </a:rPr>
            </a:b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74149"/>
            <a:ext cx="4176464" cy="2801898"/>
          </a:xfrm>
          <a:prstGeom prst="rect">
            <a:avLst/>
          </a:prstGeom>
        </p:spPr>
      </p:pic>
      <p:sp>
        <p:nvSpPr>
          <p:cNvPr id="4" name="Textfeld 10"/>
          <p:cNvSpPr txBox="1"/>
          <p:nvPr/>
        </p:nvSpPr>
        <p:spPr>
          <a:xfrm>
            <a:off x="344216" y="3867894"/>
            <a:ext cx="854826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IAGOS provides essential information on long-term changes around  the tropopause (10-13 km</a:t>
            </a:r>
            <a:r>
              <a:rPr lang="en-US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261938" algn="l"/>
              </a:tabLst>
            </a:pPr>
            <a:r>
              <a:rPr lang="en-GB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monthly mean seasonal cycles and regional characteristics over northern mid-latitudes.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261938" algn="l"/>
              </a:tabLst>
            </a:pPr>
            <a:r>
              <a:rPr lang="en-GB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trends in O3 (1994-2013) in the UT and decreasing trends in CO (2002-2013)</a:t>
            </a:r>
          </a:p>
          <a:p>
            <a:pPr algn="r">
              <a:spcBef>
                <a:spcPts val="600"/>
              </a:spcBef>
              <a:tabLst>
                <a:tab pos="261938" algn="l"/>
              </a:tabLst>
            </a:pPr>
            <a:r>
              <a:rPr lang="en-GB" sz="160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GB" sz="160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1400" dirty="0" err="1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Thouret</a:t>
            </a:r>
            <a:r>
              <a:rPr lang="en-GB" sz="14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ACP 2006, </a:t>
            </a:r>
            <a:r>
              <a:rPr lang="en-GB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Cohen </a:t>
            </a:r>
            <a:r>
              <a:rPr lang="en-GB" sz="14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al., ACP 2018 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33548" y="2159889"/>
            <a:ext cx="522126" cy="2829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r="10735"/>
          <a:stretch/>
        </p:blipFill>
        <p:spPr>
          <a:xfrm>
            <a:off x="4618348" y="759914"/>
            <a:ext cx="4464497" cy="258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8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1475656" y="782196"/>
            <a:ext cx="6597352" cy="1069474"/>
          </a:xfrm>
          <a:prstGeom prst="rect">
            <a:avLst/>
          </a:prstGeom>
          <a:solidFill>
            <a:srgbClr val="E7E6E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/>
            <a:endParaRPr lang="de-DE" sz="3000" b="1" dirty="0">
              <a:solidFill>
                <a:srgbClr val="1D4F85"/>
              </a:solidFill>
              <a:latin typeface="Calibri" pitchFamily="34" charset="0"/>
            </a:endParaRPr>
          </a:p>
        </p:txBody>
      </p:sp>
      <p:pic>
        <p:nvPicPr>
          <p:cNvPr id="10" name="Picture 2" descr="C:\_D\IAGOS-Aktivitäten\PR\Logos\iagos-eri-logo-blue-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841" y="882481"/>
            <a:ext cx="4500262" cy="1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6156" y="4167231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en-GB" sz="2400" b="1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 Landmark Project of the European Strategy Forum on Research </a:t>
            </a:r>
            <a:r>
              <a:rPr lang="en-GB" sz="2400" b="1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Infrastructures</a:t>
            </a:r>
            <a:endParaRPr lang="en-GB" sz="2400" b="1" dirty="0">
              <a:solidFill>
                <a:srgbClr val="1D4F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7504" y="2502644"/>
            <a:ext cx="8964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497D"/>
                </a:solidFill>
              </a:rPr>
              <a:t>European Research Infrastructure </a:t>
            </a:r>
            <a:r>
              <a:rPr lang="en-US" sz="1600" dirty="0">
                <a:solidFill>
                  <a:srgbClr val="1F497D"/>
                </a:solidFill>
              </a:rPr>
              <a:t>for global observations </a:t>
            </a:r>
            <a:r>
              <a:rPr lang="en-US" sz="1600" dirty="0" smtClean="0">
                <a:solidFill>
                  <a:srgbClr val="1F497D"/>
                </a:solidFill>
              </a:rPr>
              <a:t>of atmospheric </a:t>
            </a:r>
            <a:r>
              <a:rPr lang="en-US" sz="1600" dirty="0">
                <a:solidFill>
                  <a:srgbClr val="1F497D"/>
                </a:solidFill>
              </a:rPr>
              <a:t>composition from </a:t>
            </a:r>
            <a:r>
              <a:rPr lang="en-US" sz="1600" b="1" dirty="0">
                <a:solidFill>
                  <a:srgbClr val="1F497D"/>
                </a:solidFill>
              </a:rPr>
              <a:t>commercial aircraft</a:t>
            </a:r>
            <a:r>
              <a:rPr lang="en-US" sz="1600" dirty="0">
                <a:solidFill>
                  <a:srgbClr val="1F497D"/>
                </a:solidFill>
              </a:rPr>
              <a:t>. </a:t>
            </a:r>
            <a:r>
              <a:rPr lang="en-US" sz="1600" dirty="0" smtClean="0">
                <a:solidFill>
                  <a:srgbClr val="1F497D"/>
                </a:solidFill>
              </a:rPr>
              <a:t>IAGOS </a:t>
            </a:r>
            <a:r>
              <a:rPr lang="en-US" sz="1600" dirty="0">
                <a:solidFill>
                  <a:srgbClr val="1F497D"/>
                </a:solidFill>
              </a:rPr>
              <a:t>combines the expertise of scientific institutions with </a:t>
            </a:r>
            <a:r>
              <a:rPr lang="en-US" sz="1600" dirty="0" smtClean="0">
                <a:solidFill>
                  <a:srgbClr val="1F497D"/>
                </a:solidFill>
              </a:rPr>
              <a:t>the </a:t>
            </a:r>
            <a:r>
              <a:rPr lang="en-US" sz="1600" dirty="0">
                <a:solidFill>
                  <a:srgbClr val="1F497D"/>
                </a:solidFill>
              </a:rPr>
              <a:t>infrastructure of civil aviation in order </a:t>
            </a:r>
            <a:r>
              <a:rPr lang="en-US" sz="1600" b="1" dirty="0">
                <a:solidFill>
                  <a:srgbClr val="1F497D"/>
                </a:solidFill>
              </a:rPr>
              <a:t>to</a:t>
            </a:r>
            <a:r>
              <a:rPr lang="en-US" sz="1600" dirty="0">
                <a:solidFill>
                  <a:srgbClr val="1F497D"/>
                </a:solidFill>
              </a:rPr>
              <a:t> </a:t>
            </a:r>
            <a:r>
              <a:rPr lang="en-US" sz="1600" b="1" dirty="0">
                <a:solidFill>
                  <a:srgbClr val="1F497D"/>
                </a:solidFill>
              </a:rPr>
              <a:t>provide essential </a:t>
            </a:r>
            <a:r>
              <a:rPr lang="en-US" sz="1600" b="1" dirty="0" smtClean="0">
                <a:solidFill>
                  <a:srgbClr val="1F497D"/>
                </a:solidFill>
              </a:rPr>
              <a:t>data </a:t>
            </a:r>
            <a:r>
              <a:rPr lang="en-US" sz="1600" b="1" dirty="0">
                <a:solidFill>
                  <a:srgbClr val="1F497D"/>
                </a:solidFill>
              </a:rPr>
              <a:t>on climate </a:t>
            </a:r>
            <a:r>
              <a:rPr lang="en-US" sz="1600" dirty="0">
                <a:solidFill>
                  <a:srgbClr val="1F497D"/>
                </a:solidFill>
              </a:rPr>
              <a:t>change </a:t>
            </a:r>
            <a:r>
              <a:rPr lang="en-US" sz="1600" b="1" dirty="0">
                <a:solidFill>
                  <a:srgbClr val="1F497D"/>
                </a:solidFill>
              </a:rPr>
              <a:t>and air quality at a global scale</a:t>
            </a:r>
            <a:r>
              <a:rPr lang="en-US" sz="1600" dirty="0">
                <a:solidFill>
                  <a:srgbClr val="1F497D"/>
                </a:solidFill>
              </a:rPr>
              <a:t>. </a:t>
            </a:r>
            <a:endParaRPr lang="fr-FR" sz="1600" dirty="0">
              <a:solidFill>
                <a:srgbClr val="1F497D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0" y="4066309"/>
            <a:ext cx="965000" cy="95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_D\IAGOS-Aktivitäten\PR\Logos\EU-flag_yellow_l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620" y="4010977"/>
            <a:ext cx="1426854" cy="95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41"/>
          <p:cNvSpPr txBox="1">
            <a:spLocks noChangeArrowheads="1"/>
          </p:cNvSpPr>
          <p:nvPr/>
        </p:nvSpPr>
        <p:spPr bwMode="auto">
          <a:xfrm>
            <a:off x="107504" y="53809"/>
            <a:ext cx="6696744" cy="314325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spcAft>
                <a:spcPts val="300"/>
              </a:spcAft>
            </a:pPr>
            <a:r>
              <a:rPr lang="en-GB" altLang="de-DE" sz="2400" b="1" cap="small" dirty="0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In-service </a:t>
            </a:r>
            <a:r>
              <a:rPr lang="en-GB" altLang="de-DE" sz="2400" b="1" cap="small" dirty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Aircraft</a:t>
            </a:r>
            <a:r>
              <a:rPr lang="en-GB" altLang="de-DE" sz="2400" b="1" cap="small" dirty="0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 for a Global Observing System</a:t>
            </a:r>
          </a:p>
          <a:p>
            <a:pPr defTabSz="685800">
              <a:spcAft>
                <a:spcPts val="450"/>
              </a:spcAft>
            </a:pPr>
            <a:r>
              <a:rPr lang="en-GB" altLang="de-DE" sz="1000" b="1" dirty="0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Association Internationale sans but </a:t>
            </a:r>
            <a:r>
              <a:rPr lang="en-GB" altLang="de-DE" sz="1000" b="1" dirty="0" err="1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lucratif</a:t>
            </a:r>
            <a:endParaRPr lang="de-DE" altLang="de-DE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4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771125"/>
            <a:ext cx="4608512" cy="39118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00192" y="2078984"/>
            <a:ext cx="237626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1F497D"/>
                </a:solidFill>
              </a:rPr>
              <a:t>1994-2013 </a:t>
            </a:r>
          </a:p>
          <a:p>
            <a:pPr algn="ctr"/>
            <a:r>
              <a:rPr lang="fr-FR" sz="1600" dirty="0" smtClean="0">
                <a:solidFill>
                  <a:srgbClr val="1F497D"/>
                </a:solidFill>
              </a:rPr>
              <a:t>Global </a:t>
            </a:r>
            <a:r>
              <a:rPr lang="fr-FR" sz="1600" dirty="0" err="1" smtClean="0">
                <a:solidFill>
                  <a:srgbClr val="1F497D"/>
                </a:solidFill>
              </a:rPr>
              <a:t>increase</a:t>
            </a:r>
            <a:r>
              <a:rPr lang="fr-FR" sz="1600" dirty="0" smtClean="0">
                <a:solidFill>
                  <a:srgbClr val="1F497D"/>
                </a:solidFill>
              </a:rPr>
              <a:t> of O3 : 0.25 to 0.45 </a:t>
            </a:r>
            <a:r>
              <a:rPr lang="fr-FR" sz="1600" dirty="0" err="1" smtClean="0">
                <a:solidFill>
                  <a:srgbClr val="1F497D"/>
                </a:solidFill>
              </a:rPr>
              <a:t>ppb</a:t>
            </a:r>
            <a:r>
              <a:rPr lang="fr-FR" sz="1600" dirty="0" smtClean="0">
                <a:solidFill>
                  <a:srgbClr val="1F497D"/>
                </a:solidFill>
              </a:rPr>
              <a:t>/</a:t>
            </a:r>
            <a:r>
              <a:rPr lang="fr-FR" sz="1600" dirty="0" err="1" smtClean="0">
                <a:solidFill>
                  <a:srgbClr val="1F497D"/>
                </a:solidFill>
              </a:rPr>
              <a:t>yr</a:t>
            </a:r>
            <a:endParaRPr lang="fr-FR" sz="1600" dirty="0" smtClean="0">
              <a:solidFill>
                <a:srgbClr val="1F497D"/>
              </a:solidFill>
            </a:endParaRPr>
          </a:p>
          <a:p>
            <a:pPr algn="ctr"/>
            <a:endParaRPr lang="fr-FR" dirty="0">
              <a:solidFill>
                <a:srgbClr val="1F497D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79512" y="123478"/>
            <a:ext cx="8229600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r>
              <a:rPr lang="en-US" altLang="de-DE" sz="2400" kern="0" cap="small" dirty="0" smtClean="0">
                <a:solidFill>
                  <a:srgbClr val="1D4F85"/>
                </a:solidFill>
                <a:latin typeface="Calibri" pitchFamily="34" charset="0"/>
              </a:rPr>
              <a:t>The IAGOS Data Set – UT (Trends of Tropospheric Ozone)</a:t>
            </a:r>
            <a:br>
              <a:rPr lang="en-US" altLang="de-DE" sz="2400" kern="0" cap="small" dirty="0" smtClean="0">
                <a:solidFill>
                  <a:srgbClr val="1D4F85"/>
                </a:solidFill>
                <a:latin typeface="Calibri" pitchFamily="34" charset="0"/>
              </a:rPr>
            </a:br>
            <a:endParaRPr lang="fr-FR" kern="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93" y="771125"/>
            <a:ext cx="3216187" cy="4294583"/>
          </a:xfrm>
          <a:prstGeom prst="rect">
            <a:avLst/>
          </a:prstGeom>
        </p:spPr>
      </p:pic>
      <p:sp>
        <p:nvSpPr>
          <p:cNvPr id="7" name="Textfeld 10"/>
          <p:cNvSpPr txBox="1"/>
          <p:nvPr/>
        </p:nvSpPr>
        <p:spPr>
          <a:xfrm>
            <a:off x="3707904" y="4757931"/>
            <a:ext cx="5652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261938" algn="l"/>
              </a:tabLst>
            </a:pPr>
            <a:r>
              <a:rPr lang="en-GB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GB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Cohen </a:t>
            </a:r>
            <a:r>
              <a:rPr lang="en-GB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al., ACP 2018  </a:t>
            </a:r>
          </a:p>
        </p:txBody>
      </p:sp>
    </p:spTree>
    <p:extLst>
      <p:ext uri="{BB962C8B-B14F-4D97-AF65-F5344CB8AC3E}">
        <p14:creationId xmlns:p14="http://schemas.microsoft.com/office/powerpoint/2010/main" val="171621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6694"/>
            <a:ext cx="4392638" cy="299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70"/>
          <a:stretch>
            <a:fillRect/>
          </a:stretch>
        </p:blipFill>
        <p:spPr bwMode="auto">
          <a:xfrm>
            <a:off x="5315635" y="1080913"/>
            <a:ext cx="3024336" cy="291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148064" y="4012784"/>
            <a:ext cx="37444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Ozone </a:t>
            </a:r>
            <a:r>
              <a:rPr lang="fr-FR" sz="1600" dirty="0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diurnal/</a:t>
            </a:r>
            <a:r>
              <a:rPr lang="fr-FR" sz="1600" dirty="0" err="1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seasonal</a:t>
            </a:r>
            <a:r>
              <a:rPr lang="fr-FR" sz="1600" dirty="0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is</a:t>
            </a:r>
            <a:r>
              <a:rPr lang="fr-FR" sz="1600" dirty="0" smtClean="0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changing</a:t>
            </a:r>
            <a:r>
              <a:rPr lang="fr-FR" sz="1600" dirty="0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: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err="1" smtClean="0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Seasonal</a:t>
            </a:r>
            <a:r>
              <a:rPr lang="fr-FR" sz="1600" dirty="0" smtClean="0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fr-FR" sz="1600" dirty="0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cycle moves </a:t>
            </a:r>
            <a:r>
              <a:rPr lang="fr-FR" sz="1600" dirty="0" err="1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toward</a:t>
            </a:r>
            <a:r>
              <a:rPr lang="fr-FR" sz="1600" dirty="0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lower</a:t>
            </a:r>
            <a:r>
              <a:rPr lang="fr-FR" sz="1600" dirty="0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 amplitude and </a:t>
            </a:r>
            <a:r>
              <a:rPr lang="fr-FR" sz="1600" dirty="0" err="1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earlier</a:t>
            </a:r>
            <a:r>
              <a:rPr lang="fr-FR" sz="1600" dirty="0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 maxima</a:t>
            </a:r>
            <a:endParaRPr lang="fr-FR" sz="16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6" name="ZoneTexte 6"/>
          <p:cNvSpPr txBox="1">
            <a:spLocks noChangeArrowheads="1"/>
          </p:cNvSpPr>
          <p:nvPr/>
        </p:nvSpPr>
        <p:spPr bwMode="auto">
          <a:xfrm>
            <a:off x="1259632" y="740064"/>
            <a:ext cx="69677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365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defTabSz="3365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defTabSz="3365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defTabSz="3365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defTabSz="3365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fr-FR" altLang="fr-FR" sz="1500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Frankfurt : </a:t>
            </a:r>
            <a:r>
              <a:rPr lang="fr-FR" altLang="fr-FR" sz="1500" dirty="0" err="1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Densest</a:t>
            </a:r>
            <a:r>
              <a:rPr lang="fr-FR" altLang="fr-FR" sz="1500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fr-FR" altLang="fr-FR" sz="15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dataset</a:t>
            </a:r>
            <a:r>
              <a:rPr lang="fr-FR" altLang="fr-FR" sz="15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in the world (21 600 </a:t>
            </a:r>
            <a:r>
              <a:rPr lang="fr-FR" altLang="fr-FR" sz="15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flights</a:t>
            </a:r>
            <a:r>
              <a:rPr lang="fr-FR" altLang="fr-FR" sz="15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</a:t>
            </a:r>
            <a:r>
              <a:rPr lang="fr-FR" altLang="fr-FR" sz="15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around</a:t>
            </a:r>
            <a:r>
              <a:rPr lang="fr-FR" altLang="fr-FR" sz="15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75 profiles/</a:t>
            </a:r>
            <a:r>
              <a:rPr lang="fr-FR" altLang="fr-FR" sz="15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month</a:t>
            </a:r>
            <a:r>
              <a:rPr lang="fr-FR" altLang="fr-FR" sz="15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)</a:t>
            </a:r>
          </a:p>
        </p:txBody>
      </p:sp>
      <p:sp>
        <p:nvSpPr>
          <p:cNvPr id="7" name="Textfeld 2"/>
          <p:cNvSpPr txBox="1"/>
          <p:nvPr/>
        </p:nvSpPr>
        <p:spPr>
          <a:xfrm>
            <a:off x="107579" y="4213245"/>
            <a:ext cx="4680520" cy="930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525"/>
              </a:spcAft>
            </a:pPr>
            <a:r>
              <a:rPr lang="en-US" sz="165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Europe, CO concentrations decreased significantly, while ozone remained relatively constant.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1520" y="38725"/>
            <a:ext cx="7200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Trends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of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Ozone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and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CO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over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Frankfurt :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Implications</a:t>
            </a:r>
            <a:endParaRPr lang="de-DE" altLang="de-DE" sz="24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  <p:sp>
        <p:nvSpPr>
          <p:cNvPr id="10" name="Textfeld 1"/>
          <p:cNvSpPr txBox="1"/>
          <p:nvPr/>
        </p:nvSpPr>
        <p:spPr>
          <a:xfrm>
            <a:off x="2699792" y="4835723"/>
            <a:ext cx="1893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Petetin et al., ACP 2016</a:t>
            </a:r>
          </a:p>
        </p:txBody>
      </p:sp>
      <p:sp>
        <p:nvSpPr>
          <p:cNvPr id="11" name="Textfeld 1"/>
          <p:cNvSpPr txBox="1"/>
          <p:nvPr/>
        </p:nvSpPr>
        <p:spPr>
          <a:xfrm>
            <a:off x="6766039" y="4831155"/>
            <a:ext cx="2291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Petetin et al., </a:t>
            </a:r>
            <a:r>
              <a:rPr lang="en-US" sz="14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Elementa </a:t>
            </a:r>
            <a:r>
              <a:rPr lang="en-US" sz="140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406697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r-FR" altLang="fr-FR" sz="900" dirty="0">
              <a:solidFill>
                <a:srgbClr val="898989"/>
              </a:solidFill>
            </a:endParaRPr>
          </a:p>
        </p:txBody>
      </p:sp>
      <p:sp>
        <p:nvSpPr>
          <p:cNvPr id="19458" name="TextBox 14"/>
          <p:cNvSpPr txBox="1">
            <a:spLocks noChangeArrowheads="1"/>
          </p:cNvSpPr>
          <p:nvPr/>
        </p:nvSpPr>
        <p:spPr bwMode="auto">
          <a:xfrm>
            <a:off x="179512" y="700088"/>
            <a:ext cx="798222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350" b="1" i="1" u="sng" dirty="0"/>
              <a:t>Question :</a:t>
            </a:r>
            <a:r>
              <a:rPr lang="en-US" altLang="fr-FR" sz="1350" dirty="0"/>
              <a:t> Are IAGOS observations in lowermost troposphere strongly impacted by airport emissions?</a:t>
            </a:r>
          </a:p>
          <a:p>
            <a:pPr eaLnBrk="1" hangingPunct="1"/>
            <a:endParaRPr lang="en-US" altLang="fr-FR" sz="1350" b="1" i="1" u="sng" dirty="0"/>
          </a:p>
        </p:txBody>
      </p:sp>
      <p:sp>
        <p:nvSpPr>
          <p:cNvPr id="19460" name="Rectangle 1"/>
          <p:cNvSpPr>
            <a:spLocks noChangeArrowheads="1"/>
          </p:cNvSpPr>
          <p:nvPr/>
        </p:nvSpPr>
        <p:spPr bwMode="auto">
          <a:xfrm>
            <a:off x="179512" y="969452"/>
            <a:ext cx="842493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350" b="1" i="1" u="sng" dirty="0"/>
              <a:t>Method :</a:t>
            </a:r>
            <a:r>
              <a:rPr lang="en-US" altLang="fr-FR" sz="1350" b="1" dirty="0"/>
              <a:t> </a:t>
            </a:r>
            <a:r>
              <a:rPr lang="en-US" altLang="fr-FR" sz="1350" dirty="0"/>
              <a:t>At main European airports, over 1994-2012 : detailed comparison between IAGOS (at different altitudes) and surface stations (of different types)</a:t>
            </a:r>
          </a:p>
        </p:txBody>
      </p:sp>
      <p:pic>
        <p:nvPicPr>
          <p:cNvPr id="8" name="Picture 5" descr="Capture d’écran 2018-05-18 à 10.08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9914"/>
            <a:ext cx="4868674" cy="350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2904505" y="2211710"/>
            <a:ext cx="1985963" cy="276999"/>
          </a:xfrm>
          <a:prstGeom prst="rect">
            <a:avLst/>
          </a:prstGeom>
          <a:solidFill>
            <a:srgbClr val="3B3B3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200" i="1" dirty="0">
                <a:solidFill>
                  <a:schemeClr val="bg1"/>
                </a:solidFill>
              </a:rPr>
              <a:t>IAGOS (at different altitudes)</a:t>
            </a: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2752105" y="2960020"/>
            <a:ext cx="2138363" cy="276999"/>
          </a:xfrm>
          <a:prstGeom prst="rect">
            <a:avLst/>
          </a:prstGeom>
          <a:solidFill>
            <a:srgbClr val="26542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200" i="1" dirty="0">
                <a:solidFill>
                  <a:schemeClr val="bg1"/>
                </a:solidFill>
              </a:rPr>
              <a:t>Regional background stations</a:t>
            </a: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2718613" y="3569830"/>
            <a:ext cx="1863328" cy="276999"/>
          </a:xfrm>
          <a:prstGeom prst="rect">
            <a:avLst/>
          </a:prstGeom>
          <a:solidFill>
            <a:srgbClr val="113C7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200" i="1" dirty="0">
                <a:solidFill>
                  <a:schemeClr val="bg1"/>
                </a:solidFill>
              </a:rPr>
              <a:t>Urban background stations</a:t>
            </a: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3650277" y="4304021"/>
            <a:ext cx="1085850" cy="276999"/>
          </a:xfrm>
          <a:prstGeom prst="rect">
            <a:avLst/>
          </a:prstGeom>
          <a:solidFill>
            <a:srgbClr val="63121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200" i="1" dirty="0" err="1">
                <a:solidFill>
                  <a:schemeClr val="bg1"/>
                </a:solidFill>
              </a:rPr>
              <a:t>Trafic</a:t>
            </a:r>
            <a:r>
              <a:rPr lang="en-US" altLang="fr-FR" sz="1200" i="1" dirty="0">
                <a:solidFill>
                  <a:schemeClr val="bg1"/>
                </a:solidFill>
              </a:rPr>
              <a:t> stations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79512" y="80941"/>
            <a:ext cx="76863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Representativeness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of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IAGOS in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the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Lower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Troposphere</a:t>
            </a:r>
            <a:endParaRPr lang="de-DE" altLang="de-DE" sz="24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  <p:sp>
        <p:nvSpPr>
          <p:cNvPr id="15" name="Textfeld 1"/>
          <p:cNvSpPr txBox="1"/>
          <p:nvPr/>
        </p:nvSpPr>
        <p:spPr>
          <a:xfrm>
            <a:off x="6852411" y="4827497"/>
            <a:ext cx="2291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Petetin et al., </a:t>
            </a:r>
            <a:r>
              <a:rPr lang="en-US" sz="14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Elementa 2018</a:t>
            </a:r>
            <a:endParaRPr lang="en-US" sz="1400" dirty="0">
              <a:solidFill>
                <a:srgbClr val="1D4F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" descr="Capture d’écran 2018-05-22 à 10.58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436" y="1489914"/>
            <a:ext cx="3822195" cy="31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42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Rectangle 13"/>
          <p:cNvSpPr>
            <a:spLocks noChangeArrowheads="1"/>
          </p:cNvSpPr>
          <p:nvPr/>
        </p:nvSpPr>
        <p:spPr bwMode="auto">
          <a:xfrm>
            <a:off x="2458561" y="3448120"/>
            <a:ext cx="20400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9pPr>
          </a:lstStyle>
          <a:p>
            <a:r>
              <a:rPr lang="fr-FR" altLang="fr-FR" sz="1400" dirty="0">
                <a:solidFill>
                  <a:srgbClr val="1F497D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Clark et al., 2015, Tellus B</a:t>
            </a:r>
            <a:endParaRPr lang="fr-FR" altLang="fr-FR" sz="1400" dirty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  <p:pic>
        <p:nvPicPr>
          <p:cNvPr id="53255" name="Image 25" descr="Image 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" y="821068"/>
            <a:ext cx="4536504" cy="214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Image 26" descr="Image 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79" y="2963219"/>
            <a:ext cx="3200266" cy="42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Ellipse 27"/>
          <p:cNvSpPr>
            <a:spLocks noChangeArrowheads="1"/>
          </p:cNvSpPr>
          <p:nvPr/>
        </p:nvSpPr>
        <p:spPr bwMode="auto">
          <a:xfrm>
            <a:off x="899592" y="2229137"/>
            <a:ext cx="846897" cy="505955"/>
          </a:xfrm>
          <a:prstGeom prst="ellipse">
            <a:avLst/>
          </a:prstGeom>
          <a:noFill/>
          <a:ln w="28575">
            <a:solidFill>
              <a:srgbClr val="1D4F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9pPr>
          </a:lstStyle>
          <a:p>
            <a:endParaRPr lang="fr-FR" altLang="fr-FR" sz="1800"/>
          </a:p>
        </p:txBody>
      </p:sp>
      <p:sp>
        <p:nvSpPr>
          <p:cNvPr id="53258" name="Ellipse 29"/>
          <p:cNvSpPr>
            <a:spLocks noChangeArrowheads="1"/>
          </p:cNvSpPr>
          <p:nvPr/>
        </p:nvSpPr>
        <p:spPr bwMode="auto">
          <a:xfrm>
            <a:off x="3203848" y="2229138"/>
            <a:ext cx="846897" cy="505955"/>
          </a:xfrm>
          <a:prstGeom prst="ellipse">
            <a:avLst/>
          </a:prstGeom>
          <a:noFill/>
          <a:ln w="28575">
            <a:solidFill>
              <a:srgbClr val="1D4F85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9pPr>
          </a:lstStyle>
          <a:p>
            <a:endParaRPr lang="fr-FR" altLang="fr-FR" sz="1800"/>
          </a:p>
        </p:txBody>
      </p:sp>
      <p:sp>
        <p:nvSpPr>
          <p:cNvPr id="53259" name="ZoneTexte 30"/>
          <p:cNvSpPr txBox="1">
            <a:spLocks noChangeArrowheads="1"/>
          </p:cNvSpPr>
          <p:nvPr/>
        </p:nvSpPr>
        <p:spPr bwMode="auto">
          <a:xfrm>
            <a:off x="5724128" y="4136952"/>
            <a:ext cx="33123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Micro Hei"/>
                <a:cs typeface="WenQuanYi Micro Hei"/>
              </a:defRPr>
            </a:lvl9pPr>
          </a:lstStyle>
          <a:p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In </a:t>
            </a:r>
            <a:r>
              <a:rPr lang="fr-FR" altLang="fr-FR" sz="1600" dirty="0" err="1">
                <a:solidFill>
                  <a:srgbClr val="1F497D"/>
                </a:solidFill>
                <a:latin typeface="Calibri" panose="020F0502020204030204" pitchFamily="34" charset="0"/>
              </a:rPr>
              <a:t>upper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600" dirty="0" err="1">
                <a:solidFill>
                  <a:srgbClr val="1F497D"/>
                </a:solidFill>
                <a:latin typeface="Calibri" panose="020F0502020204030204" pitchFamily="34" charset="0"/>
              </a:rPr>
              <a:t>troposphere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, </a:t>
            </a:r>
            <a:r>
              <a:rPr lang="fr-FR" altLang="fr-FR" sz="1600" dirty="0" err="1">
                <a:solidFill>
                  <a:srgbClr val="1F497D"/>
                </a:solidFill>
                <a:latin typeface="Calibri" panose="020F0502020204030204" pitchFamily="34" charset="0"/>
              </a:rPr>
              <a:t>higher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 CO and </a:t>
            </a:r>
            <a:r>
              <a:rPr lang="fr-FR" altLang="fr-FR" sz="1600" dirty="0" err="1">
                <a:solidFill>
                  <a:srgbClr val="1F497D"/>
                </a:solidFill>
                <a:latin typeface="Calibri" panose="020F0502020204030204" pitchFamily="34" charset="0"/>
              </a:rPr>
              <a:t>lower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 O</a:t>
            </a:r>
            <a:r>
              <a:rPr lang="fr-FR" altLang="fr-FR" sz="1600" baseline="-25000" dirty="0">
                <a:solidFill>
                  <a:srgbClr val="1F497D"/>
                </a:solidFill>
                <a:latin typeface="Calibri" panose="020F0502020204030204" pitchFamily="34" charset="0"/>
              </a:rPr>
              <a:t>3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 concentrations </a:t>
            </a:r>
            <a:r>
              <a:rPr lang="fr-FR" altLang="fr-FR" sz="1600" dirty="0" err="1">
                <a:solidFill>
                  <a:srgbClr val="1F497D"/>
                </a:solidFill>
                <a:latin typeface="Calibri" panose="020F0502020204030204" pitchFamily="34" charset="0"/>
              </a:rPr>
              <a:t>above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 Pacific </a:t>
            </a:r>
            <a:r>
              <a:rPr lang="fr-FR" altLang="fr-FR" sz="1600" dirty="0" err="1">
                <a:solidFill>
                  <a:srgbClr val="1F497D"/>
                </a:solidFill>
                <a:latin typeface="Calibri" panose="020F0502020204030204" pitchFamily="34" charset="0"/>
              </a:rPr>
              <a:t>compared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 to </a:t>
            </a:r>
            <a:r>
              <a:rPr lang="fr-FR" altLang="fr-FR" sz="16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Atlantic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64820" y="3818903"/>
            <a:ext cx="510460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Times New Roman" charset="0"/>
              <a:buNone/>
              <a:defRPr/>
            </a:pPr>
            <a:r>
              <a:rPr lang="fr-FR" sz="1400" dirty="0" err="1">
                <a:solidFill>
                  <a:srgbClr val="1F497D"/>
                </a:solidFill>
                <a:latin typeface="Calibri" panose="020F0502020204030204" pitchFamily="34" charset="0"/>
              </a:rPr>
              <a:t>Results</a:t>
            </a:r>
            <a:r>
              <a:rPr lang="fr-FR" sz="1400" dirty="0">
                <a:solidFill>
                  <a:srgbClr val="1F497D"/>
                </a:solidFill>
                <a:latin typeface="Calibri" panose="020F0502020204030204" pitchFamily="34" charset="0"/>
              </a:rPr>
              <a:t> points :</a:t>
            </a:r>
          </a:p>
          <a:p>
            <a:pPr marL="300038" indent="-300038">
              <a:buFont typeface="Times New Roman" charset="0"/>
              <a:buAutoNum type="romanLcParenBoth"/>
              <a:defRPr/>
            </a:pPr>
            <a:r>
              <a:rPr lang="fr-FR" sz="1400" dirty="0" err="1">
                <a:solidFill>
                  <a:srgbClr val="1F497D"/>
                </a:solidFill>
                <a:latin typeface="Calibri" panose="020F0502020204030204" pitchFamily="34" charset="0"/>
              </a:rPr>
              <a:t>Strong</a:t>
            </a:r>
            <a:r>
              <a:rPr lang="fr-FR" sz="1400" dirty="0">
                <a:solidFill>
                  <a:srgbClr val="1F497D"/>
                </a:solidFill>
                <a:latin typeface="Calibri" panose="020F0502020204030204" pitchFamily="34" charset="0"/>
              </a:rPr>
              <a:t> pollution exports </a:t>
            </a:r>
            <a:r>
              <a:rPr lang="fr-FR" sz="1400" dirty="0" err="1">
                <a:solidFill>
                  <a:srgbClr val="1F497D"/>
                </a:solidFill>
                <a:latin typeface="Calibri" panose="020F0502020204030204" pitchFamily="34" charset="0"/>
              </a:rPr>
              <a:t>form</a:t>
            </a:r>
            <a:r>
              <a:rPr lang="fr-FR" sz="1400" dirty="0">
                <a:solidFill>
                  <a:srgbClr val="1F497D"/>
                </a:solidFill>
                <a:latin typeface="Calibri" panose="020F0502020204030204" pitchFamily="34" charset="0"/>
              </a:rPr>
              <a:t> Asia</a:t>
            </a:r>
          </a:p>
          <a:p>
            <a:pPr marL="300038" indent="-300038">
              <a:buFont typeface="Times New Roman" charset="0"/>
              <a:buAutoNum type="romanLcParenBoth"/>
              <a:defRPr/>
            </a:pPr>
            <a:r>
              <a:rPr lang="fr-FR" sz="1400" dirty="0" err="1">
                <a:solidFill>
                  <a:srgbClr val="1F497D"/>
                </a:solidFill>
                <a:latin typeface="Calibri" panose="020F0502020204030204" pitchFamily="34" charset="0"/>
              </a:rPr>
              <a:t>Frequent</a:t>
            </a:r>
            <a:r>
              <a:rPr lang="fr-FR" sz="14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dirty="0" err="1">
                <a:solidFill>
                  <a:srgbClr val="1F497D"/>
                </a:solidFill>
                <a:latin typeface="Calibri" panose="020F0502020204030204" pitchFamily="34" charset="0"/>
              </a:rPr>
              <a:t>uplifts</a:t>
            </a:r>
            <a:r>
              <a:rPr lang="fr-FR" sz="1400" dirty="0">
                <a:solidFill>
                  <a:srgbClr val="1F497D"/>
                </a:solidFill>
                <a:latin typeface="Calibri" panose="020F0502020204030204" pitchFamily="34" charset="0"/>
              </a:rPr>
              <a:t> of air masses </a:t>
            </a:r>
            <a:r>
              <a:rPr lang="fr-FR" sz="1400" dirty="0" err="1">
                <a:solidFill>
                  <a:srgbClr val="1F497D"/>
                </a:solidFill>
                <a:latin typeface="Calibri" panose="020F0502020204030204" pitchFamily="34" charset="0"/>
              </a:rPr>
              <a:t>from</a:t>
            </a:r>
            <a:r>
              <a:rPr lang="fr-FR" sz="1400" dirty="0">
                <a:solidFill>
                  <a:srgbClr val="1F497D"/>
                </a:solidFill>
                <a:latin typeface="Calibri" panose="020F0502020204030204" pitchFamily="34" charset="0"/>
              </a:rPr>
              <a:t> tropical </a:t>
            </a:r>
            <a:r>
              <a:rPr lang="fr-FR" sz="1400" dirty="0" err="1">
                <a:solidFill>
                  <a:srgbClr val="1F497D"/>
                </a:solidFill>
                <a:latin typeface="Calibri" panose="020F0502020204030204" pitchFamily="34" charset="0"/>
              </a:rPr>
              <a:t>boundary</a:t>
            </a:r>
            <a:r>
              <a:rPr lang="fr-FR" sz="1400" dirty="0">
                <a:solidFill>
                  <a:srgbClr val="1F497D"/>
                </a:solidFill>
                <a:latin typeface="Calibri" panose="020F0502020204030204" pitchFamily="34" charset="0"/>
              </a:rPr>
              <a:t> layer</a:t>
            </a:r>
          </a:p>
          <a:p>
            <a:pPr marL="300038" indent="-300038">
              <a:buFont typeface="Times New Roman" charset="0"/>
              <a:buAutoNum type="romanLcParenBoth"/>
              <a:defRPr/>
            </a:pPr>
            <a:r>
              <a:rPr lang="fr-FR" sz="1400" dirty="0" err="1">
                <a:solidFill>
                  <a:srgbClr val="1F497D"/>
                </a:solidFill>
                <a:latin typeface="Calibri" panose="020F0502020204030204" pitchFamily="34" charset="0"/>
              </a:rPr>
              <a:t>Differences</a:t>
            </a:r>
            <a:r>
              <a:rPr lang="fr-FR" sz="1400" dirty="0">
                <a:solidFill>
                  <a:srgbClr val="1F497D"/>
                </a:solidFill>
                <a:latin typeface="Calibri" panose="020F0502020204030204" pitchFamily="34" charset="0"/>
              </a:rPr>
              <a:t> in the </a:t>
            </a:r>
            <a:r>
              <a:rPr lang="fr-FR" sz="1400" dirty="0" err="1">
                <a:solidFill>
                  <a:srgbClr val="1F497D"/>
                </a:solidFill>
                <a:latin typeface="Calibri" panose="020F0502020204030204" pitchFamily="34" charset="0"/>
              </a:rPr>
              <a:t>climatological</a:t>
            </a:r>
            <a:r>
              <a:rPr lang="fr-FR" sz="1400" dirty="0">
                <a:solidFill>
                  <a:srgbClr val="1F497D"/>
                </a:solidFill>
                <a:latin typeface="Calibri" panose="020F0502020204030204" pitchFamily="34" charset="0"/>
              </a:rPr>
              <a:t> position of the tropopause and </a:t>
            </a:r>
            <a:r>
              <a:rPr lang="fr-FR" sz="1400" dirty="0" err="1">
                <a:solidFill>
                  <a:srgbClr val="1F497D"/>
                </a:solidFill>
                <a:latin typeface="Calibri" panose="020F0502020204030204" pitchFamily="34" charset="0"/>
              </a:rPr>
              <a:t>storm</a:t>
            </a:r>
            <a:r>
              <a:rPr lang="fr-FR" sz="14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dirty="0" err="1">
                <a:solidFill>
                  <a:srgbClr val="1F497D"/>
                </a:solidFill>
                <a:latin typeface="Calibri" panose="020F0502020204030204" pitchFamily="34" charset="0"/>
              </a:rPr>
              <a:t>tracks</a:t>
            </a:r>
            <a:r>
              <a:rPr lang="fr-FR" sz="14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dirty="0" err="1">
                <a:solidFill>
                  <a:srgbClr val="1F497D"/>
                </a:solidFill>
                <a:latin typeface="Calibri" panose="020F0502020204030204" pitchFamily="34" charset="0"/>
              </a:rPr>
              <a:t>between</a:t>
            </a:r>
            <a:r>
              <a:rPr lang="fr-FR" sz="1400" dirty="0">
                <a:solidFill>
                  <a:srgbClr val="1F497D"/>
                </a:solidFill>
                <a:latin typeface="Calibri" panose="020F0502020204030204" pitchFamily="34" charset="0"/>
              </a:rPr>
              <a:t> the </a:t>
            </a:r>
            <a:r>
              <a:rPr lang="fr-FR" sz="1400" dirty="0" err="1">
                <a:solidFill>
                  <a:srgbClr val="1F497D"/>
                </a:solidFill>
                <a:latin typeface="Calibri" panose="020F0502020204030204" pitchFamily="34" charset="0"/>
              </a:rPr>
              <a:t>two</a:t>
            </a:r>
            <a:r>
              <a:rPr lang="fr-FR" sz="1400" dirty="0">
                <a:solidFill>
                  <a:srgbClr val="1F497D"/>
                </a:solidFill>
                <a:latin typeface="Calibri" panose="020F0502020204030204" pitchFamily="34" charset="0"/>
              </a:rPr>
              <a:t> bassins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80864" y="65235"/>
            <a:ext cx="63722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2400" b="1" cap="small" dirty="0">
                <a:solidFill>
                  <a:srgbClr val="1D4F85"/>
                </a:solidFill>
                <a:latin typeface="Calibri" pitchFamily="34" charset="0"/>
              </a:rPr>
              <a:t>First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Observations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in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the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UTLS </a:t>
            </a:r>
            <a:r>
              <a:rPr lang="de-DE" altLang="de-DE" sz="2400" b="1" cap="small" dirty="0" err="1" smtClean="0">
                <a:solidFill>
                  <a:srgbClr val="1D4F85"/>
                </a:solidFill>
                <a:latin typeface="Calibri" pitchFamily="34" charset="0"/>
              </a:rPr>
              <a:t>above</a:t>
            </a: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 North Pacific</a:t>
            </a:r>
            <a:endParaRPr lang="de-DE" altLang="de-DE" sz="24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178" y="742822"/>
            <a:ext cx="4003557" cy="31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98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5822" r="7625" b="11603"/>
          <a:stretch/>
        </p:blipFill>
        <p:spPr>
          <a:xfrm>
            <a:off x="63458" y="804684"/>
            <a:ext cx="3792277" cy="364356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9756" y="123478"/>
            <a:ext cx="77314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2000" b="1" cap="small" dirty="0" smtClean="0">
                <a:solidFill>
                  <a:srgbClr val="1D4F85"/>
                </a:solidFill>
                <a:latin typeface="Calibri" pitchFamily="34" charset="0"/>
              </a:rPr>
              <a:t>TOAR : </a:t>
            </a:r>
            <a:r>
              <a:rPr lang="de-DE" altLang="de-DE" sz="2000" b="1" cap="small" dirty="0" err="1" smtClean="0">
                <a:solidFill>
                  <a:srgbClr val="1D4F85"/>
                </a:solidFill>
                <a:latin typeface="Calibri" pitchFamily="34" charset="0"/>
              </a:rPr>
              <a:t>C</a:t>
            </a:r>
            <a:r>
              <a:rPr lang="de-DE" altLang="de-DE" sz="2000" b="1" cap="small" dirty="0" err="1" smtClean="0">
                <a:solidFill>
                  <a:srgbClr val="1D4F85"/>
                </a:solidFill>
                <a:latin typeface="Calibri" pitchFamily="34" charset="0"/>
              </a:rPr>
              <a:t>onsistency</a:t>
            </a:r>
            <a:r>
              <a:rPr lang="de-DE" altLang="de-DE" sz="20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000" b="1" cap="small" dirty="0" err="1" smtClean="0">
                <a:solidFill>
                  <a:srgbClr val="1D4F85"/>
                </a:solidFill>
                <a:latin typeface="Calibri" pitchFamily="34" charset="0"/>
              </a:rPr>
              <a:t>for</a:t>
            </a:r>
            <a:r>
              <a:rPr lang="de-DE" altLang="de-DE" sz="20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000" b="1" cap="small" dirty="0" err="1" smtClean="0">
                <a:solidFill>
                  <a:srgbClr val="1D4F85"/>
                </a:solidFill>
                <a:latin typeface="Calibri" pitchFamily="34" charset="0"/>
              </a:rPr>
              <a:t>past</a:t>
            </a:r>
            <a:r>
              <a:rPr lang="de-DE" altLang="de-DE" sz="2000" b="1" cap="small" dirty="0" smtClean="0">
                <a:solidFill>
                  <a:srgbClr val="1D4F85"/>
                </a:solidFill>
                <a:latin typeface="Calibri" pitchFamily="34" charset="0"/>
              </a:rPr>
              <a:t>, </a:t>
            </a:r>
            <a:r>
              <a:rPr lang="de-DE" altLang="de-DE" sz="2000" b="1" cap="small" dirty="0" err="1" smtClean="0">
                <a:solidFill>
                  <a:srgbClr val="1D4F85"/>
                </a:solidFill>
                <a:latin typeface="Calibri" pitchFamily="34" charset="0"/>
              </a:rPr>
              <a:t>present-day</a:t>
            </a:r>
            <a:r>
              <a:rPr lang="de-DE" altLang="de-DE" sz="20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000" b="1" cap="small" dirty="0" err="1" smtClean="0">
                <a:solidFill>
                  <a:srgbClr val="1D4F85"/>
                </a:solidFill>
                <a:latin typeface="Calibri" pitchFamily="34" charset="0"/>
              </a:rPr>
              <a:t>D</a:t>
            </a:r>
            <a:r>
              <a:rPr lang="de-DE" altLang="de-DE" sz="2000" b="1" cap="small" dirty="0" err="1" smtClean="0">
                <a:solidFill>
                  <a:srgbClr val="1D4F85"/>
                </a:solidFill>
                <a:latin typeface="Calibri" pitchFamily="34" charset="0"/>
              </a:rPr>
              <a:t>istributions</a:t>
            </a:r>
            <a:r>
              <a:rPr lang="de-DE" altLang="de-DE" sz="2000" b="1" cap="small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de-DE" altLang="de-DE" sz="2000" b="1" cap="small" dirty="0" err="1" smtClean="0">
                <a:solidFill>
                  <a:srgbClr val="1D4F85"/>
                </a:solidFill>
                <a:latin typeface="Calibri" pitchFamily="34" charset="0"/>
              </a:rPr>
              <a:t>and</a:t>
            </a:r>
            <a:r>
              <a:rPr lang="de-DE" altLang="de-DE" sz="2000" b="1" cap="small" dirty="0" smtClean="0">
                <a:solidFill>
                  <a:srgbClr val="1D4F85"/>
                </a:solidFill>
                <a:latin typeface="Calibri" pitchFamily="34" charset="0"/>
              </a:rPr>
              <a:t> Trends ?</a:t>
            </a:r>
            <a:endParaRPr lang="de-DE" altLang="de-DE" sz="20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8" y="4729340"/>
            <a:ext cx="1941407" cy="3685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004865" y="4784253"/>
            <a:ext cx="6447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Gaudel</a:t>
            </a:r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et al., 2018; </a:t>
            </a:r>
            <a:r>
              <a:rPr lang="fr-FR" sz="14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Tarasick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et al., 2019 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in </a:t>
            </a:r>
            <a:r>
              <a:rPr lang="fr-FR" sz="1400" i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press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; &amp; </a:t>
            </a:r>
            <a:r>
              <a:rPr lang="fr-FR" sz="14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others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on the TOAR </a:t>
            </a:r>
            <a:r>
              <a:rPr lang="fr-FR" sz="14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Special</a:t>
            </a:r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Feature</a:t>
            </a:r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endParaRPr lang="fr-FR" sz="1400" dirty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b="30691"/>
          <a:stretch/>
        </p:blipFill>
        <p:spPr>
          <a:xfrm>
            <a:off x="4211960" y="2103201"/>
            <a:ext cx="4669100" cy="265359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851920" y="824394"/>
            <a:ext cx="51845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Trends of </a:t>
            </a:r>
            <a:r>
              <a:rPr lang="fr-FR" sz="1400" dirty="0" err="1">
                <a:solidFill>
                  <a:srgbClr val="1F497D"/>
                </a:solidFill>
                <a:latin typeface="Calibri" panose="020F0502020204030204" pitchFamily="34" charset="0"/>
              </a:rPr>
              <a:t>T</a:t>
            </a:r>
            <a:r>
              <a:rPr lang="fr-FR" sz="14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ropospheric</a:t>
            </a:r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Ozone </a:t>
            </a:r>
            <a:r>
              <a:rPr lang="fr-FR" sz="14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columns</a:t>
            </a:r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from</a:t>
            </a:r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6 </a:t>
            </a:r>
            <a:r>
              <a:rPr lang="fr-FR" sz="14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products</a:t>
            </a:r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: 5 satellites + TOST (sondes) </a:t>
            </a:r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sz="1400" dirty="0" err="1" smtClean="0">
                <a:solidFill>
                  <a:srgbClr val="1F497D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consistency</a:t>
            </a:r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over SE Asia</a:t>
            </a:r>
            <a:endParaRPr lang="fr-FR" sz="1400" dirty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04455" y="1583245"/>
            <a:ext cx="49320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Trends of </a:t>
            </a:r>
            <a:r>
              <a:rPr lang="fr-FR" sz="1400" dirty="0" err="1">
                <a:solidFill>
                  <a:srgbClr val="1F497D"/>
                </a:solidFill>
                <a:latin typeface="Calibri" panose="020F0502020204030204" pitchFamily="34" charset="0"/>
              </a:rPr>
              <a:t>T</a:t>
            </a:r>
            <a:r>
              <a:rPr lang="fr-FR" sz="14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ropospheric</a:t>
            </a:r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Ozone profiles </a:t>
            </a:r>
            <a:r>
              <a:rPr lang="fr-FR" sz="14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from</a:t>
            </a:r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IAGOS : </a:t>
            </a:r>
          </a:p>
          <a:p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3 </a:t>
            </a:r>
            <a:r>
              <a:rPr lang="fr-FR" sz="14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regions</a:t>
            </a:r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; 2 </a:t>
            </a:r>
            <a:r>
              <a:rPr lang="fr-FR" sz="14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periods</a:t>
            </a:r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1400" b="1" dirty="0" smtClean="0">
                <a:latin typeface="Calibri" panose="020F0502020204030204" pitchFamily="34" charset="0"/>
              </a:rPr>
              <a:t>1994-2004</a:t>
            </a:r>
            <a:r>
              <a:rPr lang="fr-FR" sz="14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vs </a:t>
            </a:r>
            <a:r>
              <a:rPr lang="fr-F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2005-2014 </a:t>
            </a:r>
            <a:r>
              <a:rPr lang="fr-FR" sz="14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sz="1200" dirty="0" err="1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significant</a:t>
            </a:r>
            <a:r>
              <a:rPr lang="fr-FR" sz="12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increase</a:t>
            </a:r>
            <a:endParaRPr lang="fr-FR" sz="1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8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5606"/>
            <a:ext cx="6444208" cy="362486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77622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kern="0" dirty="0">
                <a:solidFill>
                  <a:srgbClr val="1F497D"/>
                </a:solidFill>
                <a:latin typeface="Calibri" panose="020F0502020204030204" pitchFamily="34" charset="0"/>
              </a:rPr>
              <a:t>C</a:t>
            </a:r>
            <a:r>
              <a:rPr lang="fr-FR" sz="2000" b="1" kern="0" dirty="0" smtClean="0">
                <a:solidFill>
                  <a:srgbClr val="1F497D"/>
                </a:solidFill>
                <a:latin typeface="Calibri" panose="020F0502020204030204" pitchFamily="34" charset="0"/>
              </a:rPr>
              <a:t>omplementarity </a:t>
            </a:r>
            <a:r>
              <a:rPr lang="fr-FR" sz="2000" b="1" kern="0" dirty="0">
                <a:solidFill>
                  <a:srgbClr val="1F497D"/>
                </a:solidFill>
                <a:latin typeface="Calibri" panose="020F0502020204030204" pitchFamily="34" charset="0"/>
              </a:rPr>
              <a:t>of in-situ </a:t>
            </a:r>
            <a:r>
              <a:rPr lang="fr-FR" sz="2000" b="1" kern="0" dirty="0" err="1">
                <a:solidFill>
                  <a:srgbClr val="1F497D"/>
                </a:solidFill>
                <a:latin typeface="Calibri" panose="020F0502020204030204" pitchFamily="34" charset="0"/>
              </a:rPr>
              <a:t>observing</a:t>
            </a:r>
            <a:r>
              <a:rPr lang="fr-FR" sz="2000" b="1" kern="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2000" b="1" kern="0" dirty="0" smtClean="0">
                <a:solidFill>
                  <a:srgbClr val="1F497D"/>
                </a:solidFill>
                <a:latin typeface="Calibri" panose="020F0502020204030204" pitchFamily="34" charset="0"/>
              </a:rPr>
              <a:t>networks for long-</a:t>
            </a:r>
            <a:r>
              <a:rPr lang="fr-FR" sz="2000" b="1" kern="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term</a:t>
            </a:r>
            <a:r>
              <a:rPr lang="fr-FR" sz="2000" b="1" kern="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sz="2000" b="1" kern="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operations</a:t>
            </a:r>
            <a:r>
              <a:rPr lang="fr-FR" sz="2000" b="1" kern="0" dirty="0" smtClean="0">
                <a:solidFill>
                  <a:srgbClr val="1F497D"/>
                </a:solidFill>
                <a:latin typeface="Calibri" panose="020F0502020204030204" pitchFamily="34" charset="0"/>
              </a:rPr>
              <a:t>. </a:t>
            </a:r>
            <a:endParaRPr lang="fr-FR" sz="2000" b="1" kern="0" dirty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264209" y="1275606"/>
            <a:ext cx="19564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1F497D"/>
                </a:solidFill>
              </a:rPr>
              <a:t>More info :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IAGOS </a:t>
            </a:r>
            <a:r>
              <a:rPr lang="fr-FR" dirty="0" err="1" smtClean="0"/>
              <a:t>movie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>
                <a:hlinkClick r:id="rId3"/>
              </a:rPr>
              <a:t>info@iagos.org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@IAGOS_RI</a:t>
            </a:r>
          </a:p>
        </p:txBody>
      </p:sp>
      <p:sp>
        <p:nvSpPr>
          <p:cNvPr id="9" name="AutoShape 6" descr="Résultat de recherche d'images pour &quot;twitter logo&quot;"/>
          <p:cNvSpPr>
            <a:spLocks noChangeAspect="1" noChangeArrowheads="1"/>
          </p:cNvSpPr>
          <p:nvPr/>
        </p:nvSpPr>
        <p:spPr bwMode="auto">
          <a:xfrm>
            <a:off x="155575" y="-547688"/>
            <a:ext cx="172402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073" y="3867894"/>
            <a:ext cx="734283" cy="734283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07504" y="92323"/>
            <a:ext cx="63722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2400" b="1" cap="small" dirty="0" smtClean="0">
                <a:solidFill>
                  <a:srgbClr val="1D4F85"/>
                </a:solidFill>
                <a:latin typeface="Calibri" pitchFamily="34" charset="0"/>
              </a:rPr>
              <a:t>… As a Take-Home Message </a:t>
            </a:r>
            <a:endParaRPr lang="de-DE" altLang="de-DE" sz="24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161" y="1995686"/>
            <a:ext cx="1705372" cy="72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0" y="-15862298"/>
            <a:ext cx="76683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de-DE" sz="2800" b="1" cap="small" dirty="0">
                <a:solidFill>
                  <a:srgbClr val="1D4F85"/>
                </a:solidFill>
                <a:latin typeface="Calibri" pitchFamily="34" charset="0"/>
              </a:rPr>
              <a:t>The IAGOS Data Set - Coordinates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0" y="51470"/>
            <a:ext cx="76683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de-DE" sz="2800" b="1" cap="small" dirty="0" smtClean="0">
                <a:solidFill>
                  <a:srgbClr val="1D4F85"/>
                </a:solidFill>
                <a:latin typeface="Calibri" pitchFamily="34" charset="0"/>
              </a:rPr>
              <a:t>Acknowledgements</a:t>
            </a:r>
            <a:endParaRPr lang="en-US" altLang="de-DE" sz="28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86225" y="843558"/>
            <a:ext cx="8371550" cy="336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20000"/>
              </a:lnSpc>
              <a:spcAft>
                <a:spcPts val="1200"/>
              </a:spcAft>
              <a:buFontTx/>
              <a:buNone/>
              <a:tabLst>
                <a:tab pos="355600" algn="l"/>
              </a:tabLst>
            </a:pPr>
            <a:r>
              <a:rPr lang="en-GB" kern="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IAGOS gratefully acknowledges financial support over </a:t>
            </a:r>
            <a:r>
              <a:rPr lang="en-GB" kern="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</a:t>
            </a:r>
            <a:r>
              <a:rPr lang="en-GB" kern="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 from </a:t>
            </a:r>
          </a:p>
          <a:p>
            <a:pPr marL="628650" indent="-342900" eaLnBrk="1" hangingPunct="1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627063" algn="l"/>
              </a:tabLst>
            </a:pPr>
            <a:r>
              <a:rPr lang="en-GB" kern="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European Commission in FP6, FP7 and H2020 projects,</a:t>
            </a:r>
          </a:p>
          <a:p>
            <a:pPr marL="628650" indent="-342900" eaLnBrk="1" hangingPunct="1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627063" algn="l"/>
              </a:tabLst>
            </a:pPr>
            <a:r>
              <a:rPr lang="en-GB" kern="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research programmes in Germany (BMBF), France (INSU-CNRS, </a:t>
            </a:r>
            <a:r>
              <a:rPr lang="en-GB" kern="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MESRI, </a:t>
            </a:r>
            <a:r>
              <a:rPr lang="en-GB" kern="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CNES) and UK (NERC), </a:t>
            </a:r>
          </a:p>
          <a:p>
            <a:pPr marL="628650" indent="-342900" eaLnBrk="1" hangingPunct="1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627063" algn="l"/>
              </a:tabLst>
            </a:pPr>
            <a:r>
              <a:rPr lang="en-GB" kern="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institutional resources in Germany (Helmholtz Association, Max-Planck-Society, Leibniz Association), France (</a:t>
            </a:r>
            <a:r>
              <a:rPr lang="en-GB" kern="0" dirty="0" err="1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Université</a:t>
            </a:r>
            <a:r>
              <a:rPr lang="en-GB" kern="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Toulouse, </a:t>
            </a:r>
            <a:r>
              <a:rPr lang="en-GB" kern="0" dirty="0" err="1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Météo</a:t>
            </a:r>
            <a:r>
              <a:rPr lang="en-GB" kern="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-France) and  UK (University of Manchester, University of Cambridge), and</a:t>
            </a:r>
          </a:p>
          <a:p>
            <a:pPr marL="628650" indent="-342900" eaLnBrk="1" hangingPunct="1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627063" algn="l"/>
              </a:tabLst>
            </a:pPr>
            <a:r>
              <a:rPr lang="en-GB" kern="0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Invaluable engagement of all partner airlines</a:t>
            </a:r>
            <a:r>
              <a:rPr lang="en-GB" kern="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rgbClr val="1D4F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07504" y="4840022"/>
            <a:ext cx="8856984" cy="180000"/>
            <a:chOff x="63432" y="4840022"/>
            <a:chExt cx="8202485" cy="180000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2" y="4840022"/>
              <a:ext cx="6102685" cy="1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2" name="Picture 2" descr="C:\_D\IAGOS-Aktivitäten\PR\Logos\ESFRI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2547" y="4840022"/>
              <a:ext cx="182886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C:\_D\IAGOS-Aktivitäten\PR\Logos\BMBF CMYK 2017 EN_tif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723" y="4840022"/>
              <a:ext cx="320144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C:\_D\IAGOS-Aktivitäten\PR\Logos\EU-flag_yellow_low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8625" y="4840022"/>
              <a:ext cx="269299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C:\_D\IAGOS-Aktivitäten\PR\Logos\AERIS-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241" y="4840022"/>
              <a:ext cx="341397" cy="18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126" name="Picture 6" descr="C:\_D\IAGOS-Aktivitäten\PR\Logos\Logo_mesr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8867" y="4840022"/>
              <a:ext cx="140249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C:\_D\IAGOS-Aktivitäten\PR\Logos\NCAS_national_centre_logo_transparent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3189" y="4840022"/>
              <a:ext cx="752728" cy="180000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155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6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843558"/>
            <a:ext cx="4104456" cy="30783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1" y="843559"/>
            <a:ext cx="4866319" cy="307834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" y="4227934"/>
            <a:ext cx="753368" cy="74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_D\IAGOS-Aktivitäten\PR\Logos\EU-flag_yellow_lo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6" y="4227934"/>
            <a:ext cx="1113934" cy="74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93" y="4255176"/>
            <a:ext cx="717315" cy="7173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042" y="4253163"/>
            <a:ext cx="716958" cy="71932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24853" y="4277046"/>
            <a:ext cx="5222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1D4F85"/>
                </a:solidFill>
              </a:rPr>
              <a:t>IAGOS : IR unique, mature, une « </a:t>
            </a:r>
            <a:r>
              <a:rPr lang="fr-FR" dirty="0" err="1" smtClean="0">
                <a:solidFill>
                  <a:srgbClr val="1D4F85"/>
                </a:solidFill>
              </a:rPr>
              <a:t>success</a:t>
            </a:r>
            <a:r>
              <a:rPr lang="fr-FR" dirty="0" smtClean="0">
                <a:solidFill>
                  <a:srgbClr val="1D4F85"/>
                </a:solidFill>
              </a:rPr>
              <a:t> </a:t>
            </a:r>
          </a:p>
          <a:p>
            <a:r>
              <a:rPr lang="fr-FR" dirty="0" smtClean="0">
                <a:solidFill>
                  <a:srgbClr val="1D4F85"/>
                </a:solidFill>
              </a:rPr>
              <a:t>story », … à consolider, à faire évoluer!</a:t>
            </a:r>
            <a:endParaRPr lang="fr-FR" dirty="0">
              <a:solidFill>
                <a:srgbClr val="1D4F85"/>
              </a:solidFill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467544" y="3897"/>
            <a:ext cx="8229600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r>
              <a:rPr lang="fr-FR" kern="0" dirty="0" smtClean="0"/>
              <a:t>« </a:t>
            </a:r>
            <a:r>
              <a:rPr lang="fr-FR" kern="0" dirty="0" err="1" smtClean="0"/>
              <a:t>Take</a:t>
            </a:r>
            <a:r>
              <a:rPr lang="fr-FR" kern="0" dirty="0" smtClean="0"/>
              <a:t>-home » message </a:t>
            </a:r>
            <a:endParaRPr lang="fr-FR" kern="0" dirty="0"/>
          </a:p>
        </p:txBody>
      </p:sp>
      <p:sp>
        <p:nvSpPr>
          <p:cNvPr id="11" name="ZoneTexte 10"/>
          <p:cNvSpPr txBox="1"/>
          <p:nvPr/>
        </p:nvSpPr>
        <p:spPr>
          <a:xfrm>
            <a:off x="251520" y="1779662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IAGOS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89185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76" y="761236"/>
            <a:ext cx="7186316" cy="42900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67744" y="112067"/>
            <a:ext cx="53474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de-DE" sz="2400" b="1" dirty="0">
                <a:solidFill>
                  <a:srgbClr val="1D4F85"/>
                </a:solidFill>
                <a:latin typeface="Calibri" pitchFamily="34" charset="0"/>
              </a:rPr>
              <a:t>4</a:t>
            </a:r>
            <a:r>
              <a:rPr lang="en-GB" altLang="de-DE" sz="2400" b="1" dirty="0" smtClean="0">
                <a:solidFill>
                  <a:srgbClr val="1D4F85"/>
                </a:solidFill>
                <a:latin typeface="Calibri" pitchFamily="34" charset="0"/>
              </a:rPr>
              <a:t> </a:t>
            </a:r>
            <a:r>
              <a:rPr lang="en-GB" altLang="de-DE" sz="2400" b="1" dirty="0">
                <a:solidFill>
                  <a:srgbClr val="1D4F85"/>
                </a:solidFill>
                <a:latin typeface="Calibri" pitchFamily="34" charset="0"/>
              </a:rPr>
              <a:t>- IAGOS </a:t>
            </a:r>
            <a:r>
              <a:rPr lang="en-GB" altLang="de-DE" sz="2400" b="1" dirty="0" smtClean="0">
                <a:solidFill>
                  <a:srgbClr val="1D4F85"/>
                </a:solidFill>
                <a:latin typeface="Calibri" pitchFamily="34" charset="0"/>
              </a:rPr>
              <a:t>– The Data Work Flow</a:t>
            </a:r>
            <a:endParaRPr lang="en-GB" altLang="de-DE" sz="2400" b="1" dirty="0">
              <a:solidFill>
                <a:srgbClr val="1D4F85"/>
              </a:solidFill>
              <a:latin typeface="Calibri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6363"/>
            <a:ext cx="107298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7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erade Verbindung 32"/>
          <p:cNvCxnSpPr/>
          <p:nvPr/>
        </p:nvCxnSpPr>
        <p:spPr>
          <a:xfrm>
            <a:off x="1277634" y="681540"/>
            <a:ext cx="6597814" cy="0"/>
          </a:xfrm>
          <a:prstGeom prst="line">
            <a:avLst/>
          </a:prstGeom>
          <a:ln w="19050">
            <a:solidFill>
              <a:srgbClr val="1D4F8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>
            <a:spLocks noChangeArrowheads="1"/>
          </p:cNvSpPr>
          <p:nvPr/>
        </p:nvSpPr>
        <p:spPr bwMode="auto">
          <a:xfrm>
            <a:off x="47281" y="9178"/>
            <a:ext cx="6318702" cy="314325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spcAft>
                <a:spcPts val="300"/>
              </a:spcAft>
            </a:pPr>
            <a:r>
              <a:rPr lang="en-GB" altLang="de-DE" sz="2400" b="1" cap="small" dirty="0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In-service </a:t>
            </a:r>
            <a:r>
              <a:rPr lang="en-GB" altLang="de-DE" sz="2400" b="1" cap="small" dirty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Aircraft</a:t>
            </a:r>
            <a:r>
              <a:rPr lang="en-GB" altLang="de-DE" sz="2400" b="1" cap="small" dirty="0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 for a Global Observing System</a:t>
            </a:r>
          </a:p>
          <a:p>
            <a:pPr defTabSz="685800">
              <a:spcAft>
                <a:spcPts val="450"/>
              </a:spcAft>
            </a:pPr>
            <a:r>
              <a:rPr lang="en-GB" altLang="de-DE" sz="1000" b="1" dirty="0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Association Internationale sans but </a:t>
            </a:r>
            <a:r>
              <a:rPr lang="en-GB" altLang="de-DE" sz="1000" b="1" dirty="0" err="1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lucratif</a:t>
            </a:r>
            <a:endParaRPr lang="de-DE" alt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1115616" y="747812"/>
            <a:ext cx="659781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b="1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 strong Consortium of </a:t>
            </a:r>
          </a:p>
          <a:p>
            <a:pPr algn="ctr"/>
            <a:r>
              <a:rPr lang="en-GB" sz="2700" b="1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Europe’s </a:t>
            </a:r>
            <a:r>
              <a:rPr lang="en-US" sz="2700" b="1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Leading Atmospheric Research </a:t>
            </a:r>
          </a:p>
          <a:p>
            <a:pPr algn="ctr"/>
            <a:r>
              <a:rPr lang="en-US" sz="2700" b="1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Institutes and Universities </a:t>
            </a:r>
            <a:endParaRPr lang="en-GB" sz="2700" b="1" dirty="0">
              <a:solidFill>
                <a:srgbClr val="1D4F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" y="4371950"/>
            <a:ext cx="9112753" cy="540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7"/>
          <a:stretch/>
        </p:blipFill>
        <p:spPr bwMode="auto">
          <a:xfrm>
            <a:off x="395536" y="2086640"/>
            <a:ext cx="3363214" cy="211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t="25771" r="2898" b="7597"/>
          <a:stretch>
            <a:fillRect/>
          </a:stretch>
        </p:blipFill>
        <p:spPr bwMode="auto">
          <a:xfrm>
            <a:off x="4667623" y="2086640"/>
            <a:ext cx="4017064" cy="21150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137525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/>
              <a:t>Copernicus</a:t>
            </a:r>
            <a:r>
              <a:rPr lang="fr-FR" b="1" dirty="0" smtClean="0"/>
              <a:t> </a:t>
            </a:r>
            <a:r>
              <a:rPr lang="fr-FR" b="1" dirty="0" err="1" smtClean="0"/>
              <a:t>Activities</a:t>
            </a:r>
            <a:r>
              <a:rPr lang="fr-FR" b="1" dirty="0" smtClean="0"/>
              <a:t> – model Validation</a:t>
            </a:r>
            <a:endParaRPr lang="fr-FR" b="1" dirty="0"/>
          </a:p>
        </p:txBody>
      </p:sp>
      <p:sp>
        <p:nvSpPr>
          <p:cNvPr id="8" name="Rectangle 12"/>
          <p:cNvSpPr/>
          <p:nvPr/>
        </p:nvSpPr>
        <p:spPr>
          <a:xfrm>
            <a:off x="251519" y="735546"/>
            <a:ext cx="86163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1D4F85"/>
                </a:solidFill>
                <a:latin typeface="Calibri"/>
              </a:rPr>
              <a:t>Copernicus Atmosphere Monitoring Service uses data from ACTRIS, ICOS and IAGOS  for global and regional a posteriori validation</a:t>
            </a:r>
            <a:endParaRPr lang="fr-FR" sz="1500" dirty="0">
              <a:solidFill>
                <a:srgbClr val="1D4F85"/>
              </a:solidFill>
              <a:latin typeface="Calibri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88" y="1288023"/>
            <a:ext cx="4103513" cy="308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7"/>
          <p:cNvSpPr>
            <a:spLocks noChangeArrowheads="1"/>
          </p:cNvSpPr>
          <p:nvPr/>
        </p:nvSpPr>
        <p:spPr bwMode="auto">
          <a:xfrm>
            <a:off x="242010" y="4379903"/>
            <a:ext cx="3227664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altLang="fr-FR" sz="1500" dirty="0">
                <a:solidFill>
                  <a:srgbClr val="1D4F85"/>
                </a:solidFill>
                <a:latin typeface="Calibri"/>
              </a:rPr>
              <a:t>KNMI is coordinating CAMS 84</a:t>
            </a:r>
          </a:p>
          <a:p>
            <a:r>
              <a:rPr lang="en-US" altLang="fr-FR" sz="1500" dirty="0">
                <a:solidFill>
                  <a:srgbClr val="1D4F85"/>
                </a:solidFill>
                <a:latin typeface="Calibri"/>
              </a:rPr>
              <a:t>IAGOS sub-contractor to KNMI is CNRS</a:t>
            </a:r>
          </a:p>
        </p:txBody>
      </p:sp>
      <p:sp>
        <p:nvSpPr>
          <p:cNvPr id="13" name="Rectangle 47"/>
          <p:cNvSpPr>
            <a:spLocks noChangeArrowheads="1"/>
          </p:cNvSpPr>
          <p:nvPr/>
        </p:nvSpPr>
        <p:spPr bwMode="auto">
          <a:xfrm>
            <a:off x="4860032" y="4371950"/>
            <a:ext cx="3432034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altLang="fr-FR" sz="1500" dirty="0">
                <a:solidFill>
                  <a:srgbClr val="1D4F85"/>
                </a:solidFill>
                <a:latin typeface="Calibri"/>
              </a:rPr>
              <a:t>New </a:t>
            </a:r>
            <a:r>
              <a:rPr lang="en-US" altLang="fr-FR" sz="1500" dirty="0" smtClean="0">
                <a:solidFill>
                  <a:srgbClr val="1D4F85"/>
                </a:solidFill>
                <a:latin typeface="Calibri"/>
              </a:rPr>
              <a:t>from 2017 on – </a:t>
            </a:r>
            <a:r>
              <a:rPr lang="en-US" altLang="fr-FR" sz="1500" dirty="0">
                <a:solidFill>
                  <a:srgbClr val="1D4F85"/>
                </a:solidFill>
                <a:latin typeface="Calibri"/>
              </a:rPr>
              <a:t>regional </a:t>
            </a:r>
            <a:r>
              <a:rPr lang="en-US" altLang="fr-FR" sz="1500" dirty="0" smtClean="0">
                <a:solidFill>
                  <a:srgbClr val="1D4F85"/>
                </a:solidFill>
                <a:latin typeface="Calibri"/>
              </a:rPr>
              <a:t>comparison </a:t>
            </a:r>
            <a:r>
              <a:rPr lang="en-US" altLang="fr-FR" sz="1500" dirty="0">
                <a:solidFill>
                  <a:srgbClr val="1D4F85"/>
                </a:solidFill>
                <a:latin typeface="Calibri"/>
              </a:rPr>
              <a:t>on the IAGOS </a:t>
            </a:r>
            <a:r>
              <a:rPr lang="en-US" altLang="fr-FR" sz="1500" dirty="0" smtClean="0">
                <a:solidFill>
                  <a:srgbClr val="1D4F85"/>
                </a:solidFill>
                <a:latin typeface="Calibri"/>
              </a:rPr>
              <a:t>CAMS website </a:t>
            </a:r>
            <a:endParaRPr lang="en-US" altLang="fr-FR" sz="1500" dirty="0">
              <a:solidFill>
                <a:srgbClr val="1D4F85"/>
              </a:solidFill>
              <a:latin typeface="Calibri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559145" y="1289544"/>
            <a:ext cx="4584855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1F497D"/>
                </a:solidFill>
                <a:latin typeface="Calibri" panose="020F0502020204030204" pitchFamily="34" charset="0"/>
              </a:rPr>
              <a:t>Importance of IAGOS for CAMS validation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alibri" panose="020F0502020204030204" pitchFamily="34" charset="0"/>
              </a:rPr>
              <a:t>Vertical profile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 smtClean="0">
                <a:latin typeface="Calibri" panose="020F0502020204030204" pitchFamily="34" charset="0"/>
              </a:rPr>
              <a:t>Operational</a:t>
            </a:r>
            <a:r>
              <a:rPr lang="fr-FR" sz="1600" dirty="0" smtClean="0">
                <a:latin typeface="Calibri" panose="020F0502020204030204" pitchFamily="34" charset="0"/>
              </a:rPr>
              <a:t>, </a:t>
            </a:r>
            <a:r>
              <a:rPr lang="fr-FR" sz="1600" dirty="0" err="1" smtClean="0">
                <a:latin typeface="Calibri" panose="020F0502020204030204" pitchFamily="34" charset="0"/>
              </a:rPr>
              <a:t>with</a:t>
            </a:r>
            <a:r>
              <a:rPr lang="fr-FR" sz="1600" dirty="0" smtClean="0">
                <a:latin typeface="Calibri" panose="020F0502020204030204" pitchFamily="34" charset="0"/>
              </a:rPr>
              <a:t> real-time data </a:t>
            </a:r>
            <a:r>
              <a:rPr lang="fr-FR" sz="1600" dirty="0" err="1" smtClean="0">
                <a:latin typeface="Calibri" panose="020F0502020204030204" pitchFamily="34" charset="0"/>
              </a:rPr>
              <a:t>delivery</a:t>
            </a:r>
            <a:r>
              <a:rPr lang="fr-FR" sz="1600" dirty="0" smtClean="0">
                <a:latin typeface="Calibri" panose="020F0502020204030204" pitchFamily="34" charset="0"/>
              </a:rPr>
              <a:t>, Multiple </a:t>
            </a:r>
            <a:r>
              <a:rPr lang="fr-FR" sz="1600" dirty="0" err="1" smtClean="0">
                <a:latin typeface="Calibri" panose="020F0502020204030204" pitchFamily="34" charset="0"/>
              </a:rPr>
              <a:t>airplanes</a:t>
            </a:r>
            <a:r>
              <a:rPr lang="fr-FR" sz="1600" dirty="0" smtClean="0">
                <a:latin typeface="Calibri" panose="020F0502020204030204" pitchFamily="34" charset="0"/>
              </a:rPr>
              <a:t>, multiple profiles per </a:t>
            </a:r>
            <a:r>
              <a:rPr lang="fr-FR" sz="1600" dirty="0" err="1" smtClean="0">
                <a:latin typeface="Calibri" panose="020F0502020204030204" pitchFamily="34" charset="0"/>
              </a:rPr>
              <a:t>day</a:t>
            </a:r>
            <a:r>
              <a:rPr lang="fr-FR" sz="1600" dirty="0" smtClean="0">
                <a:latin typeface="Calibri" panose="020F0502020204030204" pitchFamily="34" charset="0"/>
              </a:rPr>
              <a:t>, </a:t>
            </a:r>
            <a:r>
              <a:rPr lang="fr-FR" sz="1600" dirty="0" err="1" smtClean="0">
                <a:latin typeface="Calibri" panose="020F0502020204030204" pitchFamily="34" charset="0"/>
              </a:rPr>
              <a:t>coverage</a:t>
            </a:r>
            <a:endParaRPr lang="fr-FR" sz="16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 smtClean="0">
                <a:latin typeface="Calibri" panose="020F0502020204030204" pitchFamily="34" charset="0"/>
              </a:rPr>
              <a:t>Flights</a:t>
            </a:r>
            <a:r>
              <a:rPr lang="fr-FR" sz="1600" dirty="0" smtClean="0">
                <a:latin typeface="Calibri" panose="020F0502020204030204" pitchFamily="34" charset="0"/>
              </a:rPr>
              <a:t> to/</a:t>
            </a:r>
            <a:r>
              <a:rPr lang="fr-FR" sz="1600" dirty="0" err="1" smtClean="0">
                <a:latin typeface="Calibri" panose="020F0502020204030204" pitchFamily="34" charset="0"/>
              </a:rPr>
              <a:t>from</a:t>
            </a:r>
            <a:r>
              <a:rPr lang="fr-FR" sz="1600" dirty="0" smtClean="0">
                <a:latin typeface="Calibri" panose="020F0502020204030204" pitchFamily="34" charset="0"/>
              </a:rPr>
              <a:t> Europe: </a:t>
            </a:r>
            <a:r>
              <a:rPr lang="fr-FR" sz="1600" dirty="0" err="1" smtClean="0">
                <a:latin typeface="Calibri" panose="020F0502020204030204" pitchFamily="34" charset="0"/>
              </a:rPr>
              <a:t>evaluation</a:t>
            </a:r>
            <a:r>
              <a:rPr lang="fr-FR" sz="1600" dirty="0" smtClean="0">
                <a:latin typeface="Calibri" panose="020F0502020204030204" pitchFamily="34" charset="0"/>
              </a:rPr>
              <a:t> </a:t>
            </a:r>
            <a:r>
              <a:rPr lang="fr-FR" sz="1600" dirty="0" err="1" smtClean="0">
                <a:latin typeface="Calibri" panose="020F0502020204030204" pitchFamily="34" charset="0"/>
              </a:rPr>
              <a:t>regional</a:t>
            </a:r>
            <a:r>
              <a:rPr lang="fr-FR" sz="1600" dirty="0" smtClean="0">
                <a:latin typeface="Calibri" panose="020F0502020204030204" pitchFamily="34" charset="0"/>
              </a:rPr>
              <a:t> AQ </a:t>
            </a:r>
            <a:r>
              <a:rPr lang="fr-FR" sz="1600" dirty="0" err="1" smtClean="0">
                <a:latin typeface="Calibri" panose="020F0502020204030204" pitchFamily="34" charset="0"/>
              </a:rPr>
              <a:t>models</a:t>
            </a:r>
            <a:endParaRPr lang="fr-FR" sz="16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alibri" panose="020F0502020204030204" pitchFamily="34" charset="0"/>
              </a:rPr>
              <a:t>Long time </a:t>
            </a:r>
            <a:r>
              <a:rPr lang="fr-FR" sz="1600" dirty="0" err="1" smtClean="0">
                <a:latin typeface="Calibri" panose="020F0502020204030204" pitchFamily="34" charset="0"/>
              </a:rPr>
              <a:t>series</a:t>
            </a:r>
            <a:r>
              <a:rPr lang="fr-FR" sz="1600" dirty="0" smtClean="0">
                <a:latin typeface="Calibri" panose="020F0502020204030204" pitchFamily="34" charset="0"/>
              </a:rPr>
              <a:t> : MOZAIC-IAGOS-CARIBIC Evaluation of the CAMS </a:t>
            </a:r>
            <a:r>
              <a:rPr lang="fr-FR" sz="1600" dirty="0" err="1" smtClean="0">
                <a:latin typeface="Calibri" panose="020F0502020204030204" pitchFamily="34" charset="0"/>
              </a:rPr>
              <a:t>reanalysis</a:t>
            </a:r>
            <a:endParaRPr lang="fr-FR" sz="16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alibri" panose="020F0502020204030204" pitchFamily="34" charset="0"/>
              </a:rPr>
              <a:t>CO, ozone are key </a:t>
            </a:r>
            <a:r>
              <a:rPr lang="fr-FR" sz="1600" dirty="0" err="1" smtClean="0">
                <a:latin typeface="Calibri" panose="020F0502020204030204" pitchFamily="34" charset="0"/>
              </a:rPr>
              <a:t>species</a:t>
            </a:r>
            <a:r>
              <a:rPr lang="fr-FR" sz="1600" dirty="0" smtClean="0">
                <a:latin typeface="Calibri" panose="020F0502020204030204" pitchFamily="34" charset="0"/>
              </a:rPr>
              <a:t> </a:t>
            </a:r>
            <a:r>
              <a:rPr lang="fr-FR" sz="1600" dirty="0" err="1" smtClean="0">
                <a:latin typeface="Calibri" panose="020F0502020204030204" pitchFamily="34" charset="0"/>
              </a:rPr>
              <a:t>targeted</a:t>
            </a:r>
            <a:r>
              <a:rPr lang="fr-FR" sz="1600" dirty="0" smtClean="0">
                <a:latin typeface="Calibri" panose="020F0502020204030204" pitchFamily="34" charset="0"/>
              </a:rPr>
              <a:t> by CAMS. Extensions to CO2, CH4, H2O, </a:t>
            </a:r>
            <a:r>
              <a:rPr lang="fr-FR" sz="1600" dirty="0" err="1" smtClean="0">
                <a:latin typeface="Calibri" panose="020F0502020204030204" pitchFamily="34" charset="0"/>
              </a:rPr>
              <a:t>NOx</a:t>
            </a:r>
            <a:r>
              <a:rPr lang="fr-FR" sz="1600" dirty="0" smtClean="0">
                <a:latin typeface="Calibri" panose="020F0502020204030204" pitchFamily="34" charset="0"/>
              </a:rPr>
              <a:t>, </a:t>
            </a:r>
            <a:r>
              <a:rPr lang="fr-FR" sz="1600" dirty="0" err="1" smtClean="0">
                <a:latin typeface="Calibri" panose="020F0502020204030204" pitchFamily="34" charset="0"/>
              </a:rPr>
              <a:t>aerosols</a:t>
            </a:r>
            <a:endParaRPr lang="fr-FR" sz="16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0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/>
          </p:cNvSpPr>
          <p:nvPr/>
        </p:nvSpPr>
        <p:spPr bwMode="auto">
          <a:xfrm>
            <a:off x="1463278" y="77391"/>
            <a:ext cx="6375797" cy="5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100" kern="0" dirty="0">
                <a:solidFill>
                  <a:srgbClr val="1D4F85"/>
                </a:solidFill>
              </a:rPr>
              <a:t>IAGOS in CAMS </a:t>
            </a:r>
          </a:p>
        </p:txBody>
      </p:sp>
      <p:pic>
        <p:nvPicPr>
          <p:cNvPr id="20484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6" y="61913"/>
            <a:ext cx="2043113" cy="45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233485" y="664369"/>
            <a:ext cx="85521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1200" dirty="0">
                <a:solidFill>
                  <a:schemeClr val="accent2"/>
                </a:solidFill>
              </a:rPr>
              <a:t>	</a:t>
            </a:r>
          </a:p>
          <a:p>
            <a:r>
              <a:rPr lang="fr-FR" altLang="fr-FR" sz="1200" dirty="0">
                <a:solidFill>
                  <a:schemeClr val="accent2"/>
                </a:solidFill>
              </a:rPr>
              <a:t>IAGOS data = in-situ data set at global </a:t>
            </a:r>
            <a:r>
              <a:rPr lang="fr-FR" altLang="fr-FR" sz="1200" dirty="0" err="1">
                <a:solidFill>
                  <a:schemeClr val="accent2"/>
                </a:solidFill>
              </a:rPr>
              <a:t>scale</a:t>
            </a:r>
            <a:r>
              <a:rPr lang="fr-FR" altLang="fr-FR" sz="1200" dirty="0">
                <a:solidFill>
                  <a:schemeClr val="accent2"/>
                </a:solidFill>
              </a:rPr>
              <a:t>, </a:t>
            </a:r>
          </a:p>
          <a:p>
            <a:endParaRPr lang="fr-FR" altLang="fr-FR" sz="1200" dirty="0">
              <a:solidFill>
                <a:schemeClr val="accent2"/>
              </a:solidFill>
            </a:endParaRPr>
          </a:p>
          <a:p>
            <a:r>
              <a:rPr lang="fr-FR" altLang="fr-FR" sz="1200" dirty="0">
                <a:solidFill>
                  <a:schemeClr val="accent2"/>
                </a:solidFill>
              </a:rPr>
              <a:t>- Evaluation of </a:t>
            </a:r>
            <a:r>
              <a:rPr lang="fr-FR" altLang="fr-FR" sz="1200" dirty="0" err="1">
                <a:solidFill>
                  <a:schemeClr val="accent2"/>
                </a:solidFill>
              </a:rPr>
              <a:t>forecast</a:t>
            </a:r>
            <a:r>
              <a:rPr lang="fr-FR" altLang="fr-FR" sz="1200" dirty="0">
                <a:solidFill>
                  <a:schemeClr val="accent2"/>
                </a:solidFill>
              </a:rPr>
              <a:t> </a:t>
            </a:r>
            <a:r>
              <a:rPr lang="fr-FR" altLang="fr-FR" sz="1200" dirty="0" err="1">
                <a:solidFill>
                  <a:schemeClr val="accent2"/>
                </a:solidFill>
              </a:rPr>
              <a:t>runs</a:t>
            </a:r>
            <a:r>
              <a:rPr lang="fr-FR" altLang="fr-FR" sz="1200" dirty="0">
                <a:solidFill>
                  <a:schemeClr val="accent2"/>
                </a:solidFill>
              </a:rPr>
              <a:t> </a:t>
            </a:r>
            <a:r>
              <a:rPr lang="fr-FR" altLang="fr-FR" sz="1200" dirty="0" err="1">
                <a:solidFill>
                  <a:schemeClr val="accent2"/>
                </a:solidFill>
              </a:rPr>
              <a:t>with</a:t>
            </a:r>
            <a:r>
              <a:rPr lang="fr-FR" altLang="fr-FR" sz="1200" dirty="0">
                <a:solidFill>
                  <a:schemeClr val="accent2"/>
                </a:solidFill>
              </a:rPr>
              <a:t> NRT data ; Global and </a:t>
            </a:r>
            <a:r>
              <a:rPr lang="fr-FR" altLang="fr-FR" sz="1200" dirty="0" err="1">
                <a:solidFill>
                  <a:schemeClr val="accent2"/>
                </a:solidFill>
              </a:rPr>
              <a:t>Regional</a:t>
            </a:r>
            <a:endParaRPr lang="fr-FR" altLang="fr-FR" sz="1200" dirty="0">
              <a:solidFill>
                <a:schemeClr val="accent2"/>
              </a:solidFill>
            </a:endParaRPr>
          </a:p>
          <a:p>
            <a:r>
              <a:rPr lang="fr-FR" altLang="fr-FR" sz="1200" dirty="0">
                <a:solidFill>
                  <a:schemeClr val="accent2"/>
                </a:solidFill>
              </a:rPr>
              <a:t>(Air </a:t>
            </a:r>
            <a:r>
              <a:rPr lang="fr-FR" altLang="fr-FR" sz="1200" dirty="0" err="1">
                <a:solidFill>
                  <a:schemeClr val="accent2"/>
                </a:solidFill>
              </a:rPr>
              <a:t>quality</a:t>
            </a:r>
            <a:r>
              <a:rPr lang="fr-FR" altLang="fr-FR" sz="1200" dirty="0">
                <a:solidFill>
                  <a:schemeClr val="accent2"/>
                </a:solidFill>
              </a:rPr>
              <a:t> </a:t>
            </a:r>
            <a:r>
              <a:rPr lang="fr-FR" altLang="fr-FR" sz="1200" dirty="0" err="1">
                <a:solidFill>
                  <a:schemeClr val="accent2"/>
                </a:solidFill>
              </a:rPr>
              <a:t>purposes</a:t>
            </a:r>
            <a:r>
              <a:rPr lang="fr-FR" altLang="fr-FR" sz="1200" dirty="0">
                <a:solidFill>
                  <a:schemeClr val="accent2"/>
                </a:solidFill>
              </a:rPr>
              <a:t>, </a:t>
            </a:r>
            <a:r>
              <a:rPr lang="fr-FR" altLang="fr-FR" sz="1200" dirty="0" err="1">
                <a:solidFill>
                  <a:schemeClr val="accent2"/>
                </a:solidFill>
              </a:rPr>
              <a:t>special</a:t>
            </a:r>
            <a:r>
              <a:rPr lang="fr-FR" altLang="fr-FR" sz="1200" dirty="0">
                <a:solidFill>
                  <a:schemeClr val="accent2"/>
                </a:solidFill>
              </a:rPr>
              <a:t> </a:t>
            </a:r>
            <a:r>
              <a:rPr lang="fr-FR" altLang="fr-FR" sz="1200" dirty="0" err="1">
                <a:solidFill>
                  <a:schemeClr val="accent2"/>
                </a:solidFill>
              </a:rPr>
              <a:t>events</a:t>
            </a:r>
            <a:r>
              <a:rPr lang="fr-FR" altLang="fr-FR" sz="1200" dirty="0">
                <a:solidFill>
                  <a:schemeClr val="accent2"/>
                </a:solidFill>
              </a:rPr>
              <a:t>)				</a:t>
            </a:r>
            <a:r>
              <a:rPr lang="fr-FR" altLang="fr-FR" sz="1200" dirty="0" smtClean="0">
                <a:solidFill>
                  <a:schemeClr val="accent2"/>
                </a:solidFill>
              </a:rPr>
              <a:t>				</a:t>
            </a:r>
            <a:r>
              <a:rPr lang="fr-FR" altLang="fr-FR" sz="1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 </a:t>
            </a:r>
            <a:r>
              <a:rPr lang="fr-FR" altLang="fr-FR" sz="1200" dirty="0">
                <a:solidFill>
                  <a:schemeClr val="bg2"/>
                </a:solidFill>
                <a:sym typeface="Wingdings" panose="05000000000000000000" pitchFamily="2" charset="2"/>
              </a:rPr>
              <a:t>http://</a:t>
            </a:r>
            <a:r>
              <a:rPr lang="fr-FR" altLang="fr-FR" sz="1200" dirty="0" smtClean="0">
                <a:solidFill>
                  <a:schemeClr val="bg2"/>
                </a:solidFill>
                <a:sym typeface="Wingdings" panose="05000000000000000000" pitchFamily="2" charset="2"/>
              </a:rPr>
              <a:t>www.iagos-data.fr/cams</a:t>
            </a:r>
            <a:endParaRPr lang="fr-FR" altLang="fr-FR" sz="1200" dirty="0">
              <a:solidFill>
                <a:schemeClr val="bg2"/>
              </a:solidFill>
            </a:endParaRPr>
          </a:p>
          <a:p>
            <a:r>
              <a:rPr lang="fr-FR" altLang="fr-FR" sz="1200" dirty="0">
                <a:solidFill>
                  <a:schemeClr val="accent2"/>
                </a:solidFill>
              </a:rPr>
              <a:t>- Evaluation of Global </a:t>
            </a:r>
            <a:r>
              <a:rPr lang="fr-FR" altLang="fr-FR" sz="1200" dirty="0" err="1">
                <a:solidFill>
                  <a:schemeClr val="accent2"/>
                </a:solidFill>
              </a:rPr>
              <a:t>Reanalysis</a:t>
            </a:r>
            <a:r>
              <a:rPr lang="fr-FR" altLang="fr-FR" sz="1200" dirty="0">
                <a:solidFill>
                  <a:schemeClr val="accent2"/>
                </a:solidFill>
              </a:rPr>
              <a:t> (</a:t>
            </a:r>
            <a:r>
              <a:rPr lang="fr-FR" altLang="fr-FR" sz="1200" dirty="0" err="1">
                <a:solidFill>
                  <a:schemeClr val="accent2"/>
                </a:solidFill>
              </a:rPr>
              <a:t>from</a:t>
            </a:r>
            <a:r>
              <a:rPr lang="fr-FR" altLang="fr-FR" sz="1200" dirty="0">
                <a:solidFill>
                  <a:schemeClr val="accent2"/>
                </a:solidFill>
              </a:rPr>
              <a:t> 2003)</a:t>
            </a:r>
          </a:p>
          <a:p>
            <a:r>
              <a:rPr lang="fr-FR" altLang="fr-FR" sz="1200" dirty="0">
                <a:solidFill>
                  <a:schemeClr val="accent2"/>
                </a:solidFill>
              </a:rPr>
              <a:t>(UTLS and trends </a:t>
            </a:r>
            <a:r>
              <a:rPr lang="fr-FR" altLang="fr-FR" sz="1200" dirty="0" err="1">
                <a:solidFill>
                  <a:schemeClr val="accent2"/>
                </a:solidFill>
              </a:rPr>
              <a:t>assessment</a:t>
            </a:r>
            <a:r>
              <a:rPr lang="fr-FR" altLang="fr-FR" sz="1200" dirty="0">
                <a:solidFill>
                  <a:schemeClr val="accent2"/>
                </a:solidFill>
              </a:rPr>
              <a:t>)						</a:t>
            </a:r>
            <a:r>
              <a:rPr lang="fr-FR" altLang="fr-FR" sz="1200" dirty="0" smtClean="0">
                <a:solidFill>
                  <a:schemeClr val="accent2"/>
                </a:solidFill>
              </a:rPr>
              <a:t>			</a:t>
            </a:r>
            <a:r>
              <a:rPr lang="fr-FR" altLang="fr-FR" sz="1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 </a:t>
            </a:r>
            <a:r>
              <a:rPr lang="fr-FR" altLang="fr-FR" sz="1200" i="1" dirty="0" err="1">
                <a:solidFill>
                  <a:schemeClr val="bg2"/>
                </a:solidFill>
              </a:rPr>
              <a:t>Gaudel</a:t>
            </a:r>
            <a:r>
              <a:rPr lang="fr-FR" altLang="fr-FR" sz="1200" i="1" dirty="0">
                <a:solidFill>
                  <a:schemeClr val="bg2"/>
                </a:solidFill>
              </a:rPr>
              <a:t> et al., Tellus-B </a:t>
            </a:r>
            <a:r>
              <a:rPr lang="fr-FR" altLang="fr-FR" sz="1200" i="1" dirty="0" smtClean="0">
                <a:solidFill>
                  <a:schemeClr val="bg2"/>
                </a:solidFill>
              </a:rPr>
              <a:t>2015; Wagner, </a:t>
            </a:r>
            <a:r>
              <a:rPr lang="fr-FR" altLang="fr-FR" sz="1200" i="1" dirty="0" err="1" smtClean="0">
                <a:solidFill>
                  <a:schemeClr val="bg2"/>
                </a:solidFill>
              </a:rPr>
              <a:t>Bennouna</a:t>
            </a:r>
            <a:r>
              <a:rPr lang="fr-FR" altLang="fr-FR" sz="1200" i="1" dirty="0" smtClean="0">
                <a:solidFill>
                  <a:schemeClr val="bg2"/>
                </a:solidFill>
              </a:rPr>
              <a:t> et al., in </a:t>
            </a:r>
            <a:r>
              <a:rPr lang="fr-FR" altLang="fr-FR" sz="1200" i="1" dirty="0" err="1" smtClean="0">
                <a:solidFill>
                  <a:schemeClr val="bg2"/>
                </a:solidFill>
              </a:rPr>
              <a:t>prep</a:t>
            </a:r>
            <a:r>
              <a:rPr lang="fr-FR" altLang="fr-FR" sz="1200" i="1" dirty="0" smtClean="0">
                <a:solidFill>
                  <a:schemeClr val="bg2"/>
                </a:solidFill>
              </a:rPr>
              <a:t>.</a:t>
            </a:r>
            <a:endParaRPr lang="fr-FR" altLang="fr-FR" sz="1200" i="1" dirty="0">
              <a:solidFill>
                <a:schemeClr val="bg2"/>
              </a:solidFill>
            </a:endParaRPr>
          </a:p>
        </p:txBody>
      </p:sp>
      <p:pic>
        <p:nvPicPr>
          <p:cNvPr id="20486" name="Picture 2" descr="http://www.iagos.fr/cams/plots/nrt_day_profiles/profiles_FUKUOKA_201609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340" y="2643758"/>
            <a:ext cx="2571124" cy="20585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5" descr="copernicus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954" y="1105704"/>
            <a:ext cx="1540669" cy="64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" descr="http://www.iagos.fr/cams/plots/nrt_day_profiles/profiles_LAGOS_201607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28808"/>
            <a:ext cx="2583558" cy="206822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ZoneTexte 1"/>
          <p:cNvSpPr txBox="1">
            <a:spLocks noChangeArrowheads="1"/>
          </p:cNvSpPr>
          <p:nvPr/>
        </p:nvSpPr>
        <p:spPr bwMode="auto">
          <a:xfrm>
            <a:off x="1954984" y="4778217"/>
            <a:ext cx="600196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500" b="1" dirty="0">
                <a:solidFill>
                  <a:srgbClr val="0070C0"/>
                </a:solidFill>
              </a:rPr>
              <a:t>-- control </a:t>
            </a:r>
            <a:r>
              <a:rPr lang="fr-FR" altLang="fr-FR" sz="1500" b="1" dirty="0" err="1">
                <a:solidFill>
                  <a:srgbClr val="0070C0"/>
                </a:solidFill>
              </a:rPr>
              <a:t>run</a:t>
            </a:r>
            <a:r>
              <a:rPr lang="fr-FR" altLang="fr-FR" sz="1500" b="1" dirty="0">
                <a:solidFill>
                  <a:srgbClr val="0070C0"/>
                </a:solidFill>
              </a:rPr>
              <a:t>     </a:t>
            </a:r>
            <a:r>
              <a:rPr lang="fr-FR" altLang="fr-FR" sz="1500" b="1" dirty="0">
                <a:solidFill>
                  <a:srgbClr val="FF0000"/>
                </a:solidFill>
              </a:rPr>
              <a:t>-- </a:t>
            </a:r>
            <a:r>
              <a:rPr lang="fr-FR" altLang="fr-FR" sz="1500" b="1" dirty="0" err="1">
                <a:solidFill>
                  <a:srgbClr val="FF0000"/>
                </a:solidFill>
              </a:rPr>
              <a:t>osuite</a:t>
            </a:r>
            <a:r>
              <a:rPr lang="fr-FR" altLang="fr-FR" sz="1500" b="1" dirty="0">
                <a:solidFill>
                  <a:srgbClr val="FF0000"/>
                </a:solidFill>
              </a:rPr>
              <a:t> (</a:t>
            </a:r>
            <a:r>
              <a:rPr lang="fr-FR" altLang="fr-FR" sz="1500" b="1" dirty="0" err="1">
                <a:solidFill>
                  <a:srgbClr val="FF0000"/>
                </a:solidFill>
              </a:rPr>
              <a:t>inc.</a:t>
            </a:r>
            <a:r>
              <a:rPr lang="fr-FR" altLang="fr-FR" sz="1500" b="1" dirty="0">
                <a:solidFill>
                  <a:srgbClr val="FF0000"/>
                </a:solidFill>
              </a:rPr>
              <a:t> assimilation)  </a:t>
            </a:r>
            <a:r>
              <a:rPr lang="fr-FR" altLang="fr-FR" sz="1500" b="1" dirty="0"/>
              <a:t>-- IAGOS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075118" y="3169351"/>
            <a:ext cx="595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O3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080072" y="3193164"/>
            <a:ext cx="612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903685" y="4014508"/>
            <a:ext cx="595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O3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907450" y="4037129"/>
            <a:ext cx="612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313342" y="2574560"/>
            <a:ext cx="2572463" cy="2058625"/>
            <a:chOff x="5270038" y="-49889"/>
            <a:chExt cx="2572463" cy="205862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038" y="-49889"/>
              <a:ext cx="2572463" cy="205862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ZoneTexte 3"/>
            <p:cNvSpPr txBox="1"/>
            <p:nvPr/>
          </p:nvSpPr>
          <p:spPr>
            <a:xfrm>
              <a:off x="5856288" y="739389"/>
              <a:ext cx="5956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O3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945106" y="739389"/>
              <a:ext cx="6123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386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6976" y="77604"/>
            <a:ext cx="8229600" cy="857250"/>
          </a:xfrm>
        </p:spPr>
        <p:txBody>
          <a:bodyPr/>
          <a:lstStyle/>
          <a:p>
            <a:r>
              <a:rPr lang="fr-FR" dirty="0" smtClean="0"/>
              <a:t>IAGOS : </a:t>
            </a:r>
            <a:r>
              <a:rPr lang="fr-FR" dirty="0" err="1" smtClean="0"/>
              <a:t>evaluation</a:t>
            </a:r>
            <a:r>
              <a:rPr lang="fr-FR" dirty="0" smtClean="0"/>
              <a:t> of the CAMS </a:t>
            </a:r>
            <a:r>
              <a:rPr lang="fr-FR" dirty="0" err="1" smtClean="0"/>
              <a:t>Reanalysis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72656" y="4661138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1F497D"/>
                </a:solidFill>
                <a:latin typeface="Calibri" panose="020F0502020204030204" pitchFamily="34" charset="0"/>
              </a:rPr>
              <a:t>Wagner, </a:t>
            </a:r>
            <a:r>
              <a:rPr lang="fr-FR" dirty="0" err="1">
                <a:solidFill>
                  <a:srgbClr val="1F497D"/>
                </a:solidFill>
                <a:latin typeface="Calibri" panose="020F0502020204030204" pitchFamily="34" charset="0"/>
              </a:rPr>
              <a:t>Bennouna</a:t>
            </a:r>
            <a:r>
              <a:rPr lang="fr-FR" dirty="0">
                <a:solidFill>
                  <a:srgbClr val="1F497D"/>
                </a:solidFill>
                <a:latin typeface="Calibri" panose="020F0502020204030204" pitchFamily="34" charset="0"/>
              </a:rPr>
              <a:t> et al., in </a:t>
            </a:r>
            <a:r>
              <a:rPr lang="fr-FR" dirty="0" err="1">
                <a:solidFill>
                  <a:srgbClr val="1F497D"/>
                </a:solidFill>
                <a:latin typeface="Calibri" panose="020F0502020204030204" pitchFamily="34" charset="0"/>
              </a:rPr>
              <a:t>prep</a:t>
            </a:r>
            <a:r>
              <a:rPr lang="fr-FR" dirty="0">
                <a:solidFill>
                  <a:srgbClr val="1F497D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51520" y="1061558"/>
            <a:ext cx="42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IAGOS, </a:t>
            </a:r>
            <a:r>
              <a:rPr lang="fr-FR" dirty="0" smtClean="0"/>
              <a:t>O3, Frankfurt </a:t>
            </a:r>
            <a:r>
              <a:rPr lang="fr-FR" dirty="0" smtClean="0"/>
              <a:t>: </a:t>
            </a:r>
            <a:r>
              <a:rPr lang="fr-FR" dirty="0" smtClean="0"/>
              <a:t>2003-2018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01553"/>
            <a:ext cx="4990221" cy="23042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814330"/>
            <a:ext cx="3792278" cy="17511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63229"/>
            <a:ext cx="3792278" cy="175110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24" y="1392690"/>
            <a:ext cx="3774779" cy="30211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0" y="1392690"/>
            <a:ext cx="3744329" cy="29907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8945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/>
          </p:cNvSpPr>
          <p:nvPr/>
        </p:nvSpPr>
        <p:spPr bwMode="auto">
          <a:xfrm>
            <a:off x="1526382" y="122635"/>
            <a:ext cx="6375797" cy="5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100" kern="0" dirty="0">
                <a:solidFill>
                  <a:srgbClr val="1D4F85"/>
                </a:solidFill>
              </a:rPr>
              <a:t>IAGOS in CAMS –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100" kern="0" dirty="0">
                <a:solidFill>
                  <a:srgbClr val="1D4F85"/>
                </a:solidFill>
              </a:rPr>
              <a:t>Monitoring Air </a:t>
            </a:r>
            <a:r>
              <a:rPr lang="fr-FR" altLang="fr-FR" sz="2100" kern="0" dirty="0" err="1">
                <a:solidFill>
                  <a:srgbClr val="1D4F85"/>
                </a:solidFill>
              </a:rPr>
              <a:t>Quality</a:t>
            </a:r>
            <a:r>
              <a:rPr lang="fr-FR" altLang="fr-FR" sz="2100" kern="0" dirty="0">
                <a:solidFill>
                  <a:srgbClr val="1D4F85"/>
                </a:solidFill>
              </a:rPr>
              <a:t> in Europe</a:t>
            </a:r>
          </a:p>
        </p:txBody>
      </p:sp>
      <p:pic>
        <p:nvPicPr>
          <p:cNvPr id="23556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877"/>
            <a:ext cx="2043113" cy="45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5" descr="copernicus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634" y="4470107"/>
            <a:ext cx="1540669" cy="64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3" descr="map_PARIS_201605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5" r="26987" b="16914"/>
          <a:stretch>
            <a:fillRect/>
          </a:stretch>
        </p:blipFill>
        <p:spPr bwMode="auto">
          <a:xfrm>
            <a:off x="6686010" y="2787774"/>
            <a:ext cx="2111718" cy="16096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1143000" y="819150"/>
            <a:ext cx="417076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rgbClr val="1D4F85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Char char="–"/>
              <a:defRPr sz="2400">
                <a:solidFill>
                  <a:srgbClr val="1D4F85"/>
                </a:solidFill>
                <a:latin typeface="Calibri" panose="020F0502020204030204" pitchFamily="34" charset="0"/>
              </a:defRPr>
            </a:lvl2pPr>
            <a:lvl3pPr>
              <a:spcBef>
                <a:spcPct val="20000"/>
              </a:spcBef>
              <a:buChar char="•"/>
              <a:defRPr sz="2200">
                <a:solidFill>
                  <a:srgbClr val="1D4F85"/>
                </a:solidFill>
                <a:latin typeface="Calibri" panose="020F050202020403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rgbClr val="1D4F85"/>
                </a:solidFill>
                <a:latin typeface="Calibri" panose="020F050202020403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rgbClr val="1D4F85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4F85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4F85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4F85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4F85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350">
                <a:cs typeface="Arial" panose="020B0604020202020204" pitchFamily="34" charset="0"/>
              </a:rPr>
              <a:t>6 regularly visited European airports:</a:t>
            </a:r>
            <a:r>
              <a:rPr lang="fr-FR" altLang="fr-FR" sz="1350" b="0"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350" b="0">
                <a:cs typeface="Arial" panose="020B0604020202020204" pitchFamily="34" charset="0"/>
              </a:rPr>
              <a:t>Paris, Frankfurt, Dusseldorf, Amsterdam, Vienna, Madrid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350">
                <a:cs typeface="Arial" panose="020B0604020202020204" pitchFamily="34" charset="0"/>
              </a:rPr>
              <a:t>7 regional models and Ensemble: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350" b="0">
                <a:cs typeface="Arial" panose="020B0604020202020204" pitchFamily="34" charset="0"/>
              </a:rPr>
              <a:t>CHIMERE (INERIS),  EMEP (MetNO),  EURAD (Uni Cologne), LOTOS_EUROS (KNMI), MATCH (Sweden), MOCAGE (MF), SILAM (FMI).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350">
                <a:cs typeface="Arial" panose="020B0604020202020204" pitchFamily="34" charset="0"/>
              </a:rPr>
              <a:t>Levels:</a:t>
            </a:r>
            <a:r>
              <a:rPr lang="fr-FR" altLang="fr-FR" sz="1200" b="0">
                <a:latin typeface="Arial" panose="020B0604020202020204" pitchFamily="34" charset="0"/>
                <a:cs typeface="Arial" panose="020B0604020202020204" pitchFamily="34" charset="0"/>
              </a:rPr>
              <a:t> Surface, 50, 250, 500, 1000, 2000, 3000, 5000 m</a:t>
            </a:r>
            <a:endParaRPr lang="fr-FR" altLang="fr-FR" sz="1350" b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350" b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3561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2333626"/>
            <a:ext cx="2000052" cy="27115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16" y="719800"/>
            <a:ext cx="2820355" cy="199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406827"/>
            <a:ext cx="3337074" cy="26713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55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1F497D"/>
                </a:solidFill>
              </a:rPr>
              <a:t>IAGOS  : </a:t>
            </a:r>
            <a:r>
              <a:rPr lang="fr-FR" dirty="0" err="1" smtClean="0">
                <a:solidFill>
                  <a:srgbClr val="1F497D"/>
                </a:solidFill>
              </a:rPr>
              <a:t>Technical</a:t>
            </a:r>
            <a:r>
              <a:rPr lang="fr-FR" dirty="0" smtClean="0">
                <a:solidFill>
                  <a:srgbClr val="1F497D"/>
                </a:solidFill>
              </a:rPr>
              <a:t> and </a:t>
            </a:r>
            <a:r>
              <a:rPr lang="fr-FR" dirty="0" err="1" smtClean="0">
                <a:solidFill>
                  <a:srgbClr val="1F497D"/>
                </a:solidFill>
              </a:rPr>
              <a:t>scientific</a:t>
            </a:r>
            <a:r>
              <a:rPr lang="fr-FR" dirty="0" smtClean="0">
                <a:solidFill>
                  <a:srgbClr val="1F497D"/>
                </a:solidFill>
              </a:rPr>
              <a:t> objectives</a:t>
            </a:r>
            <a:endParaRPr lang="fr-FR" dirty="0">
              <a:solidFill>
                <a:srgbClr val="1F497D"/>
              </a:solidFill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07504" y="915566"/>
            <a:ext cx="4248472" cy="3941589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rgbClr val="1D4F8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D4F8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1D4F8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D4F8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4F8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4F8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4F8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4F8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4F85"/>
                </a:solidFill>
                <a:latin typeface="+mn-lt"/>
              </a:defRPr>
            </a:lvl9pPr>
          </a:lstStyle>
          <a:p>
            <a:pPr marL="0" indent="0" defTabSz="685800" eaLnBrk="1" hangingPunct="1">
              <a:lnSpc>
                <a:spcPct val="90000"/>
              </a:lnSpc>
              <a:buNone/>
              <a:defRPr/>
            </a:pPr>
            <a:r>
              <a:rPr lang="en-GB" sz="1800" kern="0" dirty="0">
                <a:solidFill>
                  <a:srgbClr val="1F497D"/>
                </a:solidFill>
              </a:rPr>
              <a:t>Technical Goals</a:t>
            </a:r>
          </a:p>
          <a:p>
            <a:pPr marL="203597" indent="-203597" defTabSz="685800" eaLnBrk="1" hangingPunct="1">
              <a:lnSpc>
                <a:spcPct val="90000"/>
              </a:lnSpc>
              <a:defRPr/>
            </a:pPr>
            <a:r>
              <a:rPr lang="en-GB" sz="1500" kern="0" dirty="0">
                <a:solidFill>
                  <a:srgbClr val="1F497D"/>
                </a:solidFill>
              </a:rPr>
              <a:t>Equipping 20 long-haul aircraft  with scientific instruments for:</a:t>
            </a:r>
          </a:p>
          <a:p>
            <a:pPr marL="469106" lvl="1" indent="-130969" defTabSz="685800" eaLnBrk="1" hangingPunct="1">
              <a:lnSpc>
                <a:spcPct val="90000"/>
              </a:lnSpc>
              <a:defRPr/>
            </a:pPr>
            <a:r>
              <a:rPr lang="en-GB" sz="1350" kern="0" dirty="0">
                <a:solidFill>
                  <a:srgbClr val="1F497D"/>
                </a:solidFill>
              </a:rPr>
              <a:t>atmospheric chemical composition </a:t>
            </a:r>
            <a:br>
              <a:rPr lang="en-GB" sz="1350" kern="0" dirty="0">
                <a:solidFill>
                  <a:srgbClr val="1F497D"/>
                </a:solidFill>
              </a:rPr>
            </a:br>
            <a:r>
              <a:rPr lang="en-GB" sz="1350" kern="0" dirty="0">
                <a:solidFill>
                  <a:srgbClr val="1F497D"/>
                </a:solidFill>
              </a:rPr>
              <a:t>(H</a:t>
            </a:r>
            <a:r>
              <a:rPr lang="en-GB" sz="1200" kern="0" baseline="-6000" dirty="0">
                <a:solidFill>
                  <a:srgbClr val="1F497D"/>
                </a:solidFill>
              </a:rPr>
              <a:t>2</a:t>
            </a:r>
            <a:r>
              <a:rPr lang="en-GB" sz="1350" kern="0" dirty="0">
                <a:solidFill>
                  <a:srgbClr val="1F497D"/>
                </a:solidFill>
              </a:rPr>
              <a:t>O, O</a:t>
            </a:r>
            <a:r>
              <a:rPr lang="en-GB" sz="1200" kern="0" baseline="-6000" dirty="0">
                <a:solidFill>
                  <a:srgbClr val="1F497D"/>
                </a:solidFill>
              </a:rPr>
              <a:t>3</a:t>
            </a:r>
            <a:r>
              <a:rPr lang="en-GB" sz="1350" kern="0" dirty="0">
                <a:solidFill>
                  <a:srgbClr val="1F497D"/>
                </a:solidFill>
              </a:rPr>
              <a:t>, CO, NO</a:t>
            </a:r>
            <a:r>
              <a:rPr lang="en-GB" sz="1200" kern="0" baseline="-6000" dirty="0">
                <a:solidFill>
                  <a:srgbClr val="1F497D"/>
                </a:solidFill>
              </a:rPr>
              <a:t>x</a:t>
            </a:r>
            <a:r>
              <a:rPr lang="en-GB" sz="1350" kern="0" dirty="0">
                <a:solidFill>
                  <a:srgbClr val="1F497D"/>
                </a:solidFill>
              </a:rPr>
              <a:t>, </a:t>
            </a:r>
            <a:r>
              <a:rPr lang="en-GB" sz="1350" kern="0" dirty="0" err="1">
                <a:solidFill>
                  <a:srgbClr val="1F497D"/>
                </a:solidFill>
              </a:rPr>
              <a:t>NO</a:t>
            </a:r>
            <a:r>
              <a:rPr lang="en-GB" sz="1200" kern="0" baseline="-6000" dirty="0" err="1">
                <a:solidFill>
                  <a:srgbClr val="1F497D"/>
                </a:solidFill>
              </a:rPr>
              <a:t>y</a:t>
            </a:r>
            <a:r>
              <a:rPr lang="en-GB" sz="1200" kern="0" baseline="-6000" dirty="0">
                <a:solidFill>
                  <a:srgbClr val="1F497D"/>
                </a:solidFill>
              </a:rPr>
              <a:t> </a:t>
            </a:r>
            <a:r>
              <a:rPr lang="en-GB" sz="1350" kern="0" dirty="0">
                <a:solidFill>
                  <a:srgbClr val="1F497D"/>
                </a:solidFill>
              </a:rPr>
              <a:t>, CO</a:t>
            </a:r>
            <a:r>
              <a:rPr lang="en-GB" sz="1200" kern="0" baseline="-6000" dirty="0">
                <a:solidFill>
                  <a:srgbClr val="1F497D"/>
                </a:solidFill>
              </a:rPr>
              <a:t>2</a:t>
            </a:r>
            <a:r>
              <a:rPr lang="en-GB" sz="1350" kern="0" dirty="0">
                <a:solidFill>
                  <a:srgbClr val="1F497D"/>
                </a:solidFill>
              </a:rPr>
              <a:t>, CH</a:t>
            </a:r>
            <a:r>
              <a:rPr lang="en-GB" sz="1200" kern="0" baseline="-6000" dirty="0">
                <a:solidFill>
                  <a:srgbClr val="1F497D"/>
                </a:solidFill>
              </a:rPr>
              <a:t>4</a:t>
            </a:r>
            <a:r>
              <a:rPr lang="en-GB" sz="1350" kern="0" dirty="0">
                <a:solidFill>
                  <a:srgbClr val="1F497D"/>
                </a:solidFill>
              </a:rPr>
              <a:t>) </a:t>
            </a:r>
          </a:p>
          <a:p>
            <a:pPr marL="469106" lvl="1" indent="-130969" defTabSz="685800" eaLnBrk="1" hangingPunct="1">
              <a:lnSpc>
                <a:spcPct val="90000"/>
              </a:lnSpc>
              <a:defRPr/>
            </a:pPr>
            <a:r>
              <a:rPr lang="en-GB" sz="1350" kern="0" dirty="0">
                <a:solidFill>
                  <a:srgbClr val="1F497D"/>
                </a:solidFill>
              </a:rPr>
              <a:t>aerosol and cloud particles</a:t>
            </a:r>
          </a:p>
          <a:p>
            <a:pPr marL="203597" indent="-203597" defTabSz="685800" eaLnBrk="1" hangingPunct="1">
              <a:lnSpc>
                <a:spcPct val="90000"/>
              </a:lnSpc>
              <a:defRPr/>
            </a:pPr>
            <a:r>
              <a:rPr lang="en-US" sz="1500" kern="0" dirty="0">
                <a:solidFill>
                  <a:srgbClr val="1F497D"/>
                </a:solidFill>
                <a:cs typeface="Arial" pitchFamily="34" charset="0"/>
              </a:rPr>
              <a:t>Deploy the CARIBIC Container (flying laboratory)</a:t>
            </a:r>
          </a:p>
          <a:p>
            <a:pPr marL="342900" lvl="1" indent="0" defTabSz="685800" eaLnBrk="1" hangingPunct="1">
              <a:buNone/>
              <a:defRPr/>
            </a:pPr>
            <a:r>
              <a:rPr lang="en-US" sz="1350" kern="0" dirty="0">
                <a:solidFill>
                  <a:srgbClr val="1F497D"/>
                </a:solidFill>
                <a:cs typeface="Arial" pitchFamily="34" charset="0"/>
              </a:rPr>
              <a:t>Large number of species, including those above plus VOCs, CFCs, aerosol chem. composition, H</a:t>
            </a:r>
            <a:r>
              <a:rPr lang="en-US" sz="1350" kern="0" baseline="-25000" dirty="0">
                <a:solidFill>
                  <a:srgbClr val="1F497D"/>
                </a:solidFill>
                <a:cs typeface="Arial" pitchFamily="34" charset="0"/>
              </a:rPr>
              <a:t>2</a:t>
            </a:r>
            <a:r>
              <a:rPr lang="en-US" sz="1350" kern="0" dirty="0">
                <a:solidFill>
                  <a:srgbClr val="1F497D"/>
                </a:solidFill>
                <a:cs typeface="Arial" pitchFamily="34" charset="0"/>
              </a:rPr>
              <a:t> isotopes, SO</a:t>
            </a:r>
            <a:r>
              <a:rPr lang="en-US" sz="1350" kern="0" baseline="-25000" dirty="0">
                <a:solidFill>
                  <a:srgbClr val="1F497D"/>
                </a:solidFill>
                <a:cs typeface="Arial" pitchFamily="34" charset="0"/>
              </a:rPr>
              <a:t>2</a:t>
            </a:r>
          </a:p>
          <a:p>
            <a:pPr marL="203597" indent="-203597" defTabSz="685800" eaLnBrk="1" hangingPunct="1">
              <a:lnSpc>
                <a:spcPct val="90000"/>
              </a:lnSpc>
              <a:defRPr/>
            </a:pPr>
            <a:r>
              <a:rPr lang="en-GB" sz="1500" kern="0" dirty="0">
                <a:solidFill>
                  <a:srgbClr val="1F497D"/>
                </a:solidFill>
              </a:rPr>
              <a:t>Long-term deployment </a:t>
            </a:r>
            <a:r>
              <a:rPr lang="en-GB" sz="1350" b="0" kern="0" dirty="0">
                <a:solidFill>
                  <a:srgbClr val="1F497D"/>
                </a:solidFill>
              </a:rPr>
              <a:t>(20 years)</a:t>
            </a:r>
          </a:p>
          <a:p>
            <a:pPr marL="203597" indent="-203597" defTabSz="685800" eaLnBrk="1" hangingPunct="1">
              <a:lnSpc>
                <a:spcPct val="90000"/>
              </a:lnSpc>
              <a:defRPr/>
            </a:pPr>
            <a:r>
              <a:rPr lang="en-GB" sz="1500" kern="0" dirty="0">
                <a:solidFill>
                  <a:srgbClr val="1F497D"/>
                </a:solidFill>
              </a:rPr>
              <a:t>Global coverage </a:t>
            </a:r>
          </a:p>
          <a:p>
            <a:pPr marL="203597" indent="-203597" defTabSz="685800" eaLnBrk="1" hangingPunct="1">
              <a:lnSpc>
                <a:spcPct val="90000"/>
              </a:lnSpc>
              <a:defRPr/>
            </a:pPr>
            <a:r>
              <a:rPr lang="en-GB" sz="1500" kern="0" dirty="0">
                <a:solidFill>
                  <a:srgbClr val="1F497D"/>
                </a:solidFill>
              </a:rPr>
              <a:t>Open data policy </a:t>
            </a:r>
            <a:r>
              <a:rPr lang="en-GB" sz="1350" b="0" kern="0" dirty="0">
                <a:solidFill>
                  <a:srgbClr val="1F497D"/>
                </a:solidFill>
              </a:rPr>
              <a:t>(CAMS/GEO/GEOSS)</a:t>
            </a:r>
          </a:p>
          <a:p>
            <a:pPr marL="203597" indent="-203597" defTabSz="685800" eaLnBrk="1" hangingPunct="1">
              <a:lnSpc>
                <a:spcPct val="90000"/>
              </a:lnSpc>
              <a:defRPr/>
            </a:pPr>
            <a:r>
              <a:rPr lang="en-GB" sz="1500" kern="0" dirty="0">
                <a:solidFill>
                  <a:srgbClr val="1F497D"/>
                </a:solidFill>
              </a:rPr>
              <a:t>Near real time to real time data provision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644008" y="915566"/>
            <a:ext cx="4320480" cy="3941589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80975" indent="-180975" eaLnBrk="0" hangingPunct="0">
              <a:defRPr sz="4000" b="1">
                <a:solidFill>
                  <a:srgbClr val="1D4F85"/>
                </a:solidFill>
                <a:latin typeface="Calibri" pitchFamily="34" charset="0"/>
              </a:defRPr>
            </a:lvl1pPr>
            <a:lvl2pPr marL="533400" indent="-171450" eaLnBrk="0" hangingPunct="0">
              <a:defRPr sz="4000" b="1">
                <a:solidFill>
                  <a:srgbClr val="1D4F85"/>
                </a:solidFill>
                <a:latin typeface="Calibri" pitchFamily="34" charset="0"/>
              </a:defRPr>
            </a:lvl2pPr>
            <a:lvl3pPr marL="1143000" indent="-228600" eaLnBrk="0" hangingPunct="0">
              <a:defRPr sz="4000" b="1">
                <a:solidFill>
                  <a:srgbClr val="1D4F85"/>
                </a:solidFill>
                <a:latin typeface="Calibri" pitchFamily="34" charset="0"/>
              </a:defRPr>
            </a:lvl3pPr>
            <a:lvl4pPr marL="1600200" indent="-228600" eaLnBrk="0" hangingPunct="0">
              <a:defRPr sz="4000" b="1">
                <a:solidFill>
                  <a:srgbClr val="1D4F85"/>
                </a:solidFill>
                <a:latin typeface="Calibri" pitchFamily="34" charset="0"/>
              </a:defRPr>
            </a:lvl4pPr>
            <a:lvl5pPr marL="2057400" indent="-228600" eaLnBrk="0" hangingPunct="0">
              <a:defRPr sz="4000" b="1">
                <a:solidFill>
                  <a:srgbClr val="1D4F85"/>
                </a:solidFill>
                <a:latin typeface="Calibri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4F85"/>
                </a:solidFill>
                <a:latin typeface="Calibri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4F85"/>
                </a:solidFill>
                <a:latin typeface="Calibri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4F85"/>
                </a:solidFill>
                <a:latin typeface="Calibri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4F85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dirty="0">
                <a:solidFill>
                  <a:srgbClr val="1F497D"/>
                </a:solidFill>
              </a:rPr>
              <a:t>Scientific Objectives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500" dirty="0">
                <a:solidFill>
                  <a:srgbClr val="1F497D"/>
                </a:solidFill>
              </a:rPr>
              <a:t>Changes in the Tropopause Region</a:t>
            </a:r>
            <a:endParaRPr lang="en-GB" sz="1500" b="0" dirty="0">
              <a:solidFill>
                <a:srgbClr val="1F497D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500" b="0" dirty="0">
                <a:solidFill>
                  <a:srgbClr val="1F497D"/>
                </a:solidFill>
              </a:rPr>
              <a:t>ozone background and trend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500" b="0" dirty="0">
                <a:solidFill>
                  <a:srgbClr val="1F497D"/>
                </a:solidFill>
              </a:rPr>
              <a:t>water vapour background and trend</a:t>
            </a:r>
            <a:endParaRPr lang="en-GB" sz="1500" b="0" dirty="0">
              <a:solidFill>
                <a:srgbClr val="1F497D"/>
              </a:solidFill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500" dirty="0">
                <a:solidFill>
                  <a:srgbClr val="1F497D"/>
                </a:solidFill>
              </a:rPr>
              <a:t>Validation of Atmospheric Models </a:t>
            </a:r>
            <a:br>
              <a:rPr lang="en-GB" sz="1500" dirty="0">
                <a:solidFill>
                  <a:srgbClr val="1F497D"/>
                </a:solidFill>
              </a:rPr>
            </a:br>
            <a:r>
              <a:rPr lang="en-GB" sz="1500" dirty="0">
                <a:solidFill>
                  <a:srgbClr val="1F497D"/>
                </a:solidFill>
              </a:rPr>
              <a:t>and Satellite Retrievals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500" b="0" dirty="0">
                <a:solidFill>
                  <a:srgbClr val="1F497D"/>
                </a:solidFill>
              </a:rPr>
              <a:t>tropospheric profiles of </a:t>
            </a:r>
            <a:br>
              <a:rPr lang="en-GB" sz="1500" b="0" dirty="0">
                <a:solidFill>
                  <a:srgbClr val="1F497D"/>
                </a:solidFill>
              </a:rPr>
            </a:br>
            <a:r>
              <a:rPr lang="en-GB" sz="1500" b="0" dirty="0">
                <a:solidFill>
                  <a:srgbClr val="1F497D"/>
                </a:solidFill>
              </a:rPr>
              <a:t>H</a:t>
            </a:r>
            <a:r>
              <a:rPr lang="en-GB" sz="1500" b="0" baseline="-25000" dirty="0">
                <a:solidFill>
                  <a:srgbClr val="1F497D"/>
                </a:solidFill>
              </a:rPr>
              <a:t>2</a:t>
            </a:r>
            <a:r>
              <a:rPr lang="en-GB" sz="1500" b="0" dirty="0">
                <a:solidFill>
                  <a:srgbClr val="1F497D"/>
                </a:solidFill>
              </a:rPr>
              <a:t>O, O</a:t>
            </a:r>
            <a:r>
              <a:rPr lang="en-GB" sz="1500" b="0" baseline="-25000" dirty="0">
                <a:solidFill>
                  <a:srgbClr val="1F497D"/>
                </a:solidFill>
              </a:rPr>
              <a:t>3</a:t>
            </a:r>
            <a:r>
              <a:rPr lang="en-GB" sz="1500" b="0" dirty="0">
                <a:solidFill>
                  <a:srgbClr val="1F497D"/>
                </a:solidFill>
              </a:rPr>
              <a:t>, CO, CO</a:t>
            </a:r>
            <a:r>
              <a:rPr lang="en-GB" sz="1500" b="0" baseline="-6000" dirty="0">
                <a:solidFill>
                  <a:srgbClr val="1F497D"/>
                </a:solidFill>
              </a:rPr>
              <a:t>2</a:t>
            </a:r>
            <a:r>
              <a:rPr lang="en-GB" sz="1500" b="0" dirty="0">
                <a:solidFill>
                  <a:srgbClr val="1F497D"/>
                </a:solidFill>
              </a:rPr>
              <a:t>, CH</a:t>
            </a:r>
            <a:r>
              <a:rPr lang="en-GB" sz="1500" b="0" baseline="-8000" dirty="0">
                <a:solidFill>
                  <a:srgbClr val="1F497D"/>
                </a:solidFill>
              </a:rPr>
              <a:t>4 , </a:t>
            </a:r>
            <a:r>
              <a:rPr lang="en-GB" sz="1500" b="0" dirty="0">
                <a:solidFill>
                  <a:srgbClr val="1F497D"/>
                </a:solidFill>
              </a:rPr>
              <a:t>NO</a:t>
            </a:r>
            <a:r>
              <a:rPr lang="en-GB" sz="1500" b="0" baseline="-8000" dirty="0">
                <a:solidFill>
                  <a:srgbClr val="1F497D"/>
                </a:solidFill>
              </a:rPr>
              <a:t>x</a:t>
            </a:r>
            <a:r>
              <a:rPr lang="en-GB" sz="1500" b="0" dirty="0">
                <a:solidFill>
                  <a:srgbClr val="1F497D"/>
                </a:solidFill>
              </a:rPr>
              <a:t>, aerosol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500" dirty="0">
                <a:solidFill>
                  <a:srgbClr val="1F497D"/>
                </a:solidFill>
              </a:rPr>
              <a:t>Global Air Quality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500" b="0" dirty="0">
                <a:solidFill>
                  <a:srgbClr val="1F497D"/>
                </a:solidFill>
              </a:rPr>
              <a:t>influence of developing regions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500" b="0" dirty="0">
                <a:solidFill>
                  <a:srgbClr val="1F497D"/>
                </a:solidFill>
              </a:rPr>
              <a:t>long-range transport of air pollutants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500" b="0" dirty="0">
                <a:solidFill>
                  <a:srgbClr val="1F497D"/>
                </a:solidFill>
              </a:rPr>
              <a:t>biomass burning, climate change, ...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500" dirty="0">
                <a:solidFill>
                  <a:srgbClr val="1F497D"/>
                </a:solidFill>
              </a:rPr>
              <a:t>International Transfer Standards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500" b="0" dirty="0">
                <a:solidFill>
                  <a:srgbClr val="1F497D"/>
                </a:solidFill>
              </a:rPr>
              <a:t>same systems deployed globally</a:t>
            </a:r>
          </a:p>
        </p:txBody>
      </p:sp>
    </p:spTree>
    <p:extLst>
      <p:ext uri="{BB962C8B-B14F-4D97-AF65-F5344CB8AC3E}">
        <p14:creationId xmlns:p14="http://schemas.microsoft.com/office/powerpoint/2010/main" val="107472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erade Verbindung 32"/>
          <p:cNvCxnSpPr/>
          <p:nvPr/>
        </p:nvCxnSpPr>
        <p:spPr>
          <a:xfrm>
            <a:off x="1277634" y="681540"/>
            <a:ext cx="6597814" cy="0"/>
          </a:xfrm>
          <a:prstGeom prst="line">
            <a:avLst/>
          </a:prstGeom>
          <a:ln w="19050">
            <a:solidFill>
              <a:srgbClr val="1D4F8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>
            <a:spLocks noChangeArrowheads="1"/>
          </p:cNvSpPr>
          <p:nvPr/>
        </p:nvSpPr>
        <p:spPr bwMode="auto">
          <a:xfrm>
            <a:off x="116020" y="6667"/>
            <a:ext cx="6334764" cy="314325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spcAft>
                <a:spcPts val="300"/>
              </a:spcAft>
            </a:pPr>
            <a:r>
              <a:rPr lang="en-GB" altLang="de-DE" sz="2400" b="1" cap="small" dirty="0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In-service </a:t>
            </a:r>
            <a:r>
              <a:rPr lang="en-GB" altLang="de-DE" sz="2400" b="1" cap="small" dirty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Aircraft</a:t>
            </a:r>
            <a:r>
              <a:rPr lang="en-GB" altLang="de-DE" sz="2400" b="1" cap="small" dirty="0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 for a Global Observing System</a:t>
            </a:r>
          </a:p>
          <a:p>
            <a:pPr defTabSz="685800">
              <a:spcAft>
                <a:spcPts val="450"/>
              </a:spcAft>
            </a:pPr>
            <a:r>
              <a:rPr lang="en-GB" altLang="de-DE" sz="1000" b="1" dirty="0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Association Internationale sans but </a:t>
            </a:r>
            <a:r>
              <a:rPr lang="en-GB" altLang="de-DE" sz="1000" b="1" dirty="0" err="1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lucratif</a:t>
            </a:r>
            <a:endParaRPr lang="de-DE" alt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493659" y="838766"/>
            <a:ext cx="60486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b="1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 strong Partnership of Airlines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043608" y="1572662"/>
            <a:ext cx="2286044" cy="3384376"/>
            <a:chOff x="1043608" y="1572662"/>
            <a:chExt cx="2286044" cy="3384376"/>
          </a:xfrm>
        </p:grpSpPr>
        <p:sp>
          <p:nvSpPr>
            <p:cNvPr id="2" name="Rechteck 1"/>
            <p:cNvSpPr/>
            <p:nvPr/>
          </p:nvSpPr>
          <p:spPr>
            <a:xfrm>
              <a:off x="1043608" y="1572662"/>
              <a:ext cx="2286044" cy="3384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D4F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2" t="43521" r="5243" b="42607"/>
            <a:stretch/>
          </p:blipFill>
          <p:spPr bwMode="auto">
            <a:xfrm>
              <a:off x="1150491" y="2297476"/>
              <a:ext cx="1959466" cy="226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103" y="2718080"/>
              <a:ext cx="1959466" cy="283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491" y="3172181"/>
              <a:ext cx="1959466" cy="275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990" y="3635741"/>
              <a:ext cx="1959466" cy="566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Imag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103" y="4267297"/>
              <a:ext cx="1959466" cy="539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 descr="C:\_D\IAGOS-Aktivitäten\PR\Logos\Lufthansa_Logo_2018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491" y="1735685"/>
              <a:ext cx="1959466" cy="344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e 3"/>
          <p:cNvGrpSpPr/>
          <p:nvPr/>
        </p:nvGrpSpPr>
        <p:grpSpPr>
          <a:xfrm>
            <a:off x="3419118" y="1563639"/>
            <a:ext cx="4745098" cy="3299813"/>
            <a:chOff x="3419118" y="1563639"/>
            <a:chExt cx="4745098" cy="3299813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118" y="1563639"/>
              <a:ext cx="1567847" cy="776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790" y="1579085"/>
              <a:ext cx="1553497" cy="775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112" y="1570353"/>
              <a:ext cx="1553498" cy="783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292" y="2376464"/>
              <a:ext cx="1553498" cy="770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576" y="2385134"/>
              <a:ext cx="1553499" cy="752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0717" y="2354186"/>
              <a:ext cx="1553499" cy="779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8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118" y="3182838"/>
              <a:ext cx="1467244" cy="776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3"/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1501" y="3191002"/>
              <a:ext cx="1467244" cy="776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995" y="4025147"/>
              <a:ext cx="1553498" cy="772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0717" y="3207063"/>
              <a:ext cx="1516142" cy="776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0562" y="4024563"/>
              <a:ext cx="1523960" cy="8388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1" name="Gruppieren 3"/>
            <p:cNvGrpSpPr>
              <a:grpSpLocks/>
            </p:cNvGrpSpPr>
            <p:nvPr/>
          </p:nvGrpSpPr>
          <p:grpSpPr bwMode="auto">
            <a:xfrm>
              <a:off x="6790691" y="4350840"/>
              <a:ext cx="997695" cy="186333"/>
              <a:chOff x="5495995" y="5933650"/>
              <a:chExt cx="1224136" cy="216024"/>
            </a:xfrm>
          </p:grpSpPr>
          <p:sp>
            <p:nvSpPr>
              <p:cNvPr id="43" name="Rechteck 42"/>
              <p:cNvSpPr/>
              <p:nvPr/>
            </p:nvSpPr>
            <p:spPr>
              <a:xfrm>
                <a:off x="5495995" y="5933650"/>
                <a:ext cx="215931" cy="216024"/>
              </a:xfrm>
              <a:prstGeom prst="rect">
                <a:avLst/>
              </a:prstGeom>
              <a:solidFill>
                <a:srgbClr val="1D4F85"/>
              </a:solidFill>
              <a:ln>
                <a:solidFill>
                  <a:srgbClr val="1D4F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4" name="Rechteck 43"/>
              <p:cNvSpPr/>
              <p:nvPr/>
            </p:nvSpPr>
            <p:spPr>
              <a:xfrm>
                <a:off x="5999304" y="5933650"/>
                <a:ext cx="217518" cy="216024"/>
              </a:xfrm>
              <a:prstGeom prst="rect">
                <a:avLst/>
              </a:prstGeom>
              <a:solidFill>
                <a:srgbClr val="1D4F85"/>
              </a:solidFill>
              <a:ln>
                <a:solidFill>
                  <a:srgbClr val="1D4F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5" name="Rechteck 44"/>
              <p:cNvSpPr/>
              <p:nvPr/>
            </p:nvSpPr>
            <p:spPr>
              <a:xfrm>
                <a:off x="6504200" y="5933650"/>
                <a:ext cx="215931" cy="216024"/>
              </a:xfrm>
              <a:prstGeom prst="rect">
                <a:avLst/>
              </a:prstGeom>
              <a:solidFill>
                <a:srgbClr val="1D4F85"/>
              </a:solidFill>
              <a:ln>
                <a:solidFill>
                  <a:srgbClr val="1D4F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771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29"/>
          <p:cNvSpPr/>
          <p:nvPr/>
        </p:nvSpPr>
        <p:spPr>
          <a:xfrm>
            <a:off x="4626006" y="1882339"/>
            <a:ext cx="1890000" cy="3065675"/>
          </a:xfrm>
          <a:prstGeom prst="rect">
            <a:avLst/>
          </a:prstGeom>
          <a:solidFill>
            <a:schemeClr val="bg1"/>
          </a:solidFill>
          <a:ln>
            <a:solidFill>
              <a:srgbClr val="1D4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 Verbindung 32"/>
          <p:cNvCxnSpPr/>
          <p:nvPr/>
        </p:nvCxnSpPr>
        <p:spPr>
          <a:xfrm>
            <a:off x="1277634" y="681540"/>
            <a:ext cx="6597814" cy="0"/>
          </a:xfrm>
          <a:prstGeom prst="line">
            <a:avLst/>
          </a:prstGeom>
          <a:ln w="19050">
            <a:solidFill>
              <a:srgbClr val="1D4F8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>
            <a:spLocks noChangeArrowheads="1"/>
          </p:cNvSpPr>
          <p:nvPr/>
        </p:nvSpPr>
        <p:spPr bwMode="auto">
          <a:xfrm>
            <a:off x="80482" y="39298"/>
            <a:ext cx="6264696" cy="314325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spcAft>
                <a:spcPts val="300"/>
              </a:spcAft>
            </a:pPr>
            <a:r>
              <a:rPr lang="en-GB" altLang="de-DE" sz="2400" b="1" cap="small" dirty="0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In-service </a:t>
            </a:r>
            <a:r>
              <a:rPr lang="en-GB" altLang="de-DE" sz="2400" b="1" cap="small" dirty="0">
                <a:solidFill>
                  <a:srgbClr val="1D4F85"/>
                </a:solidFill>
                <a:latin typeface="Calibri" pitchFamily="34" charset="0"/>
                <a:cs typeface="Arial" pitchFamily="34" charset="0"/>
              </a:rPr>
              <a:t>Aircraft</a:t>
            </a:r>
            <a:r>
              <a:rPr lang="en-GB" altLang="de-DE" sz="2400" b="1" cap="small" dirty="0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 for a Global Observing System</a:t>
            </a:r>
          </a:p>
          <a:p>
            <a:pPr defTabSz="685800">
              <a:spcAft>
                <a:spcPts val="450"/>
              </a:spcAft>
            </a:pPr>
            <a:r>
              <a:rPr lang="en-GB" altLang="de-DE" sz="1000" b="1" dirty="0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Association Internationale sans but </a:t>
            </a:r>
            <a:r>
              <a:rPr lang="en-GB" altLang="de-DE" sz="1000" b="1" dirty="0" err="1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lucratif</a:t>
            </a:r>
            <a:endParaRPr lang="de-DE" alt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493659" y="838765"/>
            <a:ext cx="6048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b="1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 strong Partnership of </a:t>
            </a:r>
          </a:p>
          <a:p>
            <a:pPr algn="ctr"/>
            <a:r>
              <a:rPr lang="en-GB" sz="2700" b="1" dirty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Aviation Industry and Funding Agencies</a:t>
            </a:r>
          </a:p>
        </p:txBody>
      </p:sp>
      <p:pic>
        <p:nvPicPr>
          <p:cNvPr id="9" name="Grafik 8" descr="C:\Users\a.volz-thomas\Desktop\Allg Texte und Bilder IAGOS\NCAS_national_centre_logo_transparen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006" y="3229156"/>
            <a:ext cx="1620000" cy="368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 descr="File:BMBF Logo.sv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006" y="1951441"/>
            <a:ext cx="1620000" cy="73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https://indico.esss.lu.se/indico/conferenceDisplay.py/getPic?picId=1&amp;confId=1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006" y="2625756"/>
            <a:ext cx="1620000" cy="54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 descr="Fichier:CNES (logo)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75" y="4002954"/>
            <a:ext cx="1660062" cy="4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31" y="3651870"/>
            <a:ext cx="906752" cy="405000"/>
          </a:xfrm>
          <a:prstGeom prst="rect">
            <a:avLst/>
          </a:prstGeom>
        </p:spPr>
      </p:pic>
      <p:sp>
        <p:nvSpPr>
          <p:cNvPr id="24" name="Rechteck 23"/>
          <p:cNvSpPr/>
          <p:nvPr/>
        </p:nvSpPr>
        <p:spPr>
          <a:xfrm>
            <a:off x="2519772" y="1882339"/>
            <a:ext cx="1890000" cy="3065675"/>
          </a:xfrm>
          <a:prstGeom prst="rect">
            <a:avLst/>
          </a:prstGeom>
          <a:solidFill>
            <a:schemeClr val="bg1"/>
          </a:solidFill>
          <a:ln>
            <a:solidFill>
              <a:srgbClr val="1D4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1" descr="Airbus_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191930"/>
            <a:ext cx="846082" cy="6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5"/>
          <a:stretch/>
        </p:blipFill>
        <p:spPr bwMode="auto">
          <a:xfrm>
            <a:off x="2600378" y="2646426"/>
            <a:ext cx="1728788" cy="73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_D\IAGOS-Aktivitäten\PR\Logos\Atmosphere_logo-0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72" y="3815140"/>
            <a:ext cx="1620000" cy="31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_D\IAGOS-Aktivitäten\PR\Logos\LHT_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50642"/>
            <a:ext cx="1620000" cy="255234"/>
          </a:xfrm>
          <a:prstGeom prst="rect">
            <a:avLst/>
          </a:prstGeom>
          <a:solidFill>
            <a:srgbClr val="0A1D3D"/>
          </a:solidFill>
        </p:spPr>
      </p:pic>
      <p:pic>
        <p:nvPicPr>
          <p:cNvPr id="26" name="Picture 25" descr="enviscope-logo200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77684"/>
            <a:ext cx="1620000" cy="69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_D\IAGOS-Aktivitäten\PR\Logos\EU-flag_yellow_low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45" y="4461960"/>
            <a:ext cx="605922" cy="4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30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107504" y="13330"/>
            <a:ext cx="6840760" cy="3143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en-GB" altLang="de-DE" sz="2400" b="1" i="0" u="none" strike="noStrike" cap="small" normalizeH="0" dirty="0" smtClean="0">
                <a:ln>
                  <a:noFill/>
                </a:ln>
                <a:solidFill>
                  <a:srgbClr val="1F497D"/>
                </a:solidFill>
                <a:effectLst/>
                <a:latin typeface="Calibri" pitchFamily="34" charset="0"/>
                <a:cs typeface="Arial" pitchFamily="34" charset="0"/>
              </a:rPr>
              <a:t>In-service </a:t>
            </a:r>
            <a:r>
              <a:rPr kumimoji="0" lang="en-GB" altLang="de-DE" sz="2400" b="1" i="0" u="none" strike="noStrike" cap="small" normalizeH="0" dirty="0" smtClean="0">
                <a:ln>
                  <a:noFill/>
                </a:ln>
                <a:solidFill>
                  <a:srgbClr val="1D4F85"/>
                </a:solidFill>
                <a:effectLst/>
                <a:latin typeface="Calibri" pitchFamily="34" charset="0"/>
                <a:cs typeface="Arial" pitchFamily="34" charset="0"/>
              </a:rPr>
              <a:t>Aircraft</a:t>
            </a:r>
            <a:r>
              <a:rPr kumimoji="0" lang="en-GB" altLang="de-DE" sz="2400" b="1" i="0" u="none" strike="noStrike" cap="small" normalizeH="0" dirty="0" smtClean="0">
                <a:ln>
                  <a:noFill/>
                </a:ln>
                <a:solidFill>
                  <a:srgbClr val="1F497D"/>
                </a:solidFill>
                <a:effectLst/>
                <a:latin typeface="Calibri" pitchFamily="34" charset="0"/>
                <a:cs typeface="Arial" pitchFamily="34" charset="0"/>
              </a:rPr>
              <a:t> for a Global Observing System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de-DE" sz="105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alibri" pitchFamily="34" charset="0"/>
                <a:cs typeface="Arial" pitchFamily="34" charset="0"/>
              </a:rPr>
              <a:t>Association Internationale sans but </a:t>
            </a:r>
            <a:r>
              <a:rPr kumimoji="0" lang="en-GB" altLang="de-DE" sz="1050" b="1" i="0" u="none" strike="noStrike" cap="none" normalizeH="0" baseline="0" dirty="0" err="1" smtClean="0">
                <a:ln>
                  <a:noFill/>
                </a:ln>
                <a:solidFill>
                  <a:srgbClr val="1F497D"/>
                </a:solidFill>
                <a:effectLst/>
                <a:latin typeface="Calibri" pitchFamily="34" charset="0"/>
                <a:cs typeface="Arial" pitchFamily="34" charset="0"/>
              </a:rPr>
              <a:t>lucratif</a:t>
            </a:r>
            <a:endParaRPr kumimoji="0" lang="de-DE" altLang="de-DE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2" y="754192"/>
            <a:ext cx="9000000" cy="346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12"/>
          <p:cNvSpPr txBox="1">
            <a:spLocks noChangeArrowheads="1"/>
          </p:cNvSpPr>
          <p:nvPr/>
        </p:nvSpPr>
        <p:spPr bwMode="auto">
          <a:xfrm>
            <a:off x="92182" y="4272822"/>
            <a:ext cx="9051818" cy="80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066925" indent="-2066925">
              <a:spcBef>
                <a:spcPct val="20000"/>
              </a:spcBef>
              <a:buChar char="•"/>
              <a:defRPr sz="2800" b="1">
                <a:solidFill>
                  <a:srgbClr val="1D4F85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Char char="–"/>
              <a:defRPr sz="2400">
                <a:solidFill>
                  <a:srgbClr val="1D4F85"/>
                </a:solidFill>
                <a:latin typeface="Calibri" panose="020F0502020204030204" pitchFamily="34" charset="0"/>
              </a:defRPr>
            </a:lvl2pPr>
            <a:lvl3pPr>
              <a:spcBef>
                <a:spcPct val="20000"/>
              </a:spcBef>
              <a:buChar char="•"/>
              <a:defRPr sz="2200">
                <a:solidFill>
                  <a:srgbClr val="1D4F85"/>
                </a:solidFill>
                <a:latin typeface="Calibri" panose="020F050202020403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rgbClr val="1D4F85"/>
                </a:solidFill>
                <a:latin typeface="Calibri" panose="020F050202020403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rgbClr val="1D4F85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4F85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4F85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4F85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4F85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400" b="0" dirty="0" err="1" smtClean="0">
                <a:latin typeface="Arial Rounded MT Bold" panose="020F0704030504030204" pitchFamily="34" charset="0"/>
              </a:rPr>
              <a:t>Complementarity</a:t>
            </a:r>
            <a:r>
              <a:rPr lang="de-DE" altLang="en-US" sz="1400" b="0" dirty="0" smtClean="0">
                <a:latin typeface="Arial Rounded MT Bold" panose="020F0704030504030204" pitchFamily="34" charset="0"/>
              </a:rPr>
              <a:t> </a:t>
            </a:r>
            <a:r>
              <a:rPr lang="de-DE" altLang="en-US" sz="1400" b="0" dirty="0" err="1" smtClean="0">
                <a:latin typeface="Arial Rounded MT Bold" panose="020F0704030504030204" pitchFamily="34" charset="0"/>
              </a:rPr>
              <a:t>of</a:t>
            </a:r>
            <a:r>
              <a:rPr lang="de-DE" altLang="en-US" sz="1400" b="0" dirty="0" smtClean="0">
                <a:latin typeface="Arial Rounded MT Bold" panose="020F0704030504030204" pitchFamily="34" charset="0"/>
              </a:rPr>
              <a:t> 2 </a:t>
            </a:r>
            <a:r>
              <a:rPr lang="de-DE" altLang="en-US" sz="1400" b="0" dirty="0" err="1" smtClean="0">
                <a:latin typeface="Arial Rounded MT Bold" panose="020F0704030504030204" pitchFamily="34" charset="0"/>
              </a:rPr>
              <a:t>approaches</a:t>
            </a:r>
            <a:r>
              <a:rPr lang="de-DE" altLang="en-US" sz="1400" b="0" dirty="0" smtClean="0">
                <a:latin typeface="Arial Rounded MT Bold" panose="020F0704030504030204" pitchFamily="34" charset="0"/>
              </a:rPr>
              <a:t> </a:t>
            </a:r>
            <a:r>
              <a:rPr lang="de-DE" altLang="en-US" sz="1400" b="0" dirty="0" err="1" smtClean="0">
                <a:latin typeface="Arial Rounded MT Bold" panose="020F0704030504030204" pitchFamily="34" charset="0"/>
              </a:rPr>
              <a:t>from</a:t>
            </a:r>
            <a:r>
              <a:rPr lang="de-DE" altLang="en-US" sz="1400" b="0" dirty="0" smtClean="0">
                <a:latin typeface="Arial Rounded MT Bold" panose="020F0704030504030204" pitchFamily="34" charset="0"/>
              </a:rPr>
              <a:t> </a:t>
            </a:r>
            <a:r>
              <a:rPr lang="de-DE" altLang="en-US" sz="1400" b="0" dirty="0" err="1" smtClean="0">
                <a:latin typeface="Arial Rounded MT Bold" panose="020F0704030504030204" pitchFamily="34" charset="0"/>
              </a:rPr>
              <a:t>predecessor</a:t>
            </a:r>
            <a:r>
              <a:rPr lang="de-DE" altLang="en-US" sz="1400" b="0" dirty="0" smtClean="0">
                <a:latin typeface="Arial Rounded MT Bold" panose="020F0704030504030204" pitchFamily="34" charset="0"/>
              </a:rPr>
              <a:t> </a:t>
            </a:r>
            <a:r>
              <a:rPr lang="de-DE" altLang="en-US" sz="1400" b="0" dirty="0" err="1" smtClean="0">
                <a:latin typeface="Arial Rounded MT Bold" panose="020F0704030504030204" pitchFamily="34" charset="0"/>
              </a:rPr>
              <a:t>programs</a:t>
            </a:r>
            <a:r>
              <a:rPr lang="de-DE" altLang="en-US" sz="1400" b="0" dirty="0" smtClean="0">
                <a:latin typeface="Arial Rounded MT Bold" panose="020F0704030504030204" pitchFamily="34" charset="0"/>
              </a:rPr>
              <a:t> :</a:t>
            </a:r>
            <a:endParaRPr lang="de-DE" altLang="en-US" sz="1400" b="0" dirty="0">
              <a:latin typeface="Arial Rounded MT Bold" panose="020F0704030504030204" pitchFamily="34" charset="0"/>
            </a:endParaRPr>
          </a:p>
          <a:p>
            <a:pPr>
              <a:spcBef>
                <a:spcPts val="450"/>
              </a:spcBef>
              <a:buNone/>
            </a:pPr>
            <a:r>
              <a:rPr lang="de-DE" altLang="en-US" sz="1400" b="0" dirty="0">
                <a:latin typeface="Arial Rounded MT Bold" panose="020F0704030504030204" pitchFamily="34" charset="0"/>
              </a:rPr>
              <a:t>IAGOS-CORE: </a:t>
            </a:r>
            <a:r>
              <a:rPr lang="de-DE" altLang="en-US" sz="1400" b="0" dirty="0" smtClean="0">
                <a:latin typeface="Arial Rounded MT Bold" panose="020F0704030504030204" pitchFamily="34" charset="0"/>
              </a:rPr>
              <a:t>Key </a:t>
            </a:r>
            <a:r>
              <a:rPr lang="de-DE" altLang="en-US" sz="1400" b="0" dirty="0" err="1">
                <a:latin typeface="Arial Rounded MT Bold" panose="020F0704030504030204" pitchFamily="34" charset="0"/>
              </a:rPr>
              <a:t>components</a:t>
            </a:r>
            <a:r>
              <a:rPr lang="de-DE" altLang="en-US" sz="1400" b="0" dirty="0">
                <a:latin typeface="Arial Rounded MT Bold" panose="020F0704030504030204" pitchFamily="34" charset="0"/>
              </a:rPr>
              <a:t> </a:t>
            </a:r>
            <a:r>
              <a:rPr lang="de-DE" altLang="en-US" sz="1400" b="0" dirty="0" smtClean="0">
                <a:latin typeface="Arial Rounded MT Bold" panose="020F0704030504030204" pitchFamily="34" charset="0"/>
              </a:rPr>
              <a:t>on 20 </a:t>
            </a:r>
            <a:r>
              <a:rPr lang="de-DE" altLang="en-US" sz="1400" b="0" dirty="0" err="1">
                <a:latin typeface="Arial Rounded MT Bold" panose="020F0704030504030204" pitchFamily="34" charset="0"/>
              </a:rPr>
              <a:t>aircraft</a:t>
            </a:r>
            <a:r>
              <a:rPr lang="de-DE" altLang="en-US" sz="1400" b="0" dirty="0">
                <a:latin typeface="Arial Rounded MT Bold" panose="020F0704030504030204" pitchFamily="34" charset="0"/>
              </a:rPr>
              <a:t>, </a:t>
            </a:r>
            <a:r>
              <a:rPr lang="de-DE" altLang="en-US" sz="1400" b="0" dirty="0" err="1">
                <a:latin typeface="Arial Rounded MT Bold" panose="020F0704030504030204" pitchFamily="34" charset="0"/>
              </a:rPr>
              <a:t>every</a:t>
            </a:r>
            <a:r>
              <a:rPr lang="de-DE" altLang="en-US" sz="1400" b="0" dirty="0">
                <a:latin typeface="Arial Rounded MT Bold" panose="020F0704030504030204" pitchFamily="34" charset="0"/>
              </a:rPr>
              <a:t> </a:t>
            </a:r>
            <a:r>
              <a:rPr lang="de-DE" altLang="en-US" sz="1400" b="0" dirty="0" err="1">
                <a:latin typeface="Arial Rounded MT Bold" panose="020F0704030504030204" pitchFamily="34" charset="0"/>
              </a:rPr>
              <a:t>day</a:t>
            </a:r>
            <a:r>
              <a:rPr lang="de-DE" altLang="en-US" sz="1400" b="0" dirty="0">
                <a:latin typeface="Arial Rounded MT Bold" panose="020F0704030504030204" pitchFamily="34" charset="0"/>
              </a:rPr>
              <a:t> </a:t>
            </a:r>
            <a:r>
              <a:rPr lang="de-DE" altLang="en-US" sz="1400" b="0" dirty="0" err="1">
                <a:latin typeface="Arial Rounded MT Bold" panose="020F0704030504030204" pitchFamily="34" charset="0"/>
              </a:rPr>
              <a:t>with</a:t>
            </a:r>
            <a:r>
              <a:rPr lang="de-DE" altLang="en-US" sz="1400" b="0" dirty="0">
                <a:latin typeface="Arial Rounded MT Bold" panose="020F0704030504030204" pitchFamily="34" charset="0"/>
              </a:rPr>
              <a:t> quasi-global </a:t>
            </a:r>
            <a:r>
              <a:rPr lang="de-DE" altLang="en-US" sz="1400" b="0" dirty="0" err="1">
                <a:latin typeface="Arial Rounded MT Bold" panose="020F0704030504030204" pitchFamily="34" charset="0"/>
              </a:rPr>
              <a:t>coverage</a:t>
            </a:r>
            <a:r>
              <a:rPr lang="de-DE" altLang="en-US" sz="1400" b="0" dirty="0">
                <a:latin typeface="Arial Rounded MT Bold" panose="020F0704030504030204" pitchFamily="34" charset="0"/>
              </a:rPr>
              <a:t>, </a:t>
            </a:r>
            <a:r>
              <a:rPr lang="de-DE" altLang="en-US" sz="1400" b="0" dirty="0" smtClean="0">
                <a:latin typeface="Arial Rounded MT Bold" panose="020F0704030504030204" pitchFamily="34" charset="0"/>
              </a:rPr>
              <a:t>500 </a:t>
            </a:r>
            <a:r>
              <a:rPr lang="de-DE" altLang="en-US" sz="1400" b="0" dirty="0" err="1" smtClean="0">
                <a:latin typeface="Arial Rounded MT Bold" panose="020F0704030504030204" pitchFamily="34" charset="0"/>
              </a:rPr>
              <a:t>flights</a:t>
            </a:r>
            <a:r>
              <a:rPr lang="de-DE" altLang="en-US" sz="1400" b="0" dirty="0" smtClean="0">
                <a:latin typeface="Arial Rounded MT Bold" panose="020F0704030504030204" pitchFamily="34" charset="0"/>
              </a:rPr>
              <a:t>/</a:t>
            </a:r>
            <a:r>
              <a:rPr lang="de-DE" altLang="en-US" sz="1400" b="0" dirty="0" err="1" smtClean="0">
                <a:latin typeface="Arial Rounded MT Bold" panose="020F0704030504030204" pitchFamily="34" charset="0"/>
              </a:rPr>
              <a:t>ac</a:t>
            </a:r>
            <a:r>
              <a:rPr lang="de-DE" altLang="en-US" sz="1400" b="0" dirty="0" smtClean="0">
                <a:latin typeface="Arial Rounded MT Bold" panose="020F0704030504030204" pitchFamily="34" charset="0"/>
              </a:rPr>
              <a:t>/</a:t>
            </a:r>
            <a:r>
              <a:rPr lang="de-DE" altLang="en-US" sz="1400" b="0" dirty="0" err="1" smtClean="0">
                <a:latin typeface="Arial Rounded MT Bold" panose="020F0704030504030204" pitchFamily="34" charset="0"/>
              </a:rPr>
              <a:t>yr</a:t>
            </a:r>
            <a:endParaRPr lang="de-DE" altLang="en-US" sz="1400" b="0" dirty="0"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400" b="0" dirty="0">
                <a:latin typeface="Arial Rounded MT Bold" panose="020F0704030504030204" pitchFamily="34" charset="0"/>
              </a:rPr>
              <a:t>IAGOS-CARIBIC: </a:t>
            </a:r>
            <a:r>
              <a:rPr lang="de-DE" altLang="en-US" sz="1400" b="0" dirty="0" err="1" smtClean="0">
                <a:latin typeface="Arial Rounded MT Bold" panose="020F0704030504030204" pitchFamily="34" charset="0"/>
              </a:rPr>
              <a:t>Many</a:t>
            </a:r>
            <a:r>
              <a:rPr lang="de-DE" altLang="en-US" sz="1400" b="0" dirty="0" smtClean="0">
                <a:latin typeface="Arial Rounded MT Bold" panose="020F0704030504030204" pitchFamily="34" charset="0"/>
              </a:rPr>
              <a:t> </a:t>
            </a:r>
            <a:r>
              <a:rPr lang="de-DE" altLang="en-US" sz="1400" b="0" dirty="0" err="1">
                <a:latin typeface="Arial Rounded MT Bold" panose="020F0704030504030204" pitchFamily="34" charset="0"/>
              </a:rPr>
              <a:t>species</a:t>
            </a:r>
            <a:r>
              <a:rPr lang="de-DE" altLang="en-US" sz="1400" b="0" dirty="0">
                <a:latin typeface="Arial Rounded MT Bold" panose="020F0704030504030204" pitchFamily="34" charset="0"/>
              </a:rPr>
              <a:t> </a:t>
            </a:r>
            <a:r>
              <a:rPr lang="de-DE" altLang="en-US" sz="1400" b="0" dirty="0" err="1">
                <a:latin typeface="Arial Rounded MT Bold" panose="020F0704030504030204" pitchFamily="34" charset="0"/>
              </a:rPr>
              <a:t>for</a:t>
            </a:r>
            <a:r>
              <a:rPr lang="de-DE" altLang="en-US" sz="1400" b="0" dirty="0">
                <a:latin typeface="Arial Rounded MT Bold" panose="020F0704030504030204" pitchFamily="34" charset="0"/>
              </a:rPr>
              <a:t> a </a:t>
            </a:r>
            <a:r>
              <a:rPr lang="de-DE" altLang="en-US" sz="1400" b="0" dirty="0" err="1">
                <a:latin typeface="Arial Rounded MT Bold" panose="020F0704030504030204" pitchFamily="34" charset="0"/>
              </a:rPr>
              <a:t>deeper</a:t>
            </a:r>
            <a:r>
              <a:rPr lang="de-DE" altLang="en-US" sz="1400" b="0" dirty="0">
                <a:latin typeface="Arial Rounded MT Bold" panose="020F0704030504030204" pitchFamily="34" charset="0"/>
              </a:rPr>
              <a:t> </a:t>
            </a:r>
            <a:r>
              <a:rPr lang="de-DE" altLang="en-US" sz="1400" b="0" dirty="0" err="1">
                <a:latin typeface="Arial Rounded MT Bold" panose="020F0704030504030204" pitchFamily="34" charset="0"/>
              </a:rPr>
              <a:t>understanding</a:t>
            </a:r>
            <a:r>
              <a:rPr lang="de-DE" altLang="en-US" sz="1400" b="0" dirty="0">
                <a:latin typeface="Arial Rounded MT Bold" panose="020F0704030504030204" pitchFamily="34" charset="0"/>
              </a:rPr>
              <a:t> on </a:t>
            </a:r>
            <a:r>
              <a:rPr lang="de-DE" altLang="en-US" sz="1400" b="0" dirty="0" err="1">
                <a:latin typeface="Arial Rounded MT Bold" panose="020F0704030504030204" pitchFamily="34" charset="0"/>
              </a:rPr>
              <a:t>one</a:t>
            </a:r>
            <a:r>
              <a:rPr lang="de-DE" altLang="en-US" sz="1400" b="0" dirty="0">
                <a:latin typeface="Arial Rounded MT Bold" panose="020F0704030504030204" pitchFamily="34" charset="0"/>
              </a:rPr>
              <a:t> </a:t>
            </a:r>
            <a:r>
              <a:rPr lang="de-DE" altLang="en-US" sz="1400" b="0" dirty="0" err="1">
                <a:latin typeface="Arial Rounded MT Bold" panose="020F0704030504030204" pitchFamily="34" charset="0"/>
              </a:rPr>
              <a:t>aircraft</a:t>
            </a:r>
            <a:r>
              <a:rPr lang="de-DE" altLang="en-US" sz="1400" b="0" dirty="0">
                <a:latin typeface="Arial Rounded MT Bold" panose="020F0704030504030204" pitchFamily="34" charset="0"/>
              </a:rPr>
              <a:t>, ca. 50 </a:t>
            </a:r>
            <a:r>
              <a:rPr lang="de-DE" altLang="en-US" sz="1400" b="0" dirty="0" err="1">
                <a:latin typeface="Arial Rounded MT Bold" panose="020F0704030504030204" pitchFamily="34" charset="0"/>
              </a:rPr>
              <a:t>flights</a:t>
            </a:r>
            <a:r>
              <a:rPr lang="de-DE" altLang="en-US" sz="1400" b="0" dirty="0">
                <a:latin typeface="Arial Rounded MT Bold" panose="020F0704030504030204" pitchFamily="34" charset="0"/>
              </a:rPr>
              <a:t>/</a:t>
            </a:r>
            <a:r>
              <a:rPr lang="de-DE" altLang="en-US" sz="1400" b="0" dirty="0" err="1">
                <a:latin typeface="Arial Rounded MT Bold" panose="020F0704030504030204" pitchFamily="34" charset="0"/>
              </a:rPr>
              <a:t>yr</a:t>
            </a:r>
            <a:endParaRPr lang="en-GB" altLang="en-US" sz="1400" b="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4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95536" y="4179153"/>
            <a:ext cx="4015514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sz="1600" b="1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IAGOS-CORE aircraft schedule: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500 flights per aircraft per year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200 airports visited regularly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716016" y="4155926"/>
            <a:ext cx="4248472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sz="1600" b="1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IAGOS-CARIBIC aircraft schedule: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Flying laboratory on one Lufthansa aircraft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rgbClr val="1D4F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consecutive flights per month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51470"/>
            <a:ext cx="76683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de-DE" sz="2800" b="1" cap="small" dirty="0">
                <a:solidFill>
                  <a:srgbClr val="1D4F85"/>
                </a:solidFill>
                <a:latin typeface="Calibri" pitchFamily="34" charset="0"/>
              </a:rPr>
              <a:t>The IAGOS Data Set </a:t>
            </a:r>
            <a:r>
              <a:rPr lang="en-US" altLang="de-DE" sz="2800" b="1" cap="small" dirty="0" smtClean="0">
                <a:solidFill>
                  <a:srgbClr val="1D4F85"/>
                </a:solidFill>
                <a:latin typeface="Calibri" pitchFamily="34" charset="0"/>
              </a:rPr>
              <a:t>– Regional Coverage</a:t>
            </a:r>
            <a:endParaRPr lang="en-US" altLang="de-DE" sz="28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71550"/>
            <a:ext cx="8316416" cy="325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6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51470"/>
            <a:ext cx="76683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de-DE" sz="2800" b="1" cap="small" dirty="0">
                <a:solidFill>
                  <a:srgbClr val="1D4F85"/>
                </a:solidFill>
                <a:latin typeface="Calibri" pitchFamily="34" charset="0"/>
              </a:rPr>
              <a:t>The IAGOS Data Set </a:t>
            </a:r>
            <a:r>
              <a:rPr lang="en-US" altLang="de-DE" sz="2800" b="1" cap="small" dirty="0" smtClean="0">
                <a:solidFill>
                  <a:srgbClr val="1D4F85"/>
                </a:solidFill>
                <a:latin typeface="Calibri" pitchFamily="34" charset="0"/>
              </a:rPr>
              <a:t>– Regional Coverage</a:t>
            </a:r>
            <a:endParaRPr lang="en-US" altLang="de-DE" sz="28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  <p:pic>
        <p:nvPicPr>
          <p:cNvPr id="3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76957"/>
            <a:ext cx="7477878" cy="28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5"/>
          <p:cNvSpPr txBox="1">
            <a:spLocks noChangeArrowheads="1"/>
          </p:cNvSpPr>
          <p:nvPr/>
        </p:nvSpPr>
        <p:spPr bwMode="auto">
          <a:xfrm>
            <a:off x="323528" y="3939902"/>
            <a:ext cx="86764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1600" b="1" dirty="0" smtClean="0">
                <a:solidFill>
                  <a:srgbClr val="1F497D"/>
                </a:solidFill>
                <a:latin typeface="Calibri" panose="020F0502020204030204" pitchFamily="34" charset="0"/>
              </a:rPr>
              <a:t>10 % of data as «</a:t>
            </a:r>
            <a:r>
              <a:rPr lang="fr-FR" altLang="fr-FR" sz="1600" b="1" dirty="0">
                <a:solidFill>
                  <a:srgbClr val="1F497D"/>
                </a:solidFill>
                <a:latin typeface="Calibri" panose="020F0502020204030204" pitchFamily="34" charset="0"/>
              </a:rPr>
              <a:t> Vertical » profiles 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over </a:t>
            </a:r>
            <a:r>
              <a:rPr lang="fr-FR" altLang="fr-FR" sz="1600" dirty="0" err="1">
                <a:solidFill>
                  <a:srgbClr val="1F497D"/>
                </a:solidFill>
                <a:latin typeface="Calibri" panose="020F0502020204030204" pitchFamily="34" charset="0"/>
              </a:rPr>
              <a:t>different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600" dirty="0" err="1">
                <a:solidFill>
                  <a:srgbClr val="1F497D"/>
                </a:solidFill>
                <a:latin typeface="Calibri" panose="020F0502020204030204" pitchFamily="34" charset="0"/>
              </a:rPr>
              <a:t>regions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600" dirty="0" err="1">
                <a:solidFill>
                  <a:srgbClr val="1F497D"/>
                </a:solidFill>
                <a:latin typeface="Calibri" panose="020F0502020204030204" pitchFamily="34" charset="0"/>
              </a:rPr>
              <a:t>from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 0 to 12 km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altLang="fr-FR" sz="1600" b="1" dirty="0">
                <a:solidFill>
                  <a:srgbClr val="1F497D"/>
                </a:solidFill>
                <a:latin typeface="Calibri" panose="020F0502020204030204" pitchFamily="34" charset="0"/>
              </a:rPr>
              <a:t> O3, CO, H20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, P, T, </a:t>
            </a:r>
            <a:r>
              <a:rPr lang="fr-FR" altLang="fr-FR" sz="1600" dirty="0" err="1">
                <a:solidFill>
                  <a:srgbClr val="1F497D"/>
                </a:solidFill>
                <a:latin typeface="Calibri" panose="020F0502020204030204" pitchFamily="34" charset="0"/>
              </a:rPr>
              <a:t>winds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600" dirty="0" err="1">
                <a:solidFill>
                  <a:srgbClr val="1F497D"/>
                </a:solidFill>
                <a:latin typeface="Calibri" panose="020F0502020204030204" pitchFamily="34" charset="0"/>
              </a:rPr>
              <a:t>along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600" dirty="0" err="1">
                <a:solidFill>
                  <a:srgbClr val="1F497D"/>
                </a:solidFill>
                <a:latin typeface="Calibri" panose="020F0502020204030204" pitchFamily="34" charset="0"/>
              </a:rPr>
              <a:t>with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600" b="1" dirty="0">
                <a:solidFill>
                  <a:srgbClr val="1F497D"/>
                </a:solidFill>
                <a:latin typeface="Calibri" panose="020F0502020204030204" pitchFamily="34" charset="0"/>
              </a:rPr>
              <a:t>Cloud </a:t>
            </a:r>
            <a:r>
              <a:rPr lang="fr-FR" altLang="fr-FR" sz="1600" b="1" dirty="0" err="1">
                <a:solidFill>
                  <a:srgbClr val="1F497D"/>
                </a:solidFill>
                <a:latin typeface="Calibri" panose="020F0502020204030204" pitchFamily="34" charset="0"/>
              </a:rPr>
              <a:t>particles</a:t>
            </a:r>
            <a:r>
              <a:rPr lang="fr-FR" altLang="fr-FR" sz="1600" b="1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and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600" dirty="0" err="1">
                <a:solidFill>
                  <a:srgbClr val="1F497D"/>
                </a:solidFill>
                <a:latin typeface="Calibri" panose="020F0502020204030204" pitchFamily="34" charset="0"/>
              </a:rPr>
              <a:t>optional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 packages </a:t>
            </a:r>
            <a:r>
              <a:rPr lang="fr-FR" altLang="fr-FR" sz="16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on </a:t>
            </a:r>
            <a:r>
              <a:rPr lang="fr-FR" altLang="fr-FR" sz="16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only</a:t>
            </a:r>
            <a:r>
              <a:rPr lang="fr-FR" altLang="fr-FR" sz="16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1 </a:t>
            </a:r>
            <a:r>
              <a:rPr lang="fr-FR" altLang="fr-FR" sz="16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aircraft</a:t>
            </a:r>
            <a:r>
              <a:rPr lang="fr-FR" altLang="fr-FR" sz="16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6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so</a:t>
            </a:r>
            <a:r>
              <a:rPr lang="fr-FR" altLang="fr-FR" sz="16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far for </a:t>
            </a:r>
            <a:r>
              <a:rPr lang="fr-FR" altLang="fr-FR" sz="16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NOx</a:t>
            </a:r>
            <a:r>
              <a:rPr lang="fr-FR" altLang="fr-FR" sz="16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and CO2&amp;CH4, and </a:t>
            </a:r>
            <a:r>
              <a:rPr lang="fr-FR" altLang="fr-FR" sz="1600" dirty="0" err="1" smtClean="0">
                <a:solidFill>
                  <a:srgbClr val="1F497D"/>
                </a:solidFill>
                <a:latin typeface="Calibri" panose="020F0502020204030204" pitchFamily="34" charset="0"/>
              </a:rPr>
              <a:t>Aerosols</a:t>
            </a:r>
            <a:r>
              <a:rPr lang="fr-FR" altLang="fr-FR" sz="16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in a </a:t>
            </a:r>
            <a:r>
              <a:rPr lang="fr-FR" altLang="fr-FR" sz="1600" dirty="0" err="1">
                <a:solidFill>
                  <a:srgbClr val="1F497D"/>
                </a:solidFill>
                <a:latin typeface="Calibri" panose="020F0502020204030204" pitchFamily="34" charset="0"/>
              </a:rPr>
              <a:t>near</a:t>
            </a:r>
            <a:r>
              <a:rPr lang="fr-FR" altLang="fr-FR" sz="1600" dirty="0">
                <a:solidFill>
                  <a:srgbClr val="1F497D"/>
                </a:solidFill>
                <a:latin typeface="Calibri" panose="020F0502020204030204" pitchFamily="34" charset="0"/>
              </a:rPr>
              <a:t> future.</a:t>
            </a:r>
          </a:p>
        </p:txBody>
      </p:sp>
    </p:spTree>
    <p:extLst>
      <p:ext uri="{BB962C8B-B14F-4D97-AF65-F5344CB8AC3E}">
        <p14:creationId xmlns:p14="http://schemas.microsoft.com/office/powerpoint/2010/main" val="244136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11"/>
          <p:cNvCxnSpPr/>
          <p:nvPr/>
        </p:nvCxnSpPr>
        <p:spPr>
          <a:xfrm>
            <a:off x="1277634" y="681540"/>
            <a:ext cx="6597814" cy="0"/>
          </a:xfrm>
          <a:prstGeom prst="line">
            <a:avLst/>
          </a:prstGeom>
          <a:ln w="19050">
            <a:solidFill>
              <a:srgbClr val="1D4F8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 bwMode="auto">
          <a:xfrm>
            <a:off x="107505" y="717320"/>
            <a:ext cx="6646828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GB" sz="1600" b="1" dirty="0">
                <a:solidFill>
                  <a:srgbClr val="1D4F85"/>
                </a:solidFill>
                <a:latin typeface="Calibri" panose="020F0502020204030204" pitchFamily="34" charset="0"/>
              </a:rPr>
              <a:t>IAGOS objective is to provide scientific instrumentation for</a:t>
            </a:r>
          </a:p>
          <a:p>
            <a:pPr algn="ctr" eaLnBrk="1" hangingPunct="1">
              <a:spcBef>
                <a:spcPct val="0"/>
              </a:spcBef>
            </a:pPr>
            <a:r>
              <a:rPr lang="en-GB" sz="1600" b="1" dirty="0" smtClean="0">
                <a:solidFill>
                  <a:srgbClr val="1D4F85"/>
                </a:solidFill>
                <a:latin typeface="Calibri" panose="020F0502020204030204" pitchFamily="34" charset="0"/>
              </a:rPr>
              <a:t>atmospheric monitoring,</a:t>
            </a:r>
            <a:r>
              <a:rPr lang="en-GB" sz="1600" b="1" dirty="0">
                <a:solidFill>
                  <a:srgbClr val="1D4F85"/>
                </a:solidFill>
                <a:latin typeface="Calibri" panose="020F0502020204030204" pitchFamily="34" charset="0"/>
              </a:rPr>
              <a:t> to be </a:t>
            </a:r>
            <a:r>
              <a:rPr lang="en-GB" sz="1600" b="1" dirty="0" smtClean="0">
                <a:solidFill>
                  <a:srgbClr val="1D4F85"/>
                </a:solidFill>
                <a:latin typeface="Calibri" panose="020F0502020204030204" pitchFamily="34" charset="0"/>
              </a:rPr>
              <a:t>operated on commercial aircraft</a:t>
            </a:r>
          </a:p>
          <a:p>
            <a:pPr algn="ctr" eaLnBrk="1" hangingPunct="1">
              <a:spcBef>
                <a:spcPct val="0"/>
              </a:spcBef>
            </a:pPr>
            <a:r>
              <a:rPr lang="en-GB" sz="1600" b="1" dirty="0" smtClean="0">
                <a:solidFill>
                  <a:srgbClr val="1D4F85"/>
                </a:solidFill>
                <a:latin typeface="Calibri" panose="020F0502020204030204" pitchFamily="34" charset="0"/>
              </a:rPr>
              <a:t>on a routine basis over decades</a:t>
            </a:r>
          </a:p>
          <a:p>
            <a:pPr algn="ctr" eaLnBrk="1" hangingPunct="1">
              <a:spcBef>
                <a:spcPct val="0"/>
              </a:spcBef>
            </a:pPr>
            <a:endParaRPr lang="en-GB" sz="1200" b="1" dirty="0">
              <a:solidFill>
                <a:srgbClr val="1D4F85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en-GB" sz="1600" b="1" dirty="0" smtClean="0">
                <a:solidFill>
                  <a:srgbClr val="1D4F85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GB" sz="1600" b="1" dirty="0" smtClean="0">
                <a:solidFill>
                  <a:srgbClr val="1D4F85"/>
                </a:solidFill>
                <a:latin typeface="Calibri" panose="020F0502020204030204" pitchFamily="34" charset="0"/>
              </a:rPr>
              <a:t>Technical </a:t>
            </a:r>
            <a:r>
              <a:rPr lang="en-GB" sz="1600" b="1" dirty="0" smtClean="0">
                <a:solidFill>
                  <a:srgbClr val="1D4F85"/>
                </a:solidFill>
                <a:latin typeface="Calibri" panose="020F0502020204030204" pitchFamily="34" charset="0"/>
              </a:rPr>
              <a:t>development is a balance between :</a:t>
            </a:r>
            <a:endParaRPr lang="en-GB" sz="1200" b="1" dirty="0">
              <a:solidFill>
                <a:srgbClr val="1D4F85"/>
              </a:solidFill>
              <a:latin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 bwMode="auto">
          <a:xfrm>
            <a:off x="78515" y="1923326"/>
            <a:ext cx="3512789" cy="11695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GB" sz="1400" b="1" u="sng" dirty="0">
                <a:solidFill>
                  <a:srgbClr val="1D4F85"/>
                </a:solidFill>
                <a:latin typeface="Calibri" panose="020F0502020204030204" pitchFamily="34" charset="0"/>
              </a:rPr>
              <a:t>Scientific </a:t>
            </a:r>
            <a:r>
              <a:rPr lang="en-GB" sz="1400" b="1" u="sng" dirty="0" smtClean="0">
                <a:solidFill>
                  <a:srgbClr val="1D4F85"/>
                </a:solidFill>
                <a:latin typeface="Calibri" panose="020F0502020204030204" pitchFamily="34" charset="0"/>
              </a:rPr>
              <a:t>needs:</a:t>
            </a:r>
            <a:endParaRPr lang="en-GB" sz="1400" b="1" dirty="0">
              <a:solidFill>
                <a:srgbClr val="1D4F85"/>
              </a:solidFill>
              <a:latin typeface="Calibri" panose="020F0502020204030204" pitchFamily="34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1D4F85"/>
                </a:solidFill>
                <a:latin typeface="Calibri" panose="020F0502020204030204" pitchFamily="34" charset="0"/>
              </a:rPr>
              <a:t>Relevant measurements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1D4F85"/>
                </a:solidFill>
                <a:latin typeface="Calibri" panose="020F0502020204030204" pitchFamily="34" charset="0"/>
              </a:rPr>
              <a:t>Existing research/industrial technologies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1D4F85"/>
                </a:solidFill>
                <a:latin typeface="Calibri" panose="020F0502020204030204" pitchFamily="34" charset="0"/>
              </a:rPr>
              <a:t>High level performances (precision …)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1D4F85"/>
                </a:solidFill>
                <a:latin typeface="Calibri" panose="020F0502020204030204" pitchFamily="34" charset="0"/>
              </a:rPr>
              <a:t>Long periods operation, stable calibration</a:t>
            </a:r>
            <a:endParaRPr lang="en-GB" sz="1400" b="1" dirty="0">
              <a:solidFill>
                <a:srgbClr val="1D4F85"/>
              </a:solidFill>
              <a:latin typeface="Calibri" panose="020F0502020204030204" pitchFamily="34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1018786" y="3222157"/>
            <a:ext cx="6903848" cy="1858741"/>
            <a:chOff x="131399" y="4531626"/>
            <a:chExt cx="8845198" cy="2281749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99" y="4531626"/>
              <a:ext cx="7932989" cy="2281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feld 2"/>
            <p:cNvSpPr txBox="1"/>
            <p:nvPr/>
          </p:nvSpPr>
          <p:spPr>
            <a:xfrm>
              <a:off x="7566886" y="5769260"/>
              <a:ext cx="1409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600" b="1" i="1" dirty="0">
                  <a:solidFill>
                    <a:srgbClr val="FF0000"/>
                  </a:solidFill>
                </a:rPr>
                <a:t>Future </a:t>
              </a:r>
              <a:r>
                <a:rPr lang="de-DE" sz="600" b="1" i="1" dirty="0" err="1">
                  <a:solidFill>
                    <a:srgbClr val="FF0000"/>
                  </a:solidFill>
                </a:rPr>
                <a:t>option</a:t>
              </a:r>
              <a:r>
                <a:rPr lang="de-DE" sz="600" b="1" i="1" dirty="0">
                  <a:solidFill>
                    <a:srgbClr val="FF0000"/>
                  </a:solidFill>
                </a:rPr>
                <a:t> </a:t>
              </a:r>
              <a:r>
                <a:rPr lang="de-DE" sz="600" b="1" i="1" dirty="0" err="1">
                  <a:solidFill>
                    <a:srgbClr val="FF0000"/>
                  </a:solidFill>
                </a:rPr>
                <a:t>under</a:t>
              </a:r>
              <a:r>
                <a:rPr lang="de-DE" sz="600" b="1" i="1" dirty="0">
                  <a:solidFill>
                    <a:srgbClr val="FF0000"/>
                  </a:solidFill>
                </a:rPr>
                <a:t> </a:t>
              </a:r>
              <a:r>
                <a:rPr lang="de-DE" sz="600" b="1" i="1" dirty="0" err="1">
                  <a:solidFill>
                    <a:srgbClr val="FF0000"/>
                  </a:solidFill>
                </a:rPr>
                <a:t>development</a:t>
              </a:r>
              <a:endParaRPr lang="de-DE" sz="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8" name="Rectangle à coins arrondis 17"/>
            <p:cNvSpPr/>
            <p:nvPr/>
          </p:nvSpPr>
          <p:spPr>
            <a:xfrm>
              <a:off x="231747" y="5157192"/>
              <a:ext cx="1171901" cy="468052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6820479" y="5174449"/>
              <a:ext cx="1171901" cy="450795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5216528" y="5167061"/>
              <a:ext cx="1171901" cy="458183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à coins arrondis 20"/>
            <p:cNvSpPr/>
            <p:nvPr/>
          </p:nvSpPr>
          <p:spPr>
            <a:xfrm>
              <a:off x="3562116" y="5157192"/>
              <a:ext cx="1171901" cy="473796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à coins arrondis 21"/>
            <p:cNvSpPr/>
            <p:nvPr/>
          </p:nvSpPr>
          <p:spPr>
            <a:xfrm>
              <a:off x="1907704" y="5157192"/>
              <a:ext cx="1171901" cy="468052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à coins arrondis 22"/>
            <p:cNvSpPr/>
            <p:nvPr/>
          </p:nvSpPr>
          <p:spPr>
            <a:xfrm>
              <a:off x="5236303" y="6273316"/>
              <a:ext cx="1171901" cy="360040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à coins arrondis 23"/>
            <p:cNvSpPr/>
            <p:nvPr/>
          </p:nvSpPr>
          <p:spPr>
            <a:xfrm>
              <a:off x="6820479" y="6280574"/>
              <a:ext cx="1171901" cy="36004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à coins arrondis 24"/>
            <p:cNvSpPr/>
            <p:nvPr/>
          </p:nvSpPr>
          <p:spPr>
            <a:xfrm>
              <a:off x="231747" y="6273316"/>
              <a:ext cx="1171901" cy="36004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à coins arrondis 25"/>
            <p:cNvSpPr/>
            <p:nvPr/>
          </p:nvSpPr>
          <p:spPr>
            <a:xfrm>
              <a:off x="1887931" y="6273316"/>
              <a:ext cx="1171901" cy="36004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à coins arrondis 26"/>
            <p:cNvSpPr/>
            <p:nvPr/>
          </p:nvSpPr>
          <p:spPr>
            <a:xfrm>
              <a:off x="3561640" y="6207998"/>
              <a:ext cx="1171901" cy="46136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6588224" y="712619"/>
            <a:ext cx="2524140" cy="2011434"/>
            <a:chOff x="4402017" y="924333"/>
            <a:chExt cx="4675703" cy="3506778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2017" y="924333"/>
              <a:ext cx="4675703" cy="3506778"/>
            </a:xfrm>
            <a:prstGeom prst="rect">
              <a:avLst/>
            </a:prstGeom>
          </p:spPr>
        </p:pic>
        <p:sp>
          <p:nvSpPr>
            <p:cNvPr id="34" name="Rectangle à coins arrondis 33"/>
            <p:cNvSpPr/>
            <p:nvPr/>
          </p:nvSpPr>
          <p:spPr>
            <a:xfrm>
              <a:off x="5652120" y="1700808"/>
              <a:ext cx="3425600" cy="468052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à coins arrondis 34"/>
            <p:cNvSpPr/>
            <p:nvPr/>
          </p:nvSpPr>
          <p:spPr>
            <a:xfrm>
              <a:off x="5652120" y="2184472"/>
              <a:ext cx="3425600" cy="30842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à coins arrondis 35"/>
            <p:cNvSpPr/>
            <p:nvPr/>
          </p:nvSpPr>
          <p:spPr>
            <a:xfrm>
              <a:off x="5646900" y="4041068"/>
              <a:ext cx="3425600" cy="23641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à coins arrondis 36"/>
            <p:cNvSpPr/>
            <p:nvPr/>
          </p:nvSpPr>
          <p:spPr>
            <a:xfrm>
              <a:off x="5652120" y="2976560"/>
              <a:ext cx="3425600" cy="308424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ZoneTexte 10"/>
          <p:cNvSpPr txBox="1"/>
          <p:nvPr/>
        </p:nvSpPr>
        <p:spPr bwMode="auto">
          <a:xfrm>
            <a:off x="3625020" y="1923326"/>
            <a:ext cx="2963204" cy="11695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GB" sz="1400" b="1" u="sng" dirty="0">
                <a:solidFill>
                  <a:srgbClr val="1D4F85"/>
                </a:solidFill>
                <a:latin typeface="Calibri" panose="020F0502020204030204" pitchFamily="34" charset="0"/>
              </a:rPr>
              <a:t>Aeronautic </a:t>
            </a:r>
            <a:r>
              <a:rPr lang="en-GB" sz="1400" b="1" u="sng" dirty="0" smtClean="0">
                <a:solidFill>
                  <a:srgbClr val="1D4F85"/>
                </a:solidFill>
                <a:latin typeface="Calibri" panose="020F0502020204030204" pitchFamily="34" charset="0"/>
              </a:rPr>
              <a:t>requirement:</a:t>
            </a:r>
            <a:endParaRPr lang="en-GB" sz="1400" b="1" dirty="0">
              <a:solidFill>
                <a:srgbClr val="1D4F85"/>
              </a:solidFill>
              <a:latin typeface="Calibri" panose="020F0502020204030204" pitchFamily="34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1D4F85"/>
                </a:solidFill>
                <a:latin typeface="Calibri" panose="020F0502020204030204" pitchFamily="34" charset="0"/>
              </a:rPr>
              <a:t>Aircraft environment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1D4F85"/>
                </a:solidFill>
                <a:latin typeface="Calibri" panose="020F0502020204030204" pitchFamily="34" charset="0"/>
              </a:rPr>
              <a:t>Fully automatic, low maintenance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1D4F85"/>
                </a:solidFill>
                <a:latin typeface="Calibri" panose="020F0502020204030204" pitchFamily="34" charset="0"/>
              </a:rPr>
              <a:t>Certification on commercial aircraft</a:t>
            </a:r>
            <a:endParaRPr lang="en-GB" sz="1400" b="1" dirty="0">
              <a:solidFill>
                <a:srgbClr val="1D4F85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-24852" y="76783"/>
            <a:ext cx="41745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sz="2800" b="1" cap="small" dirty="0" smtClean="0">
                <a:solidFill>
                  <a:srgbClr val="1D4F85"/>
                </a:solidFill>
                <a:latin typeface="Calibri" pitchFamily="34" charset="0"/>
              </a:rPr>
              <a:t>The IAGOS – </a:t>
            </a:r>
            <a:r>
              <a:rPr lang="de-DE" altLang="de-DE" sz="2800" b="1" cap="small" dirty="0" smtClean="0">
                <a:solidFill>
                  <a:srgbClr val="1D4F85"/>
                </a:solidFill>
                <a:latin typeface="Calibri" pitchFamily="34" charset="0"/>
              </a:rPr>
              <a:t>CORE </a:t>
            </a:r>
            <a:r>
              <a:rPr lang="de-DE" altLang="de-DE" sz="2800" b="1" cap="small" dirty="0" smtClean="0">
                <a:solidFill>
                  <a:srgbClr val="1D4F85"/>
                </a:solidFill>
                <a:latin typeface="Calibri" pitchFamily="34" charset="0"/>
              </a:rPr>
              <a:t>System</a:t>
            </a:r>
            <a:endParaRPr lang="de-DE" altLang="de-DE" sz="2800" b="1" cap="small" dirty="0">
              <a:solidFill>
                <a:srgbClr val="1D4F85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8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21966</TotalTime>
  <Words>1773</Words>
  <Application>Microsoft Office PowerPoint</Application>
  <PresentationFormat>Affichage à l'écran (16:9)</PresentationFormat>
  <Paragraphs>299</Paragraphs>
  <Slides>34</Slides>
  <Notes>2</Notes>
  <HiddenSlides>3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5" baseType="lpstr">
      <vt:lpstr>Microsoft YaHei</vt:lpstr>
      <vt:lpstr>ＭＳ Ｐゴシック</vt:lpstr>
      <vt:lpstr>ＭＳ Ｐゴシック</vt:lpstr>
      <vt:lpstr>Arial</vt:lpstr>
      <vt:lpstr>Arial Rounded MT Bold</vt:lpstr>
      <vt:lpstr>Calibri</vt:lpstr>
      <vt:lpstr>Times New Roman</vt:lpstr>
      <vt:lpstr>Verdana</vt:lpstr>
      <vt:lpstr>WenQuanYi Micro Hei</vt:lpstr>
      <vt:lpstr>Wingdings</vt:lpstr>
      <vt:lpstr>Standarddesign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IAGOS Data Set – UTLS (Vertical Coordinates)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Copernicus Activities – model Validation</vt:lpstr>
      <vt:lpstr>Présentation PowerPoint</vt:lpstr>
      <vt:lpstr>IAGOS : evaluation of the CAMS Reanalysis </vt:lpstr>
      <vt:lpstr>Présentation PowerPoint</vt:lpstr>
      <vt:lpstr>IAGOS  : Technical and scientific objectives</vt:lpstr>
    </vt:vector>
  </TitlesOfParts>
  <Company>Forschungszentrum Jülich - ICG-II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IAGOS-ERI</dc:title>
  <dc:creator>a.petzold@fz-juelich.de</dc:creator>
  <cp:lastModifiedBy>thov</cp:lastModifiedBy>
  <cp:revision>1140</cp:revision>
  <cp:lastPrinted>2013-08-09T07:00:00Z</cp:lastPrinted>
  <dcterms:created xsi:type="dcterms:W3CDTF">2006-03-21T10:20:49Z</dcterms:created>
  <dcterms:modified xsi:type="dcterms:W3CDTF">2019-09-19T09:17:31Z</dcterms:modified>
</cp:coreProperties>
</file>