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</p:sldMasterIdLst>
  <p:notesMasterIdLst>
    <p:notesMasterId r:id="rId27"/>
  </p:notesMasterIdLst>
  <p:sldIdLst>
    <p:sldId id="258" r:id="rId3"/>
    <p:sldId id="283" r:id="rId4"/>
    <p:sldId id="276" r:id="rId5"/>
    <p:sldId id="300" r:id="rId6"/>
    <p:sldId id="310" r:id="rId7"/>
    <p:sldId id="301" r:id="rId8"/>
    <p:sldId id="302" r:id="rId9"/>
    <p:sldId id="315" r:id="rId10"/>
    <p:sldId id="303" r:id="rId11"/>
    <p:sldId id="305" r:id="rId12"/>
    <p:sldId id="306" r:id="rId13"/>
    <p:sldId id="307" r:id="rId14"/>
    <p:sldId id="317" r:id="rId15"/>
    <p:sldId id="308" r:id="rId16"/>
    <p:sldId id="309" r:id="rId17"/>
    <p:sldId id="323" r:id="rId18"/>
    <p:sldId id="322" r:id="rId19"/>
    <p:sldId id="326" r:id="rId20"/>
    <p:sldId id="327" r:id="rId21"/>
    <p:sldId id="314" r:id="rId22"/>
    <p:sldId id="329" r:id="rId23"/>
    <p:sldId id="318" r:id="rId24"/>
    <p:sldId id="319" r:id="rId25"/>
    <p:sldId id="320" r:id="rId2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CCFF"/>
    <a:srgbClr val="000000"/>
    <a:srgbClr val="CC66FF"/>
    <a:srgbClr val="FF3399"/>
    <a:srgbClr val="FF0066"/>
    <a:srgbClr val="FF33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8" autoAdjust="0"/>
    <p:restoredTop sz="99821" autoAdjust="0"/>
  </p:normalViewPr>
  <p:slideViewPr>
    <p:cSldViewPr>
      <p:cViewPr>
        <p:scale>
          <a:sx n="126" d="100"/>
          <a:sy n="126" d="100"/>
        </p:scale>
        <p:origin x="-1266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fld id="{067EC00F-892C-4999-B325-489891D34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959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7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836613"/>
            <a:ext cx="1982787" cy="5289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5795963" cy="5289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31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7931150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88937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8975" y="1600200"/>
            <a:ext cx="388937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5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7931150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793115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212929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557 w 5760"/>
                <a:gd name="T3" fmla="*/ 0 h 528"/>
                <a:gd name="T4" fmla="*/ 9108557 w 5760"/>
                <a:gd name="T5" fmla="*/ 838200 h 528"/>
                <a:gd name="T6" fmla="*/ 75905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C07ADF6-7A97-43BE-A045-901337C5DCC3}" type="datetimeFigureOut">
              <a:rPr lang="en-US"/>
              <a:pPr>
                <a:defRPr/>
              </a:pPr>
              <a:t>3/3/2014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1BD7BD9-FECE-4A17-A230-385A981501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2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00ED4-E38A-403E-9F2A-B8EC2FCE7875}" type="datetimeFigureOut">
              <a:rPr lang="en-US"/>
              <a:pPr>
                <a:defRPr/>
              </a:pPr>
              <a:t>3/3/2014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0EBD7-0B17-4773-81DD-181B938ED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34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279FF1-3094-4DB2-BA69-C5890A2F5DA8}" type="datetimeFigureOut">
              <a:rPr lang="en-US"/>
              <a:pPr>
                <a:defRPr/>
              </a:pPr>
              <a:t>3/3/2014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C26520-5BA1-4651-9AC7-24EDFB00A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97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55EAF6-CA11-4588-9BA9-9845505B7BC8}" type="datetimeFigureOut">
              <a:rPr lang="en-US"/>
              <a:pPr>
                <a:defRPr/>
              </a:pPr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B7F97-FB95-404B-B71F-1AB830E30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83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C41A0C-BF3A-4915-96ED-D170A3C15395}" type="datetimeFigureOut">
              <a:rPr lang="en-US"/>
              <a:pPr>
                <a:defRPr/>
              </a:pPr>
              <a:t>3/3/2014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B8289A-7F3A-459D-BDC7-8FD592266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78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2EA5EA-69C8-467E-9BEE-C4586BBD2310}" type="datetimeFigureOut">
              <a:rPr lang="en-US"/>
              <a:pPr>
                <a:defRPr/>
              </a:pPr>
              <a:t>3/3/2014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D57013-0409-4973-B8BB-973ADD24C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85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00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03E98-B361-4773-8DC2-881673006BE5}" type="datetimeFigureOut">
              <a:rPr lang="en-US"/>
              <a:pPr>
                <a:defRPr/>
              </a:pPr>
              <a:t>3/3/2014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C2071-846B-4972-962B-17F0C9EFD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29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68DEBE-2D95-4ED0-AFE5-6F54BBEE1F1E}" type="datetimeFigureOut">
              <a:rPr lang="en-US"/>
              <a:pPr>
                <a:defRPr/>
              </a:pPr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928EF0-2944-40FC-9EEA-FCEE4DC35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91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5B58715-9BC1-4200-A5D5-342D440AFC0D}" type="datetimeFigureOut">
              <a:rPr lang="en-US"/>
              <a:pPr>
                <a:defRPr/>
              </a:pPr>
              <a:t>3/3/2014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99496EC-6D5F-4CCC-B06D-59050875B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90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93625-0C10-4B79-8FE5-643E0C9BFE2D}" type="datetimeFigureOut">
              <a:rPr lang="en-US"/>
              <a:pPr>
                <a:defRPr/>
              </a:pPr>
              <a:t>3/3/2014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675E5-7E2D-4FC5-B5D1-B3B7057DD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888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E60B6-0DA6-4374-B55E-18E8F185A0CB}" type="datetimeFigureOut">
              <a:rPr lang="en-US"/>
              <a:pPr>
                <a:defRPr/>
              </a:pPr>
              <a:t>3/3/2014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93F54-3A17-4BFA-B5CF-67FD69092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3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561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9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8975" y="1600200"/>
            <a:ext cx="3889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55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2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3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261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2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6632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7931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</a:t>
            </a:r>
          </a:p>
        </p:txBody>
      </p:sp>
      <p:sp>
        <p:nvSpPr>
          <p:cNvPr id="102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9311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3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5334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33"/>
          <p:cNvSpPr>
            <a:spLocks noChangeArrowheads="1"/>
          </p:cNvSpPr>
          <p:nvPr/>
        </p:nvSpPr>
        <p:spPr bwMode="auto">
          <a:xfrm>
            <a:off x="5029200" y="6324600"/>
            <a:ext cx="3505200" cy="381000"/>
          </a:xfrm>
          <a:prstGeom prst="rect">
            <a:avLst/>
          </a:prstGeom>
          <a:gradFill rotWithShape="0">
            <a:gsLst>
              <a:gs pos="0">
                <a:srgbClr val="6699FF"/>
              </a:gs>
              <a:gs pos="50000">
                <a:srgbClr val="91B5FF"/>
              </a:gs>
              <a:gs pos="100000">
                <a:srgbClr val="66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8" name="Text Box 36"/>
          <p:cNvSpPr txBox="1">
            <a:spLocks noChangeArrowheads="1"/>
          </p:cNvSpPr>
          <p:nvPr/>
        </p:nvSpPr>
        <p:spPr bwMode="auto">
          <a:xfrm>
            <a:off x="5105400" y="6384925"/>
            <a:ext cx="34290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000" b="1" smtClean="0">
                <a:solidFill>
                  <a:srgbClr val="FF3300"/>
                </a:solidFill>
                <a:latin typeface="Arial" charset="0"/>
              </a:rPr>
              <a:t>O3sonde DQA Workshop, Boulder, 18-19/10/2011</a:t>
            </a:r>
            <a:endParaRPr lang="en-US" sz="1000" b="1" smtClean="0">
              <a:solidFill>
                <a:srgbClr val="FF33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6699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6699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6699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6699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2000">
          <a:solidFill>
            <a:srgbClr val="6699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ü"/>
        <a:defRPr sz="2000">
          <a:solidFill>
            <a:srgbClr val="6699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2000">
          <a:solidFill>
            <a:srgbClr val="6699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rgbClr val="6699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rgbClr val="6699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rgbClr val="6699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rgbClr val="6699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rgbClr val="6699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rgbClr val="66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051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79AACBC-FBB1-4DDF-ADCE-234D420337F7}" type="datetimeFigureOut">
              <a:rPr lang="en-US"/>
              <a:pPr>
                <a:defRPr/>
              </a:pPr>
              <a:t>3/3/2014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37DC7E8-27EF-41DC-85F7-C2AB246BD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19" r:id="rId2"/>
    <p:sldLayoutId id="2147483824" r:id="rId3"/>
    <p:sldLayoutId id="2147483825" r:id="rId4"/>
    <p:sldLayoutId id="2147483826" r:id="rId5"/>
    <p:sldLayoutId id="2147483827" r:id="rId6"/>
    <p:sldLayoutId id="2147483820" r:id="rId7"/>
    <p:sldLayoutId id="2147483828" r:id="rId8"/>
    <p:sldLayoutId id="2147483829" r:id="rId9"/>
    <p:sldLayoutId id="2147483821" r:id="rId10"/>
    <p:sldLayoutId id="21474838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4"/>
          <p:cNvSpPr>
            <a:spLocks noGrp="1" noChangeArrowheads="1"/>
          </p:cNvSpPr>
          <p:nvPr>
            <p:ph type="ctrTitle"/>
          </p:nvPr>
        </p:nvSpPr>
        <p:spPr>
          <a:xfrm>
            <a:off x="251520" y="2170088"/>
            <a:ext cx="8640960" cy="18297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BE" sz="2800" dirty="0" smtClean="0">
                <a:effectLst/>
              </a:rPr>
              <a:t>A </a:t>
            </a:r>
            <a:r>
              <a:rPr lang="fr-BE" sz="2800" dirty="0" err="1">
                <a:effectLst/>
              </a:rPr>
              <a:t>literature</a:t>
            </a:r>
            <a:r>
              <a:rPr lang="fr-BE" sz="2800" dirty="0">
                <a:effectLst/>
              </a:rPr>
              <a:t> </a:t>
            </a:r>
            <a:r>
              <a:rPr lang="fr-BE" sz="2800" dirty="0" err="1">
                <a:effectLst/>
              </a:rPr>
              <a:t>survey</a:t>
            </a:r>
            <a:r>
              <a:rPr lang="fr-BE" sz="2800" dirty="0">
                <a:effectLst/>
              </a:rPr>
              <a:t> </a:t>
            </a:r>
            <a:r>
              <a:rPr lang="fr-BE" sz="2800" dirty="0" smtClean="0">
                <a:effectLst/>
              </a:rPr>
              <a:t>on                                          </a:t>
            </a:r>
            <a:r>
              <a:rPr lang="fr-BE" sz="2800" dirty="0" err="1" smtClean="0">
                <a:effectLst/>
              </a:rPr>
              <a:t>Integrated</a:t>
            </a:r>
            <a:r>
              <a:rPr lang="fr-BE" sz="2800" dirty="0" smtClean="0">
                <a:effectLst/>
              </a:rPr>
              <a:t> Water </a:t>
            </a:r>
            <a:r>
              <a:rPr lang="fr-BE" sz="2800" dirty="0" err="1" smtClean="0">
                <a:effectLst/>
              </a:rPr>
              <a:t>Vapour</a:t>
            </a:r>
            <a:r>
              <a:rPr lang="fr-BE" sz="2800" dirty="0" smtClean="0">
                <a:effectLst/>
              </a:rPr>
              <a:t> (IWV) </a:t>
            </a:r>
            <a:br>
              <a:rPr lang="fr-BE" sz="2800" dirty="0" smtClean="0">
                <a:effectLst/>
              </a:rPr>
            </a:br>
            <a:r>
              <a:rPr lang="fr-BE" sz="2800" dirty="0" err="1" smtClean="0">
                <a:effectLst/>
              </a:rPr>
              <a:t>intercomparison</a:t>
            </a:r>
            <a:r>
              <a:rPr lang="fr-BE" sz="2800" dirty="0" smtClean="0">
                <a:effectLst/>
              </a:rPr>
              <a:t> </a:t>
            </a:r>
            <a:r>
              <a:rPr lang="fr-BE" sz="2800" dirty="0" err="1">
                <a:effectLst/>
              </a:rPr>
              <a:t>studies</a:t>
            </a:r>
            <a:r>
              <a:rPr lang="en-GB" sz="2800" dirty="0">
                <a:effectLst/>
              </a:rPr>
              <a:t/>
            </a:r>
            <a:br>
              <a:rPr lang="en-GB" sz="2800" dirty="0">
                <a:effectLst/>
              </a:rPr>
            </a:br>
            <a:r>
              <a:rPr lang="en-GB" sz="2600" dirty="0" smtClean="0">
                <a:latin typeface="Myriad Pro"/>
              </a:rPr>
              <a:t/>
            </a:r>
            <a:br>
              <a:rPr lang="en-GB" sz="2600" dirty="0" smtClean="0">
                <a:latin typeface="Myriad Pro"/>
              </a:rPr>
            </a:br>
            <a:endParaRPr lang="en-US" sz="2600" dirty="0" smtClean="0"/>
          </a:p>
        </p:txBody>
      </p:sp>
      <p:sp>
        <p:nvSpPr>
          <p:cNvPr id="10243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539552" y="4029050"/>
            <a:ext cx="8088098" cy="1200150"/>
          </a:xfrm>
        </p:spPr>
        <p:txBody>
          <a:bodyPr/>
          <a:lstStyle/>
          <a:p>
            <a:pPr marR="0" algn="ctr" eaLnBrk="1" hangingPunct="1"/>
            <a:r>
              <a:rPr lang="en-GB" sz="2000" b="1" dirty="0" smtClean="0">
                <a:solidFill>
                  <a:srgbClr val="FF3300"/>
                </a:solidFill>
              </a:rPr>
              <a:t>Roeland </a:t>
            </a:r>
            <a:r>
              <a:rPr lang="en-GB" sz="2000" b="1" dirty="0">
                <a:solidFill>
                  <a:srgbClr val="FF3300"/>
                </a:solidFill>
              </a:rPr>
              <a:t>Van </a:t>
            </a:r>
            <a:r>
              <a:rPr lang="en-GB" sz="2000" b="1" dirty="0" err="1" smtClean="0">
                <a:solidFill>
                  <a:srgbClr val="FF3300"/>
                </a:solidFill>
              </a:rPr>
              <a:t>Malderen</a:t>
            </a:r>
            <a:r>
              <a:rPr lang="en-GB" sz="2000" b="1" dirty="0" smtClean="0">
                <a:solidFill>
                  <a:srgbClr val="FF3300"/>
                </a:solidFill>
              </a:rPr>
              <a:t> </a:t>
            </a:r>
          </a:p>
          <a:p>
            <a:pPr marR="0" algn="ctr" eaLnBrk="1" hangingPunct="1"/>
            <a:r>
              <a:rPr lang="en-GB" sz="2000" b="1" dirty="0" smtClean="0">
                <a:solidFill>
                  <a:srgbClr val="FF3300"/>
                </a:solidFill>
              </a:rPr>
              <a:t>                                                                  </a:t>
            </a:r>
          </a:p>
          <a:p>
            <a:pPr marR="0" algn="ctr" eaLnBrk="1" hangingPunct="1"/>
            <a:r>
              <a:rPr lang="en-GB" sz="1600" b="1" dirty="0" smtClean="0">
                <a:solidFill>
                  <a:srgbClr val="FF3300"/>
                </a:solidFill>
              </a:rPr>
              <a:t>(and input from Olivier Bock)</a:t>
            </a:r>
            <a:endParaRPr lang="en-US" sz="1600" baseline="30000" dirty="0" smtClean="0">
              <a:solidFill>
                <a:srgbClr val="FF3300"/>
              </a:solidFill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461158" y="260648"/>
            <a:ext cx="1204339" cy="939403"/>
            <a:chOff x="334964" y="404664"/>
            <a:chExt cx="1500732" cy="1170595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8329" y="404664"/>
              <a:ext cx="594003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334964" y="1175149"/>
              <a:ext cx="15007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b="1" cap="small" dirty="0" smtClean="0">
                  <a:latin typeface="Myriad Web Pro" pitchFamily="34" charset="0"/>
                </a:rPr>
                <a:t>Royal Meteorological </a:t>
              </a:r>
              <a:br>
                <a:rPr lang="en-GB" sz="1000" b="1" cap="small" dirty="0" smtClean="0">
                  <a:latin typeface="Myriad Web Pro" pitchFamily="34" charset="0"/>
                </a:rPr>
              </a:br>
              <a:r>
                <a:rPr lang="en-GB" sz="1000" b="1" cap="small" dirty="0" smtClean="0">
                  <a:latin typeface="Myriad Web Pro" pitchFamily="34" charset="0"/>
                </a:rPr>
                <a:t>Institute of Belgium</a:t>
              </a:r>
              <a:endParaRPr lang="en-GB" sz="1000" b="1" cap="small" dirty="0">
                <a:latin typeface="Myriad Web Pro" pitchFamily="34" charset="0"/>
              </a:endParaRPr>
            </a:p>
          </p:txBody>
        </p:sp>
      </p:grp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380310" y="260648"/>
            <a:ext cx="1584175" cy="1018425"/>
            <a:chOff x="7187623" y="404664"/>
            <a:chExt cx="1974051" cy="1269065"/>
          </a:xfrm>
        </p:grpSpPr>
        <p:pic>
          <p:nvPicPr>
            <p:cNvPr id="23" name="Picture 2" descr="C:\Users\ericpott\Pictures\ROB - Work\STCE Logo\STCE-Logo-Whi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4" t="32018" r="29654" b="26067"/>
            <a:stretch/>
          </p:blipFill>
          <p:spPr bwMode="auto">
            <a:xfrm>
              <a:off x="7674867" y="404664"/>
              <a:ext cx="1067075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7187623" y="1175150"/>
              <a:ext cx="1974051" cy="498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cap="small" dirty="0">
                  <a:latin typeface="Myriad Web Pro" pitchFamily="34" charset="0"/>
                </a:rPr>
                <a:t>Solar-Terrestrial Centre of Excellence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320040" y="692696"/>
            <a:ext cx="822960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None/>
            </a:pPr>
            <a:r>
              <a:rPr lang="en-GB" sz="1800" dirty="0"/>
              <a:t>“A literature survey reveals that reported systematic differences between different techniques are </a:t>
            </a:r>
            <a:r>
              <a:rPr lang="en-GB" sz="1800" b="1" dirty="0">
                <a:solidFill>
                  <a:srgbClr val="FF0000"/>
                </a:solidFill>
              </a:rPr>
              <a:t>study-dependent</a:t>
            </a:r>
            <a:r>
              <a:rPr lang="en-GB" sz="1800" dirty="0"/>
              <a:t> and show no overall consistent pattern.”                                                              </a:t>
            </a:r>
            <a:r>
              <a:rPr lang="en-GB" sz="1800" dirty="0">
                <a:solidFill>
                  <a:srgbClr val="FF0000"/>
                </a:solidFill>
              </a:rPr>
              <a:t>Buehler et al., ACP, 2012</a:t>
            </a:r>
          </a:p>
          <a:p>
            <a:endParaRPr lang="en-GB" sz="1800" dirty="0" smtClean="0"/>
          </a:p>
          <a:p>
            <a:pPr marL="392113" lvl="1" indent="0">
              <a:buFont typeface="Verdana" pitchFamily="34" charset="0"/>
              <a:buNone/>
            </a:pPr>
            <a:endParaRPr lang="en-GB" sz="2000" b="1" dirty="0" smtClean="0"/>
          </a:p>
          <a:p>
            <a:endParaRPr lang="fr-BE" sz="1800" dirty="0" smtClean="0"/>
          </a:p>
        </p:txBody>
      </p:sp>
      <p:sp>
        <p:nvSpPr>
          <p:cNvPr id="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9083"/>
            <a:ext cx="432048" cy="58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sosceles Triangle 8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r>
              <a:rPr lang="fr-BE" b="1" dirty="0" err="1" smtClean="0">
                <a:solidFill>
                  <a:schemeClr val="tx1"/>
                </a:solidFill>
              </a:rPr>
              <a:t>München</a:t>
            </a:r>
            <a:r>
              <a:rPr lang="fr-BE" b="1" dirty="0" smtClean="0">
                <a:solidFill>
                  <a:schemeClr val="tx1"/>
                </a:solidFill>
              </a:rPr>
              <a:t>                 26-28 </a:t>
            </a:r>
            <a:r>
              <a:rPr lang="fr-BE" b="1" dirty="0" err="1" smtClean="0">
                <a:solidFill>
                  <a:schemeClr val="tx1"/>
                </a:solidFill>
              </a:rPr>
              <a:t>Feb</a:t>
            </a:r>
            <a:r>
              <a:rPr lang="fr-BE" b="1" dirty="0" smtClean="0">
                <a:solidFill>
                  <a:schemeClr val="tx1"/>
                </a:solidFill>
              </a:rPr>
              <a:t>. 2014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5291"/>
            <a:ext cx="54102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59632" y="2060848"/>
            <a:ext cx="1715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GPS vs. RS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1720" y="4251960"/>
            <a:ext cx="281703" cy="144016"/>
          </a:xfrm>
          <a:prstGeom prst="rect">
            <a:avLst/>
          </a:prstGeom>
          <a:noFill/>
          <a:ln w="12700"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 descr="http://static.euronews.com/articles/226438/600x600_Olympics-Gol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91" y="2013271"/>
            <a:ext cx="551633" cy="55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39552" y="4096512"/>
            <a:ext cx="5132586" cy="318904"/>
          </a:xfrm>
          <a:prstGeom prst="rect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652120" y="4088105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>
                <a:solidFill>
                  <a:srgbClr val="FF0000"/>
                </a:solidFill>
                <a:latin typeface="+mj-lt"/>
              </a:rPr>
              <a:t>Tropics</a:t>
            </a:r>
            <a:endParaRPr lang="en-GB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19982" y="5301208"/>
            <a:ext cx="11240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 smtClean="0">
                <a:latin typeface="+mj-lt"/>
              </a:rPr>
              <a:t>-3.78 to 8.00</a:t>
            </a:r>
            <a:endParaRPr lang="en-GB" sz="11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6016" y="5301208"/>
            <a:ext cx="10422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 smtClean="0">
                <a:latin typeface="+mj-lt"/>
              </a:rPr>
              <a:t>0.21 to 3.87</a:t>
            </a:r>
            <a:endParaRPr lang="en-GB" sz="1100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38279" y="5065776"/>
            <a:ext cx="281703" cy="144016"/>
          </a:xfrm>
          <a:prstGeom prst="rect">
            <a:avLst/>
          </a:prstGeom>
          <a:noFill/>
          <a:ln w="12700"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346081" y="4087368"/>
            <a:ext cx="281703" cy="144016"/>
          </a:xfrm>
          <a:prstGeom prst="rect">
            <a:avLst/>
          </a:prstGeom>
          <a:noFill/>
          <a:ln w="127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203847" y="4251960"/>
            <a:ext cx="338328" cy="144016"/>
          </a:xfrm>
          <a:prstGeom prst="rect">
            <a:avLst/>
          </a:prstGeom>
          <a:noFill/>
          <a:ln w="127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Box 1031"/>
          <p:cNvSpPr txBox="1">
            <a:spLocks noChangeArrowheads="1"/>
          </p:cNvSpPr>
          <p:nvPr/>
        </p:nvSpPr>
        <p:spPr bwMode="auto">
          <a:xfrm>
            <a:off x="4827984" y="64008"/>
            <a:ext cx="1644752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Spatio-temporal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variations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6473904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1619672" y="64007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Methodologies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64592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medal  ceremony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18234" y="5301208"/>
            <a:ext cx="2714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 smtClean="0">
                <a:latin typeface="+mj-lt"/>
              </a:rPr>
              <a:t>GNSS4SWEC WG3 </a:t>
            </a:r>
            <a:r>
              <a:rPr lang="fr-BE" sz="1100" dirty="0" err="1" smtClean="0">
                <a:latin typeface="+mj-lt"/>
              </a:rPr>
              <a:t>literature</a:t>
            </a:r>
            <a:r>
              <a:rPr lang="fr-BE" sz="1100" dirty="0" smtClean="0">
                <a:latin typeface="+mj-lt"/>
              </a:rPr>
              <a:t> </a:t>
            </a:r>
            <a:r>
              <a:rPr lang="fr-BE" sz="1100" dirty="0" err="1" smtClean="0">
                <a:latin typeface="+mj-lt"/>
              </a:rPr>
              <a:t>inventory</a:t>
            </a:r>
            <a:endParaRPr lang="en-GB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311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673417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9083"/>
            <a:ext cx="432048" cy="58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sosceles Triangle 8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r>
              <a:rPr lang="fr-BE" b="1" dirty="0" err="1" smtClean="0">
                <a:solidFill>
                  <a:schemeClr val="tx1"/>
                </a:solidFill>
              </a:rPr>
              <a:t>München</a:t>
            </a:r>
            <a:r>
              <a:rPr lang="fr-BE" b="1" dirty="0" smtClean="0">
                <a:solidFill>
                  <a:schemeClr val="tx1"/>
                </a:solidFill>
              </a:rPr>
              <a:t>                 26-28 </a:t>
            </a:r>
            <a:r>
              <a:rPr lang="fr-BE" b="1" dirty="0" err="1" smtClean="0">
                <a:solidFill>
                  <a:schemeClr val="tx1"/>
                </a:solidFill>
              </a:rPr>
              <a:t>Feb</a:t>
            </a:r>
            <a:r>
              <a:rPr lang="fr-BE" b="1" dirty="0" smtClean="0">
                <a:solidFill>
                  <a:schemeClr val="tx1"/>
                </a:solidFill>
              </a:rPr>
              <a:t>. 2014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3260" y="4437112"/>
            <a:ext cx="2127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>
                <a:solidFill>
                  <a:srgbClr val="FF0000"/>
                </a:solidFill>
                <a:latin typeface="+mj-lt"/>
              </a:rPr>
              <a:t>Wang et al., JGR, 2007</a:t>
            </a:r>
            <a:endParaRPr lang="en-GB" sz="1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3" name="Picture 2" descr="http://static.euronews.com/articles/226438/600x600_Olympics-Gol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51" y="717127"/>
            <a:ext cx="551633" cy="55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0" y="764704"/>
            <a:ext cx="1715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GPS vs. RS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Content Placeholder 1"/>
          <p:cNvSpPr>
            <a:spLocks noGrp="1"/>
          </p:cNvSpPr>
          <p:nvPr>
            <p:ph idx="1"/>
          </p:nvPr>
        </p:nvSpPr>
        <p:spPr>
          <a:xfrm>
            <a:off x="1063604" y="5085184"/>
            <a:ext cx="7900884" cy="1008112"/>
          </a:xfrm>
        </p:spPr>
        <p:txBody>
          <a:bodyPr/>
          <a:lstStyle/>
          <a:p>
            <a:pPr marL="109537" indent="0" algn="ctr">
              <a:buNone/>
            </a:pPr>
            <a:r>
              <a:rPr lang="fr-BE" sz="1600" dirty="0" err="1"/>
              <a:t>w</a:t>
            </a:r>
            <a:r>
              <a:rPr lang="fr-BE" sz="1600" dirty="0" err="1" smtClean="0"/>
              <a:t>ithin</a:t>
            </a:r>
            <a:r>
              <a:rPr lang="fr-BE" sz="1600" dirty="0" smtClean="0"/>
              <a:t> 1 </a:t>
            </a:r>
            <a:r>
              <a:rPr lang="fr-BE" sz="1600" dirty="0" err="1" smtClean="0"/>
              <a:t>study</a:t>
            </a:r>
            <a:r>
              <a:rPr lang="fr-BE" sz="1600" dirty="0" smtClean="0"/>
              <a:t>:</a:t>
            </a:r>
          </a:p>
          <a:p>
            <a:r>
              <a:rPr lang="fr-BE" sz="1600" dirty="0">
                <a:latin typeface="+mj-lt"/>
              </a:rPr>
              <a:t>l</a:t>
            </a:r>
            <a:r>
              <a:rPr lang="fr-BE" sz="1600" dirty="0" smtClean="0">
                <a:latin typeface="+mj-lt"/>
              </a:rPr>
              <a:t>arge </a:t>
            </a:r>
            <a:r>
              <a:rPr lang="fr-BE" sz="1600" dirty="0" err="1" smtClean="0">
                <a:latin typeface="+mj-lt"/>
              </a:rPr>
              <a:t>differences</a:t>
            </a:r>
            <a:r>
              <a:rPr lang="fr-BE" sz="1600" dirty="0" smtClean="0">
                <a:latin typeface="+mj-lt"/>
              </a:rPr>
              <a:t> in </a:t>
            </a:r>
            <a:r>
              <a:rPr lang="fr-BE" sz="1600" dirty="0" err="1" smtClean="0">
                <a:latin typeface="+mj-lt"/>
              </a:rPr>
              <a:t>biases</a:t>
            </a:r>
            <a:r>
              <a:rPr lang="fr-BE" sz="1600" dirty="0" smtClean="0">
                <a:latin typeface="+mj-lt"/>
              </a:rPr>
              <a:t> for </a:t>
            </a:r>
            <a:r>
              <a:rPr lang="fr-BE" sz="1600" dirty="0" err="1" smtClean="0">
                <a:latin typeface="+mj-lt"/>
              </a:rPr>
              <a:t>different</a:t>
            </a:r>
            <a:r>
              <a:rPr lang="fr-BE" sz="1600" dirty="0" smtClean="0">
                <a:latin typeface="+mj-lt"/>
              </a:rPr>
              <a:t> RS types </a:t>
            </a:r>
            <a:r>
              <a:rPr lang="fr-BE" sz="1600" dirty="0" smtClean="0">
                <a:latin typeface="+mj-lt"/>
                <a:sym typeface="Wingdings" pitchFamily="2" charset="2"/>
              </a:rPr>
              <a:t> H. </a:t>
            </a:r>
            <a:r>
              <a:rPr lang="fr-BE" sz="1600" dirty="0" err="1" smtClean="0">
                <a:latin typeface="+mj-lt"/>
                <a:sym typeface="Wingdings" pitchFamily="2" charset="2"/>
              </a:rPr>
              <a:t>Vömel’s</a:t>
            </a:r>
            <a:r>
              <a:rPr lang="fr-BE" sz="1600" dirty="0" smtClean="0">
                <a:latin typeface="+mj-lt"/>
                <a:sym typeface="Wingdings" pitchFamily="2" charset="2"/>
              </a:rPr>
              <a:t> talk</a:t>
            </a:r>
            <a:endParaRPr lang="fr-BE" sz="1600" dirty="0" smtClean="0">
              <a:latin typeface="+mj-lt"/>
            </a:endParaRPr>
          </a:p>
          <a:p>
            <a:r>
              <a:rPr lang="fr-BE" sz="1600" dirty="0">
                <a:latin typeface="+mj-lt"/>
              </a:rPr>
              <a:t>l</a:t>
            </a:r>
            <a:r>
              <a:rPr lang="fr-BE" sz="1600" dirty="0" smtClean="0">
                <a:latin typeface="+mj-lt"/>
              </a:rPr>
              <a:t>arge </a:t>
            </a:r>
            <a:r>
              <a:rPr lang="fr-BE" sz="1600" dirty="0" err="1" smtClean="0">
                <a:latin typeface="+mj-lt"/>
              </a:rPr>
              <a:t>differences</a:t>
            </a:r>
            <a:r>
              <a:rPr lang="fr-BE" sz="1600" dirty="0" smtClean="0">
                <a:latin typeface="+mj-lt"/>
              </a:rPr>
              <a:t> in </a:t>
            </a:r>
            <a:r>
              <a:rPr lang="fr-BE" sz="1600" dirty="0" err="1" smtClean="0">
                <a:latin typeface="+mj-lt"/>
              </a:rPr>
              <a:t>biases</a:t>
            </a:r>
            <a:r>
              <a:rPr lang="fr-BE" sz="1600" dirty="0" smtClean="0">
                <a:latin typeface="+mj-lt"/>
              </a:rPr>
              <a:t> </a:t>
            </a:r>
            <a:r>
              <a:rPr lang="fr-BE" sz="1600" dirty="0" err="1" smtClean="0">
                <a:latin typeface="+mj-lt"/>
              </a:rPr>
              <a:t>within</a:t>
            </a:r>
            <a:r>
              <a:rPr lang="fr-BE" sz="1600" dirty="0" smtClean="0">
                <a:latin typeface="+mj-lt"/>
              </a:rPr>
              <a:t> a </a:t>
            </a:r>
            <a:r>
              <a:rPr lang="fr-BE" sz="1600" dirty="0" err="1" smtClean="0">
                <a:latin typeface="+mj-lt"/>
              </a:rPr>
              <a:t>given</a:t>
            </a:r>
            <a:r>
              <a:rPr lang="fr-BE" sz="1600" dirty="0" smtClean="0">
                <a:latin typeface="+mj-lt"/>
              </a:rPr>
              <a:t> RS type</a:t>
            </a:r>
          </a:p>
        </p:txBody>
      </p:sp>
      <p:sp>
        <p:nvSpPr>
          <p:cNvPr id="10" name="Text Box 1031"/>
          <p:cNvSpPr txBox="1">
            <a:spLocks noChangeArrowheads="1"/>
          </p:cNvSpPr>
          <p:nvPr/>
        </p:nvSpPr>
        <p:spPr bwMode="auto">
          <a:xfrm>
            <a:off x="4827984" y="64008"/>
            <a:ext cx="1644752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Spatio-temporal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variations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6473904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161967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 and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methods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64592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medal  ceremony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348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9083"/>
            <a:ext cx="432048" cy="58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sosceles Triangle 8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r>
              <a:rPr lang="fr-BE" b="1" dirty="0" err="1" smtClean="0">
                <a:solidFill>
                  <a:schemeClr val="tx1"/>
                </a:solidFill>
              </a:rPr>
              <a:t>München</a:t>
            </a:r>
            <a:r>
              <a:rPr lang="fr-BE" b="1" dirty="0" smtClean="0">
                <a:solidFill>
                  <a:schemeClr val="tx1"/>
                </a:solidFill>
              </a:rPr>
              <a:t>                 26-28 </a:t>
            </a:r>
            <a:r>
              <a:rPr lang="fr-BE" b="1" dirty="0" err="1" smtClean="0">
                <a:solidFill>
                  <a:schemeClr val="tx1"/>
                </a:solidFill>
              </a:rPr>
              <a:t>Feb</a:t>
            </a:r>
            <a:r>
              <a:rPr lang="fr-BE" b="1" dirty="0" smtClean="0">
                <a:solidFill>
                  <a:schemeClr val="tx1"/>
                </a:solidFill>
              </a:rPr>
              <a:t>. 2014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3668" y="5960313"/>
            <a:ext cx="19062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err="1" smtClean="0">
                <a:solidFill>
                  <a:srgbClr val="FF0000"/>
                </a:solidFill>
                <a:latin typeface="+mj-lt"/>
              </a:rPr>
              <a:t>Courtesy</a:t>
            </a:r>
            <a:r>
              <a:rPr lang="fr-BE" sz="1400" dirty="0" smtClean="0">
                <a:solidFill>
                  <a:srgbClr val="FF0000"/>
                </a:solidFill>
                <a:latin typeface="+mj-lt"/>
              </a:rPr>
              <a:t> of O. Bock</a:t>
            </a:r>
            <a:endParaRPr lang="en-GB" sz="1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3" name="Picture 2" descr="http://static.euronews.com/articles/226438/600x600_Olympics-Go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51" y="717127"/>
            <a:ext cx="551633" cy="55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0" y="764704"/>
            <a:ext cx="1715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GPS vs. RS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136"/>
            <a:ext cx="4537136" cy="4537136"/>
          </a:xfrm>
          <a:prstGeom prst="rect">
            <a:avLst/>
          </a:prstGeom>
        </p:spPr>
      </p:pic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5436096" y="2780927"/>
            <a:ext cx="3384376" cy="2016225"/>
          </a:xfrm>
        </p:spPr>
        <p:txBody>
          <a:bodyPr/>
          <a:lstStyle/>
          <a:p>
            <a:r>
              <a:rPr lang="fr-BE" sz="1600" dirty="0" err="1"/>
              <a:t>d</a:t>
            </a:r>
            <a:r>
              <a:rPr lang="fr-BE" sz="1600" dirty="0" err="1" smtClean="0"/>
              <a:t>aytime</a:t>
            </a:r>
            <a:r>
              <a:rPr lang="fr-BE" sz="1600" dirty="0" smtClean="0"/>
              <a:t> radiation dry </a:t>
            </a:r>
            <a:r>
              <a:rPr lang="fr-BE" sz="1600" dirty="0" err="1" smtClean="0"/>
              <a:t>bias</a:t>
            </a:r>
            <a:r>
              <a:rPr lang="fr-BE" sz="1600" dirty="0" smtClean="0"/>
              <a:t> of RS92 </a:t>
            </a:r>
            <a:r>
              <a:rPr lang="fr-BE" sz="1600" dirty="0" smtClean="0">
                <a:sym typeface="Wingdings" pitchFamily="2" charset="2"/>
              </a:rPr>
              <a:t> </a:t>
            </a:r>
            <a:r>
              <a:rPr lang="fr-BE" sz="1600" dirty="0" err="1" smtClean="0">
                <a:sym typeface="Wingdings" pitchFamily="2" charset="2"/>
              </a:rPr>
              <a:t>daytime-nighttime</a:t>
            </a:r>
            <a:r>
              <a:rPr lang="fr-BE" sz="1600" dirty="0" smtClean="0">
                <a:sym typeface="Wingdings" pitchFamily="2" charset="2"/>
              </a:rPr>
              <a:t> </a:t>
            </a:r>
            <a:r>
              <a:rPr lang="fr-BE" sz="1600" dirty="0" err="1" smtClean="0">
                <a:sym typeface="Wingdings" pitchFamily="2" charset="2"/>
              </a:rPr>
              <a:t>difference</a:t>
            </a:r>
            <a:r>
              <a:rPr lang="fr-BE" sz="1600" dirty="0" smtClean="0">
                <a:sym typeface="Wingdings" pitchFamily="2" charset="2"/>
              </a:rPr>
              <a:t> of RS-GPS </a:t>
            </a:r>
            <a:r>
              <a:rPr lang="fr-BE" sz="1600" dirty="0" err="1" smtClean="0">
                <a:sym typeface="Wingdings" pitchFamily="2" charset="2"/>
              </a:rPr>
              <a:t>biases</a:t>
            </a:r>
            <a:r>
              <a:rPr lang="fr-BE" sz="1600" dirty="0" smtClean="0">
                <a:sym typeface="Wingdings" pitchFamily="2" charset="2"/>
              </a:rPr>
              <a:t>.</a:t>
            </a:r>
            <a:endParaRPr lang="fr-BE" sz="1600" dirty="0" smtClean="0">
              <a:latin typeface="+mj-lt"/>
            </a:endParaRPr>
          </a:p>
          <a:p>
            <a:r>
              <a:rPr lang="fr-BE" sz="1600" dirty="0" err="1">
                <a:latin typeface="+mj-lt"/>
              </a:rPr>
              <a:t>b</a:t>
            </a:r>
            <a:r>
              <a:rPr lang="fr-BE" sz="1600" dirty="0" err="1" smtClean="0">
                <a:latin typeface="+mj-lt"/>
              </a:rPr>
              <a:t>oth</a:t>
            </a:r>
            <a:r>
              <a:rPr lang="fr-BE" sz="1600" dirty="0" smtClean="0">
                <a:latin typeface="+mj-lt"/>
              </a:rPr>
              <a:t> (</a:t>
            </a:r>
            <a:r>
              <a:rPr lang="fr-BE" sz="1600" dirty="0" err="1" smtClean="0">
                <a:latin typeface="+mj-lt"/>
              </a:rPr>
              <a:t>especially</a:t>
            </a:r>
            <a:r>
              <a:rPr lang="fr-BE" sz="1600" dirty="0" smtClean="0">
                <a:latin typeface="+mj-lt"/>
              </a:rPr>
              <a:t> </a:t>
            </a:r>
            <a:r>
              <a:rPr lang="fr-BE" sz="1600" dirty="0" err="1" smtClean="0">
                <a:latin typeface="+mj-lt"/>
              </a:rPr>
              <a:t>daytime</a:t>
            </a:r>
            <a:r>
              <a:rPr lang="fr-BE" sz="1600" dirty="0" smtClean="0">
                <a:latin typeface="+mj-lt"/>
              </a:rPr>
              <a:t>) </a:t>
            </a:r>
            <a:r>
              <a:rPr lang="fr-BE" sz="1600" dirty="0" err="1" smtClean="0">
                <a:latin typeface="+mj-lt"/>
              </a:rPr>
              <a:t>bias</a:t>
            </a:r>
            <a:r>
              <a:rPr lang="fr-BE" sz="1600" dirty="0" smtClean="0">
                <a:latin typeface="+mj-lt"/>
              </a:rPr>
              <a:t> and </a:t>
            </a:r>
            <a:r>
              <a:rPr lang="fr-BE" sz="1600" dirty="0" err="1" smtClean="0">
                <a:latin typeface="+mj-lt"/>
              </a:rPr>
              <a:t>stdev</a:t>
            </a:r>
            <a:r>
              <a:rPr lang="fr-BE" sz="1600" dirty="0" smtClean="0">
                <a:latin typeface="+mj-lt"/>
              </a:rPr>
              <a:t> (or RMS) </a:t>
            </a:r>
            <a:r>
              <a:rPr lang="fr-BE" sz="1600" dirty="0" err="1" smtClean="0">
                <a:latin typeface="+mj-lt"/>
              </a:rPr>
              <a:t>seem</a:t>
            </a:r>
            <a:r>
              <a:rPr lang="fr-BE" sz="1600" dirty="0" smtClean="0">
                <a:latin typeface="+mj-lt"/>
              </a:rPr>
              <a:t> to </a:t>
            </a:r>
            <a:r>
              <a:rPr lang="fr-BE" sz="1600" dirty="0" err="1" smtClean="0">
                <a:latin typeface="+mj-lt"/>
              </a:rPr>
              <a:t>be</a:t>
            </a:r>
            <a:r>
              <a:rPr lang="fr-BE" sz="1600" dirty="0" smtClean="0">
                <a:latin typeface="+mj-lt"/>
              </a:rPr>
              <a:t> </a:t>
            </a:r>
            <a:r>
              <a:rPr lang="fr-BE" sz="1600" dirty="0" err="1" smtClean="0">
                <a:latin typeface="+mj-lt"/>
              </a:rPr>
              <a:t>functions</a:t>
            </a:r>
            <a:r>
              <a:rPr lang="fr-BE" sz="1600" dirty="0" smtClean="0">
                <a:latin typeface="+mj-lt"/>
              </a:rPr>
              <a:t> of IWV</a:t>
            </a:r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4827984" y="64008"/>
            <a:ext cx="1644752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Spatio-temporal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variations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 Box 1031"/>
          <p:cNvSpPr txBox="1">
            <a:spLocks noChangeArrowheads="1"/>
          </p:cNvSpPr>
          <p:nvPr/>
        </p:nvSpPr>
        <p:spPr bwMode="auto">
          <a:xfrm>
            <a:off x="6473904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161967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 and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methods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64592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medal  ceremony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793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9083"/>
            <a:ext cx="432048" cy="58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http://static.euronews.com/articles/226438/600x600_Olympics-Go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51" y="717127"/>
            <a:ext cx="551633" cy="55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0" y="764704"/>
            <a:ext cx="1715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GPS vs. RS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3338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196" y="1389888"/>
            <a:ext cx="43053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 descr="http://static.euronews.com/articles/226438/600x600_Olympics-silv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13232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580112" y="764704"/>
            <a:ext cx="244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GPS vs. </a:t>
            </a:r>
            <a:r>
              <a:rPr lang="fr-B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49402"/>
            <a:ext cx="43243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Isosceles Triangle 8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r>
              <a:rPr lang="fr-BE" b="1" dirty="0" err="1" smtClean="0">
                <a:solidFill>
                  <a:schemeClr val="tx1"/>
                </a:solidFill>
              </a:rPr>
              <a:t>München</a:t>
            </a:r>
            <a:r>
              <a:rPr lang="fr-BE" b="1" dirty="0" smtClean="0">
                <a:solidFill>
                  <a:schemeClr val="tx1"/>
                </a:solidFill>
              </a:rPr>
              <a:t>                 26-28 </a:t>
            </a:r>
            <a:r>
              <a:rPr lang="fr-BE" b="1" dirty="0" err="1" smtClean="0">
                <a:solidFill>
                  <a:schemeClr val="tx1"/>
                </a:solidFill>
              </a:rPr>
              <a:t>Feb</a:t>
            </a:r>
            <a:r>
              <a:rPr lang="fr-BE" b="1" dirty="0" smtClean="0">
                <a:solidFill>
                  <a:schemeClr val="tx1"/>
                </a:solidFill>
              </a:rPr>
              <a:t>. 2014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96150" y="4417948"/>
            <a:ext cx="2156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>
                <a:solidFill>
                  <a:srgbClr val="FF0000"/>
                </a:solidFill>
                <a:latin typeface="+mj-lt"/>
              </a:rPr>
              <a:t>Deblonde</a:t>
            </a:r>
            <a:r>
              <a:rPr lang="fr-BE" sz="1400" dirty="0" smtClean="0">
                <a:solidFill>
                  <a:srgbClr val="FF0000"/>
                </a:solidFill>
                <a:latin typeface="+mj-lt"/>
              </a:rPr>
              <a:t> et al.,           J. </a:t>
            </a:r>
            <a:r>
              <a:rPr lang="fr-BE" sz="1400" dirty="0" err="1" smtClean="0">
                <a:solidFill>
                  <a:srgbClr val="FF0000"/>
                </a:solidFill>
                <a:latin typeface="+mj-lt"/>
              </a:rPr>
              <a:t>Appl</a:t>
            </a:r>
            <a:r>
              <a:rPr lang="fr-BE" sz="1400" dirty="0" smtClean="0">
                <a:solidFill>
                  <a:srgbClr val="FF0000"/>
                </a:solidFill>
                <a:latin typeface="+mj-lt"/>
              </a:rPr>
              <a:t>. </a:t>
            </a:r>
            <a:r>
              <a:rPr lang="fr-BE" sz="1400" dirty="0" err="1" smtClean="0">
                <a:solidFill>
                  <a:srgbClr val="FF0000"/>
                </a:solidFill>
                <a:latin typeface="+mj-lt"/>
              </a:rPr>
              <a:t>Meteor</a:t>
            </a:r>
            <a:r>
              <a:rPr lang="fr-BE" sz="1400" dirty="0" smtClean="0">
                <a:solidFill>
                  <a:srgbClr val="FF0000"/>
                </a:solidFill>
                <a:latin typeface="+mj-lt"/>
              </a:rPr>
              <a:t>., 2005</a:t>
            </a:r>
            <a:endParaRPr lang="en-GB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4827984" y="64008"/>
            <a:ext cx="1644752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Spatio-temporal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variations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6473904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Text Box 1031"/>
          <p:cNvSpPr txBox="1">
            <a:spLocks noChangeArrowheads="1"/>
          </p:cNvSpPr>
          <p:nvPr/>
        </p:nvSpPr>
        <p:spPr bwMode="auto">
          <a:xfrm>
            <a:off x="161967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 and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methods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7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8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64592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medal  ceremony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03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373554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7504" y="620688"/>
            <a:ext cx="864096" cy="655055"/>
            <a:chOff x="1521416" y="5394960"/>
            <a:chExt cx="1106368" cy="819520"/>
          </a:xfrm>
        </p:grpSpPr>
        <p:pic>
          <p:nvPicPr>
            <p:cNvPr id="14" name="Picture 8" descr="https://encrypted-tbn2.gstatic.com/images?q=tbn:ANd9GcQM_xRTi1Fwgjsjs9HLeK9QKbo63KbiDLvbOatVudZMHVVd3yU_c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2236" y="5507221"/>
              <a:ext cx="907292" cy="707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2454072" y="5422392"/>
              <a:ext cx="173712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21416" y="5394960"/>
              <a:ext cx="173712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9083"/>
            <a:ext cx="432048" cy="58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sosceles Triangle 8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r>
              <a:rPr lang="fr-BE" b="1" dirty="0" err="1" smtClean="0">
                <a:solidFill>
                  <a:schemeClr val="tx1"/>
                </a:solidFill>
              </a:rPr>
              <a:t>München</a:t>
            </a:r>
            <a:r>
              <a:rPr lang="fr-BE" b="1" dirty="0" smtClean="0">
                <a:solidFill>
                  <a:schemeClr val="tx1"/>
                </a:solidFill>
              </a:rPr>
              <a:t>                 26-28 </a:t>
            </a:r>
            <a:r>
              <a:rPr lang="fr-BE" b="1" dirty="0" err="1" smtClean="0">
                <a:solidFill>
                  <a:schemeClr val="tx1"/>
                </a:solidFill>
              </a:rPr>
              <a:t>Feb</a:t>
            </a:r>
            <a:r>
              <a:rPr lang="fr-BE" b="1" dirty="0" smtClean="0">
                <a:solidFill>
                  <a:schemeClr val="tx1"/>
                </a:solidFill>
              </a:rPr>
              <a:t>. 2014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264" y="764704"/>
            <a:ext cx="2076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GPS vs. MWR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Content Placeholder 1"/>
          <p:cNvSpPr>
            <a:spLocks noGrp="1"/>
          </p:cNvSpPr>
          <p:nvPr>
            <p:ph idx="1"/>
          </p:nvPr>
        </p:nvSpPr>
        <p:spPr>
          <a:xfrm>
            <a:off x="847580" y="4941168"/>
            <a:ext cx="8332932" cy="1080120"/>
          </a:xfrm>
        </p:spPr>
        <p:txBody>
          <a:bodyPr/>
          <a:lstStyle/>
          <a:p>
            <a:r>
              <a:rPr lang="fr-BE" sz="1600" dirty="0" smtClean="0">
                <a:latin typeface="+mj-lt"/>
              </a:rPr>
              <a:t>no </a:t>
            </a:r>
            <a:r>
              <a:rPr lang="fr-BE" sz="1600" dirty="0" err="1" smtClean="0">
                <a:latin typeface="+mj-lt"/>
              </a:rPr>
              <a:t>day</a:t>
            </a:r>
            <a:r>
              <a:rPr lang="fr-BE" sz="1600" dirty="0" smtClean="0">
                <a:latin typeface="+mj-lt"/>
              </a:rPr>
              <a:t>/night </a:t>
            </a:r>
            <a:r>
              <a:rPr lang="fr-BE" sz="1600" dirty="0" err="1" smtClean="0">
                <a:latin typeface="+mj-lt"/>
              </a:rPr>
              <a:t>bias</a:t>
            </a:r>
            <a:r>
              <a:rPr lang="fr-BE" sz="1600" dirty="0" smtClean="0">
                <a:latin typeface="+mj-lt"/>
              </a:rPr>
              <a:t> in MWR-GPS </a:t>
            </a:r>
            <a:r>
              <a:rPr lang="fr-BE" sz="1600" dirty="0" err="1" smtClean="0">
                <a:latin typeface="+mj-lt"/>
              </a:rPr>
              <a:t>comparison</a:t>
            </a:r>
            <a:r>
              <a:rPr lang="fr-BE" sz="1600" dirty="0" smtClean="0">
                <a:latin typeface="+mj-lt"/>
              </a:rPr>
              <a:t> (&gt;&lt; </a:t>
            </a:r>
            <a:r>
              <a:rPr lang="fr-BE" sz="1400" dirty="0">
                <a:solidFill>
                  <a:srgbClr val="FF0000"/>
                </a:solidFill>
              </a:rPr>
              <a:t>Van </a:t>
            </a:r>
            <a:r>
              <a:rPr lang="fr-BE" sz="1400" dirty="0" err="1">
                <a:solidFill>
                  <a:srgbClr val="FF0000"/>
                </a:solidFill>
              </a:rPr>
              <a:t>Baelen</a:t>
            </a:r>
            <a:r>
              <a:rPr lang="fr-BE" sz="1400" dirty="0">
                <a:solidFill>
                  <a:srgbClr val="FF0000"/>
                </a:solidFill>
              </a:rPr>
              <a:t> et al., J. </a:t>
            </a:r>
            <a:r>
              <a:rPr lang="fr-BE" sz="1400" dirty="0" err="1">
                <a:solidFill>
                  <a:srgbClr val="FF0000"/>
                </a:solidFill>
              </a:rPr>
              <a:t>Atmos</a:t>
            </a:r>
            <a:r>
              <a:rPr lang="fr-BE" sz="1400" dirty="0">
                <a:solidFill>
                  <a:srgbClr val="FF0000"/>
                </a:solidFill>
              </a:rPr>
              <a:t>. </a:t>
            </a:r>
            <a:r>
              <a:rPr lang="fr-BE" sz="1400" dirty="0" err="1">
                <a:solidFill>
                  <a:srgbClr val="FF0000"/>
                </a:solidFill>
              </a:rPr>
              <a:t>Oceanic</a:t>
            </a:r>
            <a:r>
              <a:rPr lang="fr-BE" sz="1400" dirty="0">
                <a:solidFill>
                  <a:srgbClr val="FF0000"/>
                </a:solidFill>
              </a:rPr>
              <a:t>. </a:t>
            </a:r>
            <a:r>
              <a:rPr lang="fr-BE" sz="1400" dirty="0" err="1">
                <a:solidFill>
                  <a:srgbClr val="FF0000"/>
                </a:solidFill>
              </a:rPr>
              <a:t>Technol</a:t>
            </a:r>
            <a:r>
              <a:rPr lang="fr-BE" sz="1400" dirty="0">
                <a:solidFill>
                  <a:srgbClr val="FF0000"/>
                </a:solidFill>
              </a:rPr>
              <a:t>., </a:t>
            </a:r>
            <a:r>
              <a:rPr lang="fr-BE" sz="1400" dirty="0" smtClean="0">
                <a:solidFill>
                  <a:srgbClr val="FF0000"/>
                </a:solidFill>
              </a:rPr>
              <a:t>2007</a:t>
            </a:r>
            <a:r>
              <a:rPr lang="fr-BE" sz="1400" dirty="0" smtClean="0"/>
              <a:t>)</a:t>
            </a:r>
            <a:endParaRPr lang="fr-BE" sz="1600" dirty="0" smtClean="0">
              <a:latin typeface="+mj-lt"/>
            </a:endParaRPr>
          </a:p>
          <a:p>
            <a:r>
              <a:rPr lang="fr-BE" sz="1600" dirty="0" err="1">
                <a:latin typeface="+mj-lt"/>
              </a:rPr>
              <a:t>d</a:t>
            </a:r>
            <a:r>
              <a:rPr lang="fr-BE" sz="1600" dirty="0" err="1" smtClean="0">
                <a:latin typeface="+mj-lt"/>
              </a:rPr>
              <a:t>ifferent</a:t>
            </a:r>
            <a:r>
              <a:rPr lang="fr-BE" sz="1600" dirty="0" smtClean="0">
                <a:latin typeface="+mj-lt"/>
              </a:rPr>
              <a:t> </a:t>
            </a:r>
            <a:r>
              <a:rPr lang="fr-BE" sz="1600" dirty="0" err="1" smtClean="0">
                <a:latin typeface="+mj-lt"/>
              </a:rPr>
              <a:t>biases</a:t>
            </a:r>
            <a:r>
              <a:rPr lang="fr-BE" sz="1600" dirty="0" smtClean="0">
                <a:latin typeface="+mj-lt"/>
              </a:rPr>
              <a:t> for </a:t>
            </a:r>
            <a:r>
              <a:rPr lang="fr-BE" sz="1600" dirty="0" err="1" smtClean="0">
                <a:latin typeface="+mj-lt"/>
              </a:rPr>
              <a:t>similar</a:t>
            </a:r>
            <a:r>
              <a:rPr lang="fr-BE" sz="1600" dirty="0" smtClean="0">
                <a:latin typeface="+mj-lt"/>
              </a:rPr>
              <a:t> MWR instruments </a:t>
            </a:r>
            <a:r>
              <a:rPr lang="fr-BE" sz="1600" dirty="0" err="1" smtClean="0">
                <a:latin typeface="+mj-lt"/>
              </a:rPr>
              <a:t>at</a:t>
            </a:r>
            <a:r>
              <a:rPr lang="fr-BE" sz="1600" dirty="0" smtClean="0">
                <a:latin typeface="+mj-lt"/>
              </a:rPr>
              <a:t> one location</a:t>
            </a:r>
          </a:p>
          <a:p>
            <a:r>
              <a:rPr lang="fr-BE" sz="1600" dirty="0" err="1">
                <a:latin typeface="+mj-lt"/>
              </a:rPr>
              <a:t>s</a:t>
            </a:r>
            <a:r>
              <a:rPr lang="fr-BE" sz="1600" dirty="0" err="1" smtClean="0">
                <a:latin typeface="+mj-lt"/>
              </a:rPr>
              <a:t>mall</a:t>
            </a:r>
            <a:r>
              <a:rPr lang="fr-BE" sz="1600" dirty="0" smtClean="0">
                <a:latin typeface="+mj-lt"/>
              </a:rPr>
              <a:t> impact of GPS data </a:t>
            </a:r>
            <a:r>
              <a:rPr lang="fr-BE" sz="1600" dirty="0" err="1" smtClean="0">
                <a:latin typeface="+mj-lt"/>
              </a:rPr>
              <a:t>processing</a:t>
            </a:r>
            <a:r>
              <a:rPr lang="fr-BE" sz="1600" dirty="0" smtClean="0">
                <a:latin typeface="+mj-lt"/>
              </a:rPr>
              <a:t> options </a:t>
            </a:r>
            <a:r>
              <a:rPr lang="fr-BE" sz="1600" dirty="0" err="1" smtClean="0">
                <a:latin typeface="+mj-lt"/>
              </a:rPr>
              <a:t>with</a:t>
            </a:r>
            <a:r>
              <a:rPr lang="fr-BE" sz="1600" dirty="0" smtClean="0">
                <a:latin typeface="+mj-lt"/>
              </a:rPr>
              <a:t> GAMIT software</a:t>
            </a:r>
          </a:p>
        </p:txBody>
      </p:sp>
      <p:pic>
        <p:nvPicPr>
          <p:cNvPr id="21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504" y="36576"/>
            <a:ext cx="432048" cy="58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4827984" y="64008"/>
            <a:ext cx="1644752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Spatio-temporal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variations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6473904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161967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 and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methods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64592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medal  ceremony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2280" y="4437112"/>
            <a:ext cx="19062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err="1" smtClean="0">
                <a:solidFill>
                  <a:srgbClr val="FF0000"/>
                </a:solidFill>
                <a:latin typeface="+mj-lt"/>
              </a:rPr>
              <a:t>Courtesy</a:t>
            </a:r>
            <a:r>
              <a:rPr lang="fr-BE" sz="1400" dirty="0" smtClean="0">
                <a:solidFill>
                  <a:srgbClr val="FF0000"/>
                </a:solidFill>
                <a:latin typeface="+mj-lt"/>
              </a:rPr>
              <a:t> of O. Bock</a:t>
            </a:r>
            <a:endParaRPr lang="en-GB" sz="1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885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9083"/>
            <a:ext cx="432048" cy="58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sosceles Triangle 8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r>
              <a:rPr lang="fr-BE" b="1" dirty="0" err="1" smtClean="0">
                <a:solidFill>
                  <a:schemeClr val="tx1"/>
                </a:solidFill>
              </a:rPr>
              <a:t>München</a:t>
            </a:r>
            <a:r>
              <a:rPr lang="fr-BE" b="1" dirty="0" smtClean="0">
                <a:solidFill>
                  <a:schemeClr val="tx1"/>
                </a:solidFill>
              </a:rPr>
              <a:t>                 26-28 </a:t>
            </a:r>
            <a:r>
              <a:rPr lang="fr-BE" b="1" dirty="0" err="1" smtClean="0">
                <a:solidFill>
                  <a:schemeClr val="tx1"/>
                </a:solidFill>
              </a:rPr>
              <a:t>Feb</a:t>
            </a:r>
            <a:r>
              <a:rPr lang="fr-BE" b="1" dirty="0" smtClean="0">
                <a:solidFill>
                  <a:schemeClr val="tx1"/>
                </a:solidFill>
              </a:rPr>
              <a:t>. 2014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51" y="764704"/>
            <a:ext cx="3082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GPS – </a:t>
            </a:r>
            <a:r>
              <a:rPr lang="fr-B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instr</a:t>
            </a:r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= f(IWV)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" name="Content Placeholder 1"/>
          <p:cNvSpPr>
            <a:spLocks noGrp="1"/>
          </p:cNvSpPr>
          <p:nvPr>
            <p:ph idx="1"/>
          </p:nvPr>
        </p:nvSpPr>
        <p:spPr>
          <a:xfrm>
            <a:off x="72008" y="1279301"/>
            <a:ext cx="9036496" cy="4886003"/>
          </a:xfrm>
        </p:spPr>
        <p:txBody>
          <a:bodyPr/>
          <a:lstStyle/>
          <a:p>
            <a:r>
              <a:rPr lang="fr-BE" sz="1800" dirty="0" err="1"/>
              <a:t>s</a:t>
            </a:r>
            <a:r>
              <a:rPr lang="fr-BE" sz="1800" dirty="0" err="1" smtClean="0"/>
              <a:t>easonal</a:t>
            </a:r>
            <a:r>
              <a:rPr lang="fr-BE" sz="1800" dirty="0" smtClean="0"/>
              <a:t> </a:t>
            </a:r>
            <a:r>
              <a:rPr lang="fr-BE" sz="1800" dirty="0" err="1" smtClean="0"/>
              <a:t>behaviour</a:t>
            </a:r>
            <a:r>
              <a:rPr lang="fr-BE" sz="1800" dirty="0" smtClean="0"/>
              <a:t> </a:t>
            </a:r>
            <a:r>
              <a:rPr lang="fr-BE" sz="1600" dirty="0" smtClean="0">
                <a:solidFill>
                  <a:schemeClr val="bg2">
                    <a:lumMod val="50000"/>
                  </a:schemeClr>
                </a:solidFill>
              </a:rPr>
              <a:t>(IWV </a:t>
            </a:r>
            <a:r>
              <a:rPr lang="fr-BE" sz="1600" dirty="0" err="1" smtClean="0">
                <a:solidFill>
                  <a:schemeClr val="bg2">
                    <a:lumMod val="50000"/>
                  </a:schemeClr>
                </a:solidFill>
              </a:rPr>
              <a:t>summer</a:t>
            </a:r>
            <a:r>
              <a:rPr lang="fr-BE" sz="1600" dirty="0" smtClean="0">
                <a:solidFill>
                  <a:schemeClr val="bg2">
                    <a:lumMod val="50000"/>
                  </a:schemeClr>
                </a:solidFill>
              </a:rPr>
              <a:t> &gt; IWV </a:t>
            </a:r>
            <a:r>
              <a:rPr lang="fr-BE" sz="1600" dirty="0" err="1" smtClean="0">
                <a:solidFill>
                  <a:schemeClr val="bg2">
                    <a:lumMod val="50000"/>
                  </a:schemeClr>
                </a:solidFill>
              </a:rPr>
              <a:t>winter</a:t>
            </a:r>
            <a:r>
              <a:rPr lang="fr-BE" sz="16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fr-BE" sz="1600" dirty="0" smtClean="0">
                <a:solidFill>
                  <a:srgbClr val="0000FF"/>
                </a:solidFill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fr-BE" sz="1400" b="1" dirty="0" smtClean="0"/>
              <a:t>GPS – RS ZTD: </a:t>
            </a:r>
            <a:r>
              <a:rPr lang="fr-BE" sz="1400" dirty="0" smtClean="0">
                <a:solidFill>
                  <a:srgbClr val="FF0000"/>
                </a:solidFill>
              </a:rPr>
              <a:t>Haase et al., J. </a:t>
            </a:r>
            <a:r>
              <a:rPr lang="fr-BE" sz="1400" dirty="0" err="1" smtClean="0">
                <a:solidFill>
                  <a:srgbClr val="FF0000"/>
                </a:solidFill>
              </a:rPr>
              <a:t>Applied</a:t>
            </a:r>
            <a:r>
              <a:rPr lang="fr-BE" sz="1400" dirty="0" smtClean="0">
                <a:solidFill>
                  <a:srgbClr val="FF0000"/>
                </a:solidFill>
              </a:rPr>
              <a:t> </a:t>
            </a:r>
            <a:r>
              <a:rPr lang="fr-BE" sz="1400" dirty="0" err="1" smtClean="0">
                <a:solidFill>
                  <a:srgbClr val="FF0000"/>
                </a:solidFill>
              </a:rPr>
              <a:t>Meteor</a:t>
            </a:r>
            <a:r>
              <a:rPr lang="fr-BE" sz="1400" dirty="0" smtClean="0">
                <a:solidFill>
                  <a:srgbClr val="FF0000"/>
                </a:solidFill>
              </a:rPr>
              <a:t>., 2003</a:t>
            </a:r>
          </a:p>
          <a:p>
            <a:pPr lvl="1">
              <a:buFont typeface="Arial" pitchFamily="34" charset="0"/>
              <a:buChar char="•"/>
            </a:pPr>
            <a:r>
              <a:rPr lang="fr-BE" sz="1400" b="1" dirty="0" smtClean="0"/>
              <a:t>GPS –RS/ECMWF/MWR ZWD SD: </a:t>
            </a:r>
            <a:r>
              <a:rPr lang="fr-BE" sz="1400" dirty="0" err="1" smtClean="0">
                <a:solidFill>
                  <a:srgbClr val="FF0000"/>
                </a:solidFill>
              </a:rPr>
              <a:t>Ning</a:t>
            </a:r>
            <a:r>
              <a:rPr lang="fr-BE" sz="1400" dirty="0" smtClean="0">
                <a:solidFill>
                  <a:srgbClr val="FF0000"/>
                </a:solidFill>
              </a:rPr>
              <a:t> et al., J. </a:t>
            </a:r>
            <a:r>
              <a:rPr lang="fr-BE" sz="1400" dirty="0" err="1" smtClean="0">
                <a:solidFill>
                  <a:srgbClr val="FF0000"/>
                </a:solidFill>
              </a:rPr>
              <a:t>Geod</a:t>
            </a:r>
            <a:r>
              <a:rPr lang="fr-BE" sz="1400" dirty="0" smtClean="0">
                <a:solidFill>
                  <a:srgbClr val="FF0000"/>
                </a:solidFill>
              </a:rPr>
              <a:t>., 2012</a:t>
            </a:r>
          </a:p>
          <a:p>
            <a:pPr lvl="1">
              <a:buFont typeface="Arial" pitchFamily="34" charset="0"/>
              <a:buChar char="•"/>
            </a:pPr>
            <a:r>
              <a:rPr lang="fr-BE" sz="1400" b="1" dirty="0" smtClean="0"/>
              <a:t>GPS – RS: </a:t>
            </a:r>
            <a:r>
              <a:rPr lang="fr-BE" sz="1400" dirty="0" err="1" smtClean="0">
                <a:solidFill>
                  <a:srgbClr val="FF0000"/>
                </a:solidFill>
              </a:rPr>
              <a:t>Ohtani</a:t>
            </a:r>
            <a:r>
              <a:rPr lang="fr-BE" sz="1400" dirty="0" smtClean="0">
                <a:solidFill>
                  <a:srgbClr val="FF0000"/>
                </a:solidFill>
              </a:rPr>
              <a:t> &amp; </a:t>
            </a:r>
            <a:r>
              <a:rPr lang="fr-BE" sz="1400" dirty="0" err="1" smtClean="0">
                <a:solidFill>
                  <a:srgbClr val="FF0000"/>
                </a:solidFill>
              </a:rPr>
              <a:t>Naito</a:t>
            </a:r>
            <a:r>
              <a:rPr lang="fr-BE" sz="1400" dirty="0" smtClean="0">
                <a:solidFill>
                  <a:srgbClr val="FF0000"/>
                </a:solidFill>
              </a:rPr>
              <a:t>, JGR, 2000</a:t>
            </a:r>
            <a:r>
              <a:rPr lang="fr-BE" sz="1400" b="1" dirty="0" smtClean="0"/>
              <a:t>;</a:t>
            </a:r>
            <a:r>
              <a:rPr lang="fr-BE" sz="1400" dirty="0" smtClean="0">
                <a:solidFill>
                  <a:srgbClr val="FF0000"/>
                </a:solidFill>
              </a:rPr>
              <a:t> </a:t>
            </a:r>
            <a:r>
              <a:rPr lang="fr-BE" sz="1400" dirty="0" err="1" smtClean="0">
                <a:solidFill>
                  <a:srgbClr val="FF0000"/>
                </a:solidFill>
              </a:rPr>
              <a:t>Basili</a:t>
            </a:r>
            <a:r>
              <a:rPr lang="fr-BE" sz="1400" dirty="0" smtClean="0">
                <a:solidFill>
                  <a:srgbClr val="FF0000"/>
                </a:solidFill>
              </a:rPr>
              <a:t> et al., 2001</a:t>
            </a:r>
            <a:r>
              <a:rPr lang="fr-BE" sz="1400" b="1" dirty="0" smtClean="0"/>
              <a:t>;</a:t>
            </a:r>
            <a:r>
              <a:rPr lang="fr-BE" sz="1400" dirty="0" smtClean="0">
                <a:solidFill>
                  <a:srgbClr val="FF0000"/>
                </a:solidFill>
              </a:rPr>
              <a:t> </a:t>
            </a:r>
            <a:r>
              <a:rPr lang="fr-BE" sz="1400" dirty="0" err="1" smtClean="0">
                <a:solidFill>
                  <a:srgbClr val="FF0000"/>
                </a:solidFill>
              </a:rPr>
              <a:t>Deblonde</a:t>
            </a:r>
            <a:r>
              <a:rPr lang="fr-BE" sz="1400" dirty="0" smtClean="0">
                <a:solidFill>
                  <a:srgbClr val="FF0000"/>
                </a:solidFill>
              </a:rPr>
              <a:t> et al., J. </a:t>
            </a:r>
            <a:r>
              <a:rPr lang="fr-BE" sz="1400" dirty="0" err="1" smtClean="0">
                <a:solidFill>
                  <a:srgbClr val="FF0000"/>
                </a:solidFill>
              </a:rPr>
              <a:t>Applied</a:t>
            </a:r>
            <a:r>
              <a:rPr lang="fr-BE" sz="1400" dirty="0" smtClean="0">
                <a:solidFill>
                  <a:srgbClr val="FF0000"/>
                </a:solidFill>
              </a:rPr>
              <a:t> </a:t>
            </a:r>
            <a:r>
              <a:rPr lang="fr-BE" sz="1400" dirty="0" err="1" smtClean="0">
                <a:solidFill>
                  <a:srgbClr val="FF0000"/>
                </a:solidFill>
              </a:rPr>
              <a:t>Meteor</a:t>
            </a:r>
            <a:r>
              <a:rPr lang="fr-BE" sz="1400" dirty="0" smtClean="0">
                <a:solidFill>
                  <a:srgbClr val="FF0000"/>
                </a:solidFill>
              </a:rPr>
              <a:t>., 2005</a:t>
            </a:r>
            <a:r>
              <a:rPr lang="fr-BE" sz="1400" b="1" dirty="0" smtClean="0"/>
              <a:t>;</a:t>
            </a:r>
            <a:r>
              <a:rPr lang="fr-BE" sz="1400" dirty="0" smtClean="0">
                <a:solidFill>
                  <a:srgbClr val="FF0000"/>
                </a:solidFill>
              </a:rPr>
              <a:t> </a:t>
            </a:r>
            <a:r>
              <a:rPr lang="fr-BE" sz="1400" dirty="0" err="1" smtClean="0">
                <a:solidFill>
                  <a:srgbClr val="FF0000"/>
                </a:solidFill>
              </a:rPr>
              <a:t>Kwon</a:t>
            </a:r>
            <a:r>
              <a:rPr lang="fr-BE" sz="1400" dirty="0" smtClean="0">
                <a:solidFill>
                  <a:srgbClr val="FF0000"/>
                </a:solidFill>
              </a:rPr>
              <a:t> et al., J. </a:t>
            </a:r>
            <a:r>
              <a:rPr lang="fr-BE" sz="1400" dirty="0" err="1" smtClean="0">
                <a:solidFill>
                  <a:srgbClr val="FF0000"/>
                </a:solidFill>
              </a:rPr>
              <a:t>Meteor</a:t>
            </a:r>
            <a:r>
              <a:rPr lang="fr-BE" sz="1400" dirty="0" smtClean="0">
                <a:solidFill>
                  <a:srgbClr val="FF0000"/>
                </a:solidFill>
              </a:rPr>
              <a:t>. Soc. Jap., 2007</a:t>
            </a:r>
            <a:r>
              <a:rPr lang="fr-BE" sz="1400" b="1" dirty="0" smtClean="0"/>
              <a:t>; </a:t>
            </a:r>
            <a:r>
              <a:rPr lang="fr-BE" sz="1400" dirty="0">
                <a:solidFill>
                  <a:srgbClr val="FF0000"/>
                </a:solidFill>
              </a:rPr>
              <a:t>Van </a:t>
            </a:r>
            <a:r>
              <a:rPr lang="fr-BE" sz="1400" dirty="0" err="1">
                <a:solidFill>
                  <a:srgbClr val="FF0000"/>
                </a:solidFill>
              </a:rPr>
              <a:t>Malderen</a:t>
            </a:r>
            <a:r>
              <a:rPr lang="fr-BE" sz="1400" dirty="0">
                <a:solidFill>
                  <a:srgbClr val="FF0000"/>
                </a:solidFill>
              </a:rPr>
              <a:t>, </a:t>
            </a:r>
            <a:r>
              <a:rPr lang="fr-BE" sz="1400" dirty="0" err="1">
                <a:solidFill>
                  <a:srgbClr val="FF0000"/>
                </a:solidFill>
              </a:rPr>
              <a:t>Brenot</a:t>
            </a:r>
            <a:r>
              <a:rPr lang="fr-BE" sz="1400" dirty="0">
                <a:solidFill>
                  <a:srgbClr val="FF0000"/>
                </a:solidFill>
              </a:rPr>
              <a:t>, </a:t>
            </a:r>
            <a:r>
              <a:rPr lang="fr-BE" sz="1400" dirty="0" err="1">
                <a:solidFill>
                  <a:srgbClr val="FF0000"/>
                </a:solidFill>
              </a:rPr>
              <a:t>Pottiaux</a:t>
            </a:r>
            <a:r>
              <a:rPr lang="fr-BE" sz="1400" dirty="0">
                <a:solidFill>
                  <a:srgbClr val="FF0000"/>
                </a:solidFill>
              </a:rPr>
              <a:t> et </a:t>
            </a:r>
            <a:r>
              <a:rPr lang="fr-BE" sz="1400" dirty="0" smtClean="0">
                <a:solidFill>
                  <a:srgbClr val="FF0000"/>
                </a:solidFill>
              </a:rPr>
              <a:t>al, </a:t>
            </a:r>
            <a:r>
              <a:rPr lang="fr-BE" sz="1400" dirty="0">
                <a:solidFill>
                  <a:srgbClr val="FF0000"/>
                </a:solidFill>
              </a:rPr>
              <a:t>AMTD, 2014</a:t>
            </a:r>
            <a:endParaRPr lang="fr-BE" sz="1400" dirty="0" smtClean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fr-BE" sz="1400" b="1" dirty="0" smtClean="0"/>
              <a:t>GPS – MWR SD: </a:t>
            </a:r>
            <a:r>
              <a:rPr lang="fr-BE" sz="1400" dirty="0" err="1">
                <a:solidFill>
                  <a:srgbClr val="FF0000"/>
                </a:solidFill>
              </a:rPr>
              <a:t>Basili</a:t>
            </a:r>
            <a:r>
              <a:rPr lang="fr-BE" sz="1400" dirty="0">
                <a:solidFill>
                  <a:srgbClr val="FF0000"/>
                </a:solidFill>
              </a:rPr>
              <a:t> et al., 2001</a:t>
            </a:r>
            <a:endParaRPr lang="fr-BE" sz="1400" dirty="0" smtClean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fr-BE" sz="1400" b="1" dirty="0" smtClean="0"/>
              <a:t>GPS – SPM: </a:t>
            </a:r>
            <a:r>
              <a:rPr lang="fr-BE" sz="1400" dirty="0" err="1" smtClean="0">
                <a:solidFill>
                  <a:srgbClr val="FF0000"/>
                </a:solidFill>
              </a:rPr>
              <a:t>Nyeki</a:t>
            </a:r>
            <a:r>
              <a:rPr lang="fr-BE" sz="1400" dirty="0" smtClean="0">
                <a:solidFill>
                  <a:srgbClr val="FF0000"/>
                </a:solidFill>
              </a:rPr>
              <a:t> et al., </a:t>
            </a:r>
            <a:r>
              <a:rPr lang="fr-BE" sz="1400" dirty="0" err="1" smtClean="0">
                <a:solidFill>
                  <a:srgbClr val="FF0000"/>
                </a:solidFill>
              </a:rPr>
              <a:t>Geophys</a:t>
            </a:r>
            <a:r>
              <a:rPr lang="fr-BE" sz="1400" dirty="0" smtClean="0">
                <a:solidFill>
                  <a:srgbClr val="FF0000"/>
                </a:solidFill>
              </a:rPr>
              <a:t>. </a:t>
            </a:r>
            <a:r>
              <a:rPr lang="fr-BE" sz="1400" dirty="0" err="1" smtClean="0">
                <a:solidFill>
                  <a:srgbClr val="FF0000"/>
                </a:solidFill>
              </a:rPr>
              <a:t>Res</a:t>
            </a:r>
            <a:r>
              <a:rPr lang="fr-BE" sz="1400" dirty="0" smtClean="0">
                <a:solidFill>
                  <a:srgbClr val="FF0000"/>
                </a:solidFill>
              </a:rPr>
              <a:t>. </a:t>
            </a:r>
            <a:r>
              <a:rPr lang="fr-BE" sz="1400" dirty="0" err="1" smtClean="0">
                <a:solidFill>
                  <a:srgbClr val="FF0000"/>
                </a:solidFill>
              </a:rPr>
              <a:t>Lett</a:t>
            </a:r>
            <a:r>
              <a:rPr lang="fr-BE" sz="1400" dirty="0" smtClean="0">
                <a:solidFill>
                  <a:srgbClr val="FF0000"/>
                </a:solidFill>
              </a:rPr>
              <a:t>., 2005</a:t>
            </a:r>
            <a:r>
              <a:rPr lang="fr-BE" sz="1400" b="1" dirty="0" smtClean="0"/>
              <a:t>;</a:t>
            </a:r>
            <a:r>
              <a:rPr lang="fr-BE" sz="1400" dirty="0" smtClean="0">
                <a:solidFill>
                  <a:srgbClr val="FF0000"/>
                </a:solidFill>
              </a:rPr>
              <a:t> </a:t>
            </a:r>
            <a:r>
              <a:rPr lang="fr-BE" sz="1400" dirty="0" err="1" smtClean="0">
                <a:solidFill>
                  <a:srgbClr val="FF0000"/>
                </a:solidFill>
              </a:rPr>
              <a:t>Morland</a:t>
            </a:r>
            <a:r>
              <a:rPr lang="fr-BE" sz="1400" dirty="0" smtClean="0">
                <a:solidFill>
                  <a:srgbClr val="FF0000"/>
                </a:solidFill>
              </a:rPr>
              <a:t> et al., JGR, 2006</a:t>
            </a:r>
            <a:r>
              <a:rPr lang="fr-BE" sz="1400" b="1" dirty="0"/>
              <a:t> </a:t>
            </a:r>
            <a:r>
              <a:rPr lang="fr-BE" sz="1400" b="1" dirty="0" smtClean="0"/>
              <a:t>; </a:t>
            </a:r>
            <a:r>
              <a:rPr lang="fr-BE" sz="1400" dirty="0">
                <a:solidFill>
                  <a:srgbClr val="FF0000"/>
                </a:solidFill>
              </a:rPr>
              <a:t>Prasad and Singh, JGR, </a:t>
            </a:r>
            <a:r>
              <a:rPr lang="fr-BE" sz="1400" dirty="0" smtClean="0">
                <a:solidFill>
                  <a:srgbClr val="FF0000"/>
                </a:solidFill>
              </a:rPr>
              <a:t>2009</a:t>
            </a:r>
            <a:r>
              <a:rPr lang="fr-BE" sz="1400" b="1" dirty="0"/>
              <a:t>; </a:t>
            </a:r>
            <a:r>
              <a:rPr lang="fr-BE" sz="1400" dirty="0">
                <a:solidFill>
                  <a:srgbClr val="FF0000"/>
                </a:solidFill>
              </a:rPr>
              <a:t>Van </a:t>
            </a:r>
            <a:r>
              <a:rPr lang="fr-BE" sz="1400" dirty="0" err="1">
                <a:solidFill>
                  <a:srgbClr val="FF0000"/>
                </a:solidFill>
              </a:rPr>
              <a:t>Malderen</a:t>
            </a:r>
            <a:r>
              <a:rPr lang="fr-BE" sz="1400" dirty="0">
                <a:solidFill>
                  <a:srgbClr val="FF0000"/>
                </a:solidFill>
              </a:rPr>
              <a:t>, </a:t>
            </a:r>
            <a:r>
              <a:rPr lang="fr-BE" sz="1400" dirty="0" err="1">
                <a:solidFill>
                  <a:srgbClr val="FF0000"/>
                </a:solidFill>
              </a:rPr>
              <a:t>Brenot</a:t>
            </a:r>
            <a:r>
              <a:rPr lang="fr-BE" sz="1400" dirty="0">
                <a:solidFill>
                  <a:srgbClr val="FF0000"/>
                </a:solidFill>
              </a:rPr>
              <a:t>, </a:t>
            </a:r>
            <a:r>
              <a:rPr lang="fr-BE" sz="1400" dirty="0" err="1">
                <a:solidFill>
                  <a:srgbClr val="FF0000"/>
                </a:solidFill>
              </a:rPr>
              <a:t>Pottiaux</a:t>
            </a:r>
            <a:r>
              <a:rPr lang="fr-BE" sz="1400" dirty="0">
                <a:solidFill>
                  <a:srgbClr val="FF0000"/>
                </a:solidFill>
              </a:rPr>
              <a:t> et </a:t>
            </a:r>
            <a:r>
              <a:rPr lang="fr-BE" sz="1400" dirty="0" smtClean="0">
                <a:solidFill>
                  <a:srgbClr val="FF0000"/>
                </a:solidFill>
              </a:rPr>
              <a:t>al., AMTD</a:t>
            </a:r>
            <a:r>
              <a:rPr lang="fr-BE" sz="1400" dirty="0">
                <a:solidFill>
                  <a:srgbClr val="FF0000"/>
                </a:solidFill>
              </a:rPr>
              <a:t>, </a:t>
            </a:r>
            <a:r>
              <a:rPr lang="fr-BE" sz="1400" dirty="0" smtClean="0">
                <a:solidFill>
                  <a:srgbClr val="FF0000"/>
                </a:solidFill>
              </a:rPr>
              <a:t>2014</a:t>
            </a:r>
            <a:endParaRPr lang="fr-BE" sz="1400" dirty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fr-BE" sz="1400" b="1" dirty="0" smtClean="0"/>
              <a:t>GPS – NCEP: </a:t>
            </a:r>
            <a:r>
              <a:rPr lang="fr-BE" sz="1400" dirty="0" smtClean="0">
                <a:solidFill>
                  <a:srgbClr val="FF0000"/>
                </a:solidFill>
              </a:rPr>
              <a:t>Prasad </a:t>
            </a:r>
            <a:r>
              <a:rPr lang="fr-BE" sz="1400" dirty="0">
                <a:solidFill>
                  <a:srgbClr val="FF0000"/>
                </a:solidFill>
              </a:rPr>
              <a:t>and Singh, JGR, </a:t>
            </a:r>
            <a:r>
              <a:rPr lang="fr-BE" sz="1400" dirty="0" smtClean="0">
                <a:solidFill>
                  <a:srgbClr val="FF0000"/>
                </a:solidFill>
              </a:rPr>
              <a:t>2009</a:t>
            </a:r>
            <a:r>
              <a:rPr lang="fr-BE" sz="1400" b="1" dirty="0" smtClean="0"/>
              <a:t>;</a:t>
            </a:r>
            <a:r>
              <a:rPr lang="fr-BE" sz="1400" dirty="0" smtClean="0">
                <a:solidFill>
                  <a:srgbClr val="FF0000"/>
                </a:solidFill>
              </a:rPr>
              <a:t> </a:t>
            </a:r>
            <a:r>
              <a:rPr lang="fr-BE" sz="1400" dirty="0" err="1">
                <a:solidFill>
                  <a:srgbClr val="FF0000"/>
                </a:solidFill>
              </a:rPr>
              <a:t>Vey</a:t>
            </a:r>
            <a:r>
              <a:rPr lang="fr-BE" sz="1400" dirty="0">
                <a:solidFill>
                  <a:srgbClr val="FF0000"/>
                </a:solidFill>
              </a:rPr>
              <a:t> </a:t>
            </a:r>
            <a:r>
              <a:rPr lang="fr-BE" sz="1400" dirty="0" smtClean="0">
                <a:solidFill>
                  <a:srgbClr val="FF0000"/>
                </a:solidFill>
              </a:rPr>
              <a:t>et al., J. Clim., 2010 </a:t>
            </a:r>
          </a:p>
          <a:p>
            <a:pPr lvl="1">
              <a:buFont typeface="Arial" pitchFamily="34" charset="0"/>
              <a:buChar char="•"/>
            </a:pPr>
            <a:r>
              <a:rPr lang="fr-BE" sz="1400" b="1" dirty="0" smtClean="0"/>
              <a:t>GPS – AIRS: </a:t>
            </a:r>
            <a:r>
              <a:rPr lang="fr-BE" sz="1400" dirty="0">
                <a:solidFill>
                  <a:srgbClr val="FF0000"/>
                </a:solidFill>
              </a:rPr>
              <a:t>Prasad and Singh, JGR, 2009</a:t>
            </a:r>
            <a:r>
              <a:rPr lang="fr-BE" sz="1400" b="1" dirty="0"/>
              <a:t>;</a:t>
            </a:r>
            <a:r>
              <a:rPr lang="fr-BE" sz="1400" dirty="0">
                <a:solidFill>
                  <a:srgbClr val="FF0000"/>
                </a:solidFill>
              </a:rPr>
              <a:t> </a:t>
            </a:r>
            <a:r>
              <a:rPr lang="fr-BE" sz="1400" dirty="0" smtClean="0">
                <a:solidFill>
                  <a:srgbClr val="FF0000"/>
                </a:solidFill>
              </a:rPr>
              <a:t>Van </a:t>
            </a:r>
            <a:r>
              <a:rPr lang="fr-BE" sz="1400" dirty="0" err="1" smtClean="0">
                <a:solidFill>
                  <a:srgbClr val="FF0000"/>
                </a:solidFill>
              </a:rPr>
              <a:t>Malderen</a:t>
            </a:r>
            <a:r>
              <a:rPr lang="fr-BE" sz="1400" dirty="0" smtClean="0">
                <a:solidFill>
                  <a:srgbClr val="FF0000"/>
                </a:solidFill>
              </a:rPr>
              <a:t>, </a:t>
            </a:r>
            <a:r>
              <a:rPr lang="fr-BE" sz="1400" dirty="0" err="1" smtClean="0">
                <a:solidFill>
                  <a:srgbClr val="FF0000"/>
                </a:solidFill>
              </a:rPr>
              <a:t>Brenot</a:t>
            </a:r>
            <a:r>
              <a:rPr lang="fr-BE" sz="1400" dirty="0" smtClean="0">
                <a:solidFill>
                  <a:srgbClr val="FF0000"/>
                </a:solidFill>
              </a:rPr>
              <a:t>, </a:t>
            </a:r>
            <a:r>
              <a:rPr lang="fr-BE" sz="1400" dirty="0" err="1" smtClean="0">
                <a:solidFill>
                  <a:srgbClr val="FF0000"/>
                </a:solidFill>
              </a:rPr>
              <a:t>Pottiaux</a:t>
            </a:r>
            <a:r>
              <a:rPr lang="fr-BE" sz="1400" dirty="0" smtClean="0">
                <a:solidFill>
                  <a:srgbClr val="FF0000"/>
                </a:solidFill>
              </a:rPr>
              <a:t> et al., AMTD, 2014</a:t>
            </a:r>
          </a:p>
          <a:p>
            <a:pPr lvl="1">
              <a:buFont typeface="Arial" pitchFamily="34" charset="0"/>
              <a:buChar char="•"/>
            </a:pPr>
            <a:r>
              <a:rPr lang="fr-BE" sz="1400" b="1" dirty="0" smtClean="0"/>
              <a:t>GPS – MODIS</a:t>
            </a:r>
            <a:r>
              <a:rPr lang="fr-BE" sz="1400" b="1" dirty="0"/>
              <a:t>: </a:t>
            </a:r>
            <a:r>
              <a:rPr lang="fr-BE" sz="1400" dirty="0">
                <a:solidFill>
                  <a:srgbClr val="FF0000"/>
                </a:solidFill>
              </a:rPr>
              <a:t>Prasad and Singh, JGR, </a:t>
            </a:r>
            <a:r>
              <a:rPr lang="fr-BE" sz="1400" dirty="0" smtClean="0">
                <a:solidFill>
                  <a:srgbClr val="FF0000"/>
                </a:solidFill>
              </a:rPr>
              <a:t>2009</a:t>
            </a:r>
          </a:p>
          <a:p>
            <a:pPr lvl="1">
              <a:buFont typeface="Arial" pitchFamily="34" charset="0"/>
              <a:buChar char="•"/>
            </a:pPr>
            <a:r>
              <a:rPr lang="fr-BE" sz="1400" b="1" dirty="0" smtClean="0"/>
              <a:t>GPS – GOMESCIA</a:t>
            </a:r>
            <a:r>
              <a:rPr lang="fr-BE" sz="1400" b="1" dirty="0"/>
              <a:t>: </a:t>
            </a:r>
            <a:r>
              <a:rPr lang="fr-BE" sz="1400" dirty="0">
                <a:solidFill>
                  <a:srgbClr val="FF0000"/>
                </a:solidFill>
              </a:rPr>
              <a:t>Van </a:t>
            </a:r>
            <a:r>
              <a:rPr lang="fr-BE" sz="1400" dirty="0" err="1">
                <a:solidFill>
                  <a:srgbClr val="FF0000"/>
                </a:solidFill>
              </a:rPr>
              <a:t>Malderen</a:t>
            </a:r>
            <a:r>
              <a:rPr lang="fr-BE" sz="1400" dirty="0">
                <a:solidFill>
                  <a:srgbClr val="FF0000"/>
                </a:solidFill>
              </a:rPr>
              <a:t>, </a:t>
            </a:r>
            <a:r>
              <a:rPr lang="fr-BE" sz="1400" dirty="0" err="1">
                <a:solidFill>
                  <a:srgbClr val="FF0000"/>
                </a:solidFill>
              </a:rPr>
              <a:t>Brenot</a:t>
            </a:r>
            <a:r>
              <a:rPr lang="fr-BE" sz="1400" dirty="0">
                <a:solidFill>
                  <a:srgbClr val="FF0000"/>
                </a:solidFill>
              </a:rPr>
              <a:t>, </a:t>
            </a:r>
            <a:r>
              <a:rPr lang="fr-BE" sz="1400" dirty="0" err="1">
                <a:solidFill>
                  <a:srgbClr val="FF0000"/>
                </a:solidFill>
              </a:rPr>
              <a:t>Pottiaux</a:t>
            </a:r>
            <a:r>
              <a:rPr lang="fr-BE" sz="1400" dirty="0">
                <a:solidFill>
                  <a:srgbClr val="FF0000"/>
                </a:solidFill>
              </a:rPr>
              <a:t> et al</a:t>
            </a:r>
            <a:r>
              <a:rPr lang="fr-BE" sz="1400" dirty="0" smtClean="0">
                <a:solidFill>
                  <a:srgbClr val="FF0000"/>
                </a:solidFill>
              </a:rPr>
              <a:t>., </a:t>
            </a:r>
            <a:r>
              <a:rPr lang="fr-BE" sz="1400" dirty="0">
                <a:solidFill>
                  <a:srgbClr val="FF0000"/>
                </a:solidFill>
              </a:rPr>
              <a:t>AMTD, </a:t>
            </a:r>
            <a:r>
              <a:rPr lang="fr-BE" sz="1400" dirty="0" smtClean="0">
                <a:solidFill>
                  <a:srgbClr val="FF0000"/>
                </a:solidFill>
              </a:rPr>
              <a:t>2014</a:t>
            </a:r>
            <a:endParaRPr lang="fr-BE" sz="1400" dirty="0" smtClean="0"/>
          </a:p>
          <a:p>
            <a:pPr lvl="1"/>
            <a:endParaRPr lang="fr-BE" sz="1400" dirty="0" smtClean="0"/>
          </a:p>
          <a:p>
            <a:r>
              <a:rPr lang="fr-BE" sz="1800" dirty="0" err="1" smtClean="0"/>
              <a:t>geographical</a:t>
            </a:r>
            <a:r>
              <a:rPr lang="fr-BE" sz="1800" dirty="0" smtClean="0"/>
              <a:t> </a:t>
            </a:r>
            <a:r>
              <a:rPr lang="fr-BE" sz="1800" dirty="0" err="1" smtClean="0"/>
              <a:t>dependency</a:t>
            </a:r>
            <a:r>
              <a:rPr lang="fr-BE" sz="1800" dirty="0" smtClean="0"/>
              <a:t> </a:t>
            </a:r>
            <a:r>
              <a:rPr lang="fr-BE" sz="1600" dirty="0" smtClean="0">
                <a:solidFill>
                  <a:schemeClr val="bg2">
                    <a:lumMod val="50000"/>
                  </a:schemeClr>
                </a:solidFill>
              </a:rPr>
              <a:t>(IWV </a:t>
            </a:r>
            <a:r>
              <a:rPr lang="fr-BE" sz="1600" dirty="0" err="1" smtClean="0">
                <a:solidFill>
                  <a:schemeClr val="bg2">
                    <a:lumMod val="50000"/>
                  </a:schemeClr>
                </a:solidFill>
              </a:rPr>
              <a:t>low</a:t>
            </a:r>
            <a:r>
              <a:rPr lang="fr-BE" sz="1600" dirty="0" smtClean="0">
                <a:solidFill>
                  <a:schemeClr val="bg2">
                    <a:lumMod val="50000"/>
                  </a:schemeClr>
                </a:solidFill>
              </a:rPr>
              <a:t> h &gt; IWV high h; IWV </a:t>
            </a:r>
            <a:r>
              <a:rPr lang="fr-BE" sz="1600" dirty="0" err="1" smtClean="0">
                <a:solidFill>
                  <a:schemeClr val="bg2">
                    <a:lumMod val="50000"/>
                  </a:schemeClr>
                </a:solidFill>
              </a:rPr>
              <a:t>low</a:t>
            </a:r>
            <a:r>
              <a:rPr lang="fr-BE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BE" sz="1600" dirty="0" err="1" smtClean="0">
                <a:solidFill>
                  <a:schemeClr val="bg2">
                    <a:lumMod val="50000"/>
                  </a:schemeClr>
                </a:solidFill>
              </a:rPr>
              <a:t>lat</a:t>
            </a:r>
            <a:r>
              <a:rPr lang="fr-BE" sz="1600" dirty="0" smtClean="0">
                <a:solidFill>
                  <a:schemeClr val="bg2">
                    <a:lumMod val="50000"/>
                  </a:schemeClr>
                </a:solidFill>
              </a:rPr>
              <a:t> &gt; IWV high </a:t>
            </a:r>
            <a:r>
              <a:rPr lang="fr-BE" sz="1600" dirty="0" err="1" smtClean="0">
                <a:solidFill>
                  <a:schemeClr val="bg2">
                    <a:lumMod val="50000"/>
                  </a:schemeClr>
                </a:solidFill>
              </a:rPr>
              <a:t>lat</a:t>
            </a:r>
            <a:r>
              <a:rPr lang="fr-BE" sz="16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en-GB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fr-BE" sz="1400" b="1" dirty="0" smtClean="0"/>
              <a:t>GPS – HIRLAM ZTD: </a:t>
            </a:r>
            <a:r>
              <a:rPr lang="fr-BE" sz="1400" dirty="0" smtClean="0">
                <a:solidFill>
                  <a:srgbClr val="FF0000"/>
                </a:solidFill>
              </a:rPr>
              <a:t>Haase et al., J. </a:t>
            </a:r>
            <a:r>
              <a:rPr lang="fr-BE" sz="1400" dirty="0" err="1" smtClean="0">
                <a:solidFill>
                  <a:srgbClr val="FF0000"/>
                </a:solidFill>
              </a:rPr>
              <a:t>Applied</a:t>
            </a:r>
            <a:r>
              <a:rPr lang="fr-BE" sz="1400" dirty="0" smtClean="0">
                <a:solidFill>
                  <a:srgbClr val="FF0000"/>
                </a:solidFill>
              </a:rPr>
              <a:t> </a:t>
            </a:r>
            <a:r>
              <a:rPr lang="fr-BE" sz="1400" dirty="0" err="1" smtClean="0">
                <a:solidFill>
                  <a:srgbClr val="FF0000"/>
                </a:solidFill>
              </a:rPr>
              <a:t>Meteor</a:t>
            </a:r>
            <a:r>
              <a:rPr lang="fr-BE" sz="1400" dirty="0" smtClean="0">
                <a:solidFill>
                  <a:srgbClr val="FF0000"/>
                </a:solidFill>
              </a:rPr>
              <a:t>., 2003</a:t>
            </a:r>
          </a:p>
          <a:p>
            <a:pPr lvl="1">
              <a:buFont typeface="Arial" pitchFamily="34" charset="0"/>
              <a:buChar char="•"/>
            </a:pPr>
            <a:r>
              <a:rPr lang="fr-BE" sz="1400" b="1" dirty="0" smtClean="0"/>
              <a:t>GPS – DORIS ZTD SD: </a:t>
            </a:r>
            <a:r>
              <a:rPr lang="fr-BE" sz="1400" dirty="0" smtClean="0">
                <a:solidFill>
                  <a:srgbClr val="FF0000"/>
                </a:solidFill>
              </a:rPr>
              <a:t>Bock et al., Adv. </a:t>
            </a:r>
            <a:r>
              <a:rPr lang="fr-BE" sz="1400" dirty="0" err="1" smtClean="0">
                <a:solidFill>
                  <a:srgbClr val="FF0000"/>
                </a:solidFill>
              </a:rPr>
              <a:t>Space</a:t>
            </a:r>
            <a:r>
              <a:rPr lang="fr-BE" sz="1400" dirty="0" smtClean="0">
                <a:solidFill>
                  <a:srgbClr val="FF0000"/>
                </a:solidFill>
              </a:rPr>
              <a:t> </a:t>
            </a:r>
            <a:r>
              <a:rPr lang="fr-BE" sz="1400" dirty="0" err="1" smtClean="0">
                <a:solidFill>
                  <a:srgbClr val="FF0000"/>
                </a:solidFill>
              </a:rPr>
              <a:t>Res</a:t>
            </a:r>
            <a:r>
              <a:rPr lang="fr-BE" sz="1400" dirty="0" smtClean="0">
                <a:solidFill>
                  <a:srgbClr val="FF0000"/>
                </a:solidFill>
              </a:rPr>
              <a:t>., 2010</a:t>
            </a:r>
          </a:p>
          <a:p>
            <a:pPr lvl="1">
              <a:buFont typeface="Arial" pitchFamily="34" charset="0"/>
              <a:buChar char="•"/>
            </a:pPr>
            <a:r>
              <a:rPr lang="fr-BE" sz="1400" b="1" dirty="0" smtClean="0"/>
              <a:t>GPS – NCEP: </a:t>
            </a:r>
            <a:r>
              <a:rPr lang="fr-BE" sz="1400" dirty="0" err="1" smtClean="0">
                <a:solidFill>
                  <a:srgbClr val="FF0000"/>
                </a:solidFill>
              </a:rPr>
              <a:t>Vey</a:t>
            </a:r>
            <a:r>
              <a:rPr lang="fr-BE" sz="1400" dirty="0" smtClean="0">
                <a:solidFill>
                  <a:srgbClr val="FF0000"/>
                </a:solidFill>
              </a:rPr>
              <a:t> et al., J. Clim., 2010</a:t>
            </a:r>
          </a:p>
          <a:p>
            <a:pPr lvl="1">
              <a:buFont typeface="Arial" pitchFamily="34" charset="0"/>
              <a:buChar char="•"/>
            </a:pPr>
            <a:r>
              <a:rPr lang="fr-BE" sz="1400" b="1" dirty="0"/>
              <a:t>GPS – RS/SPM/AIRS/GOMESCIA SD: </a:t>
            </a:r>
            <a:r>
              <a:rPr lang="fr-BE" sz="1400" dirty="0">
                <a:solidFill>
                  <a:srgbClr val="FF0000"/>
                </a:solidFill>
              </a:rPr>
              <a:t>Van </a:t>
            </a:r>
            <a:r>
              <a:rPr lang="fr-BE" sz="1400" dirty="0" err="1">
                <a:solidFill>
                  <a:srgbClr val="FF0000"/>
                </a:solidFill>
              </a:rPr>
              <a:t>Malderen</a:t>
            </a:r>
            <a:r>
              <a:rPr lang="fr-BE" sz="1400" dirty="0">
                <a:solidFill>
                  <a:srgbClr val="FF0000"/>
                </a:solidFill>
              </a:rPr>
              <a:t>, </a:t>
            </a:r>
            <a:r>
              <a:rPr lang="fr-BE" sz="1400" dirty="0" err="1">
                <a:solidFill>
                  <a:srgbClr val="FF0000"/>
                </a:solidFill>
              </a:rPr>
              <a:t>Brenot</a:t>
            </a:r>
            <a:r>
              <a:rPr lang="fr-BE" sz="1400" dirty="0">
                <a:solidFill>
                  <a:srgbClr val="FF0000"/>
                </a:solidFill>
              </a:rPr>
              <a:t>, </a:t>
            </a:r>
            <a:r>
              <a:rPr lang="fr-BE" sz="1400" dirty="0" err="1">
                <a:solidFill>
                  <a:srgbClr val="FF0000"/>
                </a:solidFill>
              </a:rPr>
              <a:t>Pottiaux</a:t>
            </a:r>
            <a:r>
              <a:rPr lang="fr-BE" sz="1400" dirty="0">
                <a:solidFill>
                  <a:srgbClr val="FF0000"/>
                </a:solidFill>
              </a:rPr>
              <a:t> et al</a:t>
            </a:r>
            <a:r>
              <a:rPr lang="fr-BE" sz="1400" dirty="0" smtClean="0">
                <a:solidFill>
                  <a:srgbClr val="FF0000"/>
                </a:solidFill>
              </a:rPr>
              <a:t>., </a:t>
            </a:r>
            <a:r>
              <a:rPr lang="fr-BE" sz="1400" dirty="0">
                <a:solidFill>
                  <a:srgbClr val="FF0000"/>
                </a:solidFill>
              </a:rPr>
              <a:t>AMTD, </a:t>
            </a:r>
            <a:r>
              <a:rPr lang="fr-BE" sz="1400" dirty="0" smtClean="0">
                <a:solidFill>
                  <a:srgbClr val="FF0000"/>
                </a:solidFill>
              </a:rPr>
              <a:t>2014</a:t>
            </a:r>
            <a:endParaRPr lang="en-GB" sz="2000" b="1" dirty="0"/>
          </a:p>
          <a:p>
            <a:endParaRPr lang="fr-BE" sz="1800" dirty="0" smtClean="0"/>
          </a:p>
        </p:txBody>
      </p:sp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504" y="36576"/>
            <a:ext cx="432048" cy="58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31"/>
          <p:cNvSpPr txBox="1">
            <a:spLocks noChangeArrowheads="1"/>
          </p:cNvSpPr>
          <p:nvPr/>
        </p:nvSpPr>
        <p:spPr bwMode="auto">
          <a:xfrm>
            <a:off x="4827984" y="64008"/>
            <a:ext cx="1644752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fr-BE" dirty="0" err="1"/>
              <a:t>Spatio-temporal</a:t>
            </a:r>
            <a:r>
              <a:rPr lang="fr-BE" dirty="0"/>
              <a:t> variations</a:t>
            </a:r>
            <a:endParaRPr lang="en-US" dirty="0"/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6473904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 Box 1031"/>
          <p:cNvSpPr txBox="1">
            <a:spLocks noChangeArrowheads="1"/>
          </p:cNvSpPr>
          <p:nvPr/>
        </p:nvSpPr>
        <p:spPr bwMode="auto">
          <a:xfrm>
            <a:off x="161967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 and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methods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3182112" y="64008"/>
            <a:ext cx="1644752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medal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ceremony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416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9083"/>
            <a:ext cx="432048" cy="58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sosceles Triangle 8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r>
              <a:rPr lang="fr-BE" b="1" dirty="0" err="1" smtClean="0">
                <a:solidFill>
                  <a:schemeClr val="tx1"/>
                </a:solidFill>
              </a:rPr>
              <a:t>München</a:t>
            </a:r>
            <a:r>
              <a:rPr lang="fr-BE" b="1" dirty="0" smtClean="0">
                <a:solidFill>
                  <a:schemeClr val="tx1"/>
                </a:solidFill>
              </a:rPr>
              <a:t>                 26-28 </a:t>
            </a:r>
            <a:r>
              <a:rPr lang="fr-BE" b="1" dirty="0" err="1" smtClean="0">
                <a:solidFill>
                  <a:schemeClr val="tx1"/>
                </a:solidFill>
              </a:rPr>
              <a:t>Feb</a:t>
            </a:r>
            <a:r>
              <a:rPr lang="fr-BE" b="1" dirty="0" smtClean="0">
                <a:solidFill>
                  <a:schemeClr val="tx1"/>
                </a:solidFill>
              </a:rPr>
              <a:t>. 2014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504" y="36576"/>
            <a:ext cx="432048" cy="58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4754" y="764704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Seasonal</a:t>
            </a:r>
            <a:r>
              <a:rPr lang="fr-B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variation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19872" y="5281463"/>
            <a:ext cx="26597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>
                <a:solidFill>
                  <a:srgbClr val="FF0000"/>
                </a:solidFill>
                <a:latin typeface="+mj-lt"/>
              </a:rPr>
              <a:t>Prasad and Singh, JGR, 2009</a:t>
            </a:r>
            <a:endParaRPr lang="en-GB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4827984" y="64008"/>
            <a:ext cx="1644752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fr-BE" dirty="0" err="1"/>
              <a:t>Spatio-temporal</a:t>
            </a:r>
            <a:r>
              <a:rPr lang="fr-BE" dirty="0"/>
              <a:t> variations</a:t>
            </a:r>
            <a:endParaRPr lang="en-US" dirty="0"/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6473904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161967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 and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methods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3182112" y="64008"/>
            <a:ext cx="1644752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medal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ceremony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0584" y="1293092"/>
            <a:ext cx="8838629" cy="3720084"/>
            <a:chOff x="100584" y="1207008"/>
            <a:chExt cx="8838629" cy="372008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788" y="1207008"/>
              <a:ext cx="8734425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84" y="3136392"/>
              <a:ext cx="8801100" cy="179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323528" y="3127248"/>
              <a:ext cx="8497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241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9083"/>
            <a:ext cx="432048" cy="58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sosceles Triangle 8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r>
              <a:rPr lang="fr-BE" b="1" dirty="0" err="1" smtClean="0">
                <a:solidFill>
                  <a:schemeClr val="tx1"/>
                </a:solidFill>
              </a:rPr>
              <a:t>München</a:t>
            </a:r>
            <a:r>
              <a:rPr lang="fr-BE" b="1" dirty="0" smtClean="0">
                <a:solidFill>
                  <a:schemeClr val="tx1"/>
                </a:solidFill>
              </a:rPr>
              <a:t>                 26-28 </a:t>
            </a:r>
            <a:r>
              <a:rPr lang="fr-BE" b="1" dirty="0" err="1" smtClean="0">
                <a:solidFill>
                  <a:schemeClr val="tx1"/>
                </a:solidFill>
              </a:rPr>
              <a:t>Feb</a:t>
            </a:r>
            <a:r>
              <a:rPr lang="fr-BE" b="1" dirty="0" smtClean="0">
                <a:solidFill>
                  <a:schemeClr val="tx1"/>
                </a:solidFill>
              </a:rPr>
              <a:t>. 2014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504" y="36576"/>
            <a:ext cx="432048" cy="58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8016" y="764704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Latitudinal variation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Text Box 1031"/>
          <p:cNvSpPr txBox="1">
            <a:spLocks noChangeArrowheads="1"/>
          </p:cNvSpPr>
          <p:nvPr/>
        </p:nvSpPr>
        <p:spPr bwMode="auto">
          <a:xfrm>
            <a:off x="4827984" y="64008"/>
            <a:ext cx="1644752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fr-BE" dirty="0" err="1"/>
              <a:t>Spatio-temporal</a:t>
            </a:r>
            <a:r>
              <a:rPr lang="fr-BE" dirty="0"/>
              <a:t> variations</a:t>
            </a:r>
            <a:endParaRPr lang="en-US" dirty="0"/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6473904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161967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 and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methods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3182112" y="64008"/>
            <a:ext cx="1644752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medal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ceremony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2" y="1104340"/>
            <a:ext cx="4119946" cy="24686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94" y="1104340"/>
            <a:ext cx="4119946" cy="2468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47126"/>
            <a:ext cx="4114460" cy="24741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47126"/>
            <a:ext cx="4119946" cy="247416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17558" y="6021288"/>
            <a:ext cx="4570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>
                <a:solidFill>
                  <a:srgbClr val="FF0000"/>
                </a:solidFill>
                <a:latin typeface="+mj-lt"/>
              </a:rPr>
              <a:t>Van </a:t>
            </a:r>
            <a:r>
              <a:rPr lang="fr-BE" sz="1400" dirty="0" err="1" smtClean="0">
                <a:solidFill>
                  <a:srgbClr val="FF0000"/>
                </a:solidFill>
                <a:latin typeface="+mj-lt"/>
              </a:rPr>
              <a:t>Malderen</a:t>
            </a:r>
            <a:r>
              <a:rPr lang="fr-BE" sz="1400" dirty="0" smtClean="0">
                <a:solidFill>
                  <a:srgbClr val="FF0000"/>
                </a:solidFill>
                <a:latin typeface="+mj-lt"/>
              </a:rPr>
              <a:t>, </a:t>
            </a:r>
            <a:r>
              <a:rPr lang="fr-BE" sz="1400" dirty="0" err="1" smtClean="0">
                <a:solidFill>
                  <a:srgbClr val="FF0000"/>
                </a:solidFill>
                <a:latin typeface="+mj-lt"/>
              </a:rPr>
              <a:t>Brenot</a:t>
            </a:r>
            <a:r>
              <a:rPr lang="fr-BE" sz="1400" dirty="0" smtClean="0">
                <a:solidFill>
                  <a:srgbClr val="FF0000"/>
                </a:solidFill>
                <a:latin typeface="+mj-lt"/>
              </a:rPr>
              <a:t>, </a:t>
            </a:r>
            <a:r>
              <a:rPr lang="fr-BE" sz="1400" dirty="0" err="1" smtClean="0">
                <a:solidFill>
                  <a:srgbClr val="FF0000"/>
                </a:solidFill>
                <a:latin typeface="+mj-lt"/>
              </a:rPr>
              <a:t>Pottiaux</a:t>
            </a:r>
            <a:r>
              <a:rPr lang="fr-BE" sz="1400" dirty="0" smtClean="0">
                <a:solidFill>
                  <a:srgbClr val="FF0000"/>
                </a:solidFill>
                <a:latin typeface="+mj-lt"/>
              </a:rPr>
              <a:t> et al., AMTD, 2014</a:t>
            </a:r>
            <a:endParaRPr lang="en-GB" sz="1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741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r>
              <a:rPr lang="fr-BE" b="1" dirty="0" err="1" smtClean="0">
                <a:solidFill>
                  <a:schemeClr val="tx1"/>
                </a:solidFill>
              </a:rPr>
              <a:t>München</a:t>
            </a:r>
            <a:r>
              <a:rPr lang="fr-BE" b="1" dirty="0" smtClean="0">
                <a:solidFill>
                  <a:schemeClr val="tx1"/>
                </a:solidFill>
              </a:rPr>
              <a:t>                 26-28 </a:t>
            </a:r>
            <a:r>
              <a:rPr lang="fr-BE" b="1" dirty="0" err="1" smtClean="0">
                <a:solidFill>
                  <a:schemeClr val="tx1"/>
                </a:solidFill>
              </a:rPr>
              <a:t>Feb</a:t>
            </a:r>
            <a:r>
              <a:rPr lang="fr-BE" b="1" dirty="0" smtClean="0">
                <a:solidFill>
                  <a:schemeClr val="tx1"/>
                </a:solidFill>
              </a:rPr>
              <a:t>. 2014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9083"/>
            <a:ext cx="432048" cy="58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504" y="36576"/>
            <a:ext cx="432048" cy="58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68435" y="764704"/>
            <a:ext cx="5195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GPS – </a:t>
            </a:r>
            <a:r>
              <a:rPr lang="fr-B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instr</a:t>
            </a:r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= f(IWV): </a:t>
            </a:r>
            <a:r>
              <a:rPr lang="fr-B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explanations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9291" y="1259468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Bias</a:t>
            </a:r>
            <a:endParaRPr lang="en-GB" sz="1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Content Placeholder 1"/>
          <p:cNvSpPr>
            <a:spLocks noGrp="1"/>
          </p:cNvSpPr>
          <p:nvPr>
            <p:ph idx="1"/>
          </p:nvPr>
        </p:nvSpPr>
        <p:spPr>
          <a:xfrm>
            <a:off x="179512" y="2057400"/>
            <a:ext cx="8640960" cy="4280123"/>
          </a:xfrm>
        </p:spPr>
        <p:txBody>
          <a:bodyPr/>
          <a:lstStyle/>
          <a:p>
            <a:r>
              <a:rPr lang="fr-BE" sz="1600" dirty="0" smtClean="0"/>
              <a:t>GPS-RS </a:t>
            </a:r>
            <a:r>
              <a:rPr lang="fr-BE" sz="1600" dirty="0" err="1" smtClean="0"/>
              <a:t>seasonal</a:t>
            </a:r>
            <a:r>
              <a:rPr lang="fr-BE" sz="1600" dirty="0" smtClean="0"/>
              <a:t> </a:t>
            </a:r>
            <a:r>
              <a:rPr lang="fr-BE" sz="1600" dirty="0" err="1" smtClean="0"/>
              <a:t>bias</a:t>
            </a:r>
            <a:r>
              <a:rPr lang="fr-BE" sz="1600" dirty="0" smtClean="0"/>
              <a:t> due to </a:t>
            </a:r>
            <a:r>
              <a:rPr lang="fr-BE" sz="1600" dirty="0" smtClean="0">
                <a:solidFill>
                  <a:srgbClr val="0000FF"/>
                </a:solidFill>
              </a:rPr>
              <a:t>RS</a:t>
            </a:r>
            <a:r>
              <a:rPr lang="fr-BE" sz="1600" dirty="0" smtClean="0"/>
              <a:t> </a:t>
            </a:r>
            <a:r>
              <a:rPr lang="fr-BE" sz="1600" dirty="0" err="1" smtClean="0"/>
              <a:t>day</a:t>
            </a:r>
            <a:r>
              <a:rPr lang="fr-BE" sz="1600" dirty="0" smtClean="0"/>
              <a:t>-night </a:t>
            </a:r>
            <a:r>
              <a:rPr lang="fr-BE" sz="1600" dirty="0" err="1" smtClean="0"/>
              <a:t>humidity</a:t>
            </a:r>
            <a:r>
              <a:rPr lang="fr-BE" sz="1600" dirty="0" smtClean="0"/>
              <a:t> </a:t>
            </a:r>
            <a:r>
              <a:rPr lang="fr-BE" sz="1600" dirty="0" err="1" smtClean="0"/>
              <a:t>bias</a:t>
            </a:r>
            <a:r>
              <a:rPr lang="fr-BE" sz="1600" dirty="0" smtClean="0"/>
              <a:t>, </a:t>
            </a:r>
            <a:r>
              <a:rPr lang="fr-BE" sz="1600" dirty="0" err="1" smtClean="0"/>
              <a:t>which</a:t>
            </a:r>
            <a:r>
              <a:rPr lang="fr-BE" sz="1600" dirty="0" smtClean="0"/>
              <a:t> </a:t>
            </a:r>
            <a:r>
              <a:rPr lang="fr-BE" sz="1600" dirty="0" err="1" smtClean="0"/>
              <a:t>scales</a:t>
            </a:r>
            <a:r>
              <a:rPr lang="fr-BE" sz="1600" dirty="0" smtClean="0"/>
              <a:t> </a:t>
            </a:r>
            <a:r>
              <a:rPr lang="fr-BE" sz="1600" dirty="0" err="1" smtClean="0"/>
              <a:t>with</a:t>
            </a:r>
            <a:r>
              <a:rPr lang="fr-BE" sz="1600" dirty="0" smtClean="0"/>
              <a:t> </a:t>
            </a:r>
            <a:r>
              <a:rPr lang="fr-BE" sz="1600" dirty="0" err="1" smtClean="0"/>
              <a:t>humidity</a:t>
            </a:r>
            <a:r>
              <a:rPr lang="fr-BE" sz="1600" dirty="0" smtClean="0"/>
              <a:t> (</a:t>
            </a:r>
            <a:r>
              <a:rPr lang="fr-BE" sz="1400" dirty="0">
                <a:solidFill>
                  <a:srgbClr val="FF0000"/>
                </a:solidFill>
              </a:rPr>
              <a:t>Haase et al., J. </a:t>
            </a:r>
            <a:r>
              <a:rPr lang="fr-BE" sz="1400" dirty="0" err="1">
                <a:solidFill>
                  <a:srgbClr val="FF0000"/>
                </a:solidFill>
              </a:rPr>
              <a:t>Applied</a:t>
            </a:r>
            <a:r>
              <a:rPr lang="fr-BE" sz="1400" dirty="0">
                <a:solidFill>
                  <a:srgbClr val="FF0000"/>
                </a:solidFill>
              </a:rPr>
              <a:t> </a:t>
            </a:r>
            <a:r>
              <a:rPr lang="fr-BE" sz="1400" dirty="0" err="1">
                <a:solidFill>
                  <a:srgbClr val="FF0000"/>
                </a:solidFill>
              </a:rPr>
              <a:t>Meteor</a:t>
            </a:r>
            <a:r>
              <a:rPr lang="fr-BE" sz="1400" dirty="0">
                <a:solidFill>
                  <a:srgbClr val="FF0000"/>
                </a:solidFill>
              </a:rPr>
              <a:t>., </a:t>
            </a:r>
            <a:r>
              <a:rPr lang="fr-BE" sz="1400" dirty="0" smtClean="0">
                <a:solidFill>
                  <a:srgbClr val="FF0000"/>
                </a:solidFill>
              </a:rPr>
              <a:t>2003</a:t>
            </a:r>
            <a:r>
              <a:rPr lang="fr-BE" sz="1600" b="1" dirty="0" smtClean="0"/>
              <a:t>;</a:t>
            </a:r>
            <a:r>
              <a:rPr lang="fr-BE" sz="1400" dirty="0" smtClean="0">
                <a:solidFill>
                  <a:srgbClr val="FF0000"/>
                </a:solidFill>
              </a:rPr>
              <a:t> </a:t>
            </a:r>
            <a:r>
              <a:rPr lang="fr-BE" sz="1400" dirty="0" err="1">
                <a:solidFill>
                  <a:srgbClr val="FF0000"/>
                </a:solidFill>
              </a:rPr>
              <a:t>Kwon</a:t>
            </a:r>
            <a:r>
              <a:rPr lang="fr-BE" sz="1400" dirty="0">
                <a:solidFill>
                  <a:srgbClr val="FF0000"/>
                </a:solidFill>
              </a:rPr>
              <a:t> et al., J. </a:t>
            </a:r>
            <a:r>
              <a:rPr lang="fr-BE" sz="1400" dirty="0" err="1">
                <a:solidFill>
                  <a:srgbClr val="FF0000"/>
                </a:solidFill>
              </a:rPr>
              <a:t>Meteor</a:t>
            </a:r>
            <a:r>
              <a:rPr lang="fr-BE" sz="1400" dirty="0">
                <a:solidFill>
                  <a:srgbClr val="FF0000"/>
                </a:solidFill>
              </a:rPr>
              <a:t>. Soc. Jap., 2007</a:t>
            </a:r>
            <a:r>
              <a:rPr lang="fr-BE" sz="1600" dirty="0" smtClean="0"/>
              <a:t>) </a:t>
            </a:r>
          </a:p>
          <a:p>
            <a:endParaRPr lang="fr-BE" sz="800" dirty="0" smtClean="0"/>
          </a:p>
          <a:p>
            <a:r>
              <a:rPr lang="fr-BE" sz="1600" dirty="0" err="1" smtClean="0"/>
              <a:t>deficiencies</a:t>
            </a:r>
            <a:r>
              <a:rPr lang="fr-BE" sz="1600" dirty="0" smtClean="0"/>
              <a:t> in the water </a:t>
            </a:r>
            <a:r>
              <a:rPr lang="fr-BE" sz="1600" dirty="0" err="1" smtClean="0"/>
              <a:t>vapour</a:t>
            </a:r>
            <a:r>
              <a:rPr lang="fr-BE" sz="1600" dirty="0" smtClean="0"/>
              <a:t> </a:t>
            </a:r>
            <a:r>
              <a:rPr lang="fr-BE" sz="1600" dirty="0" err="1" smtClean="0">
                <a:solidFill>
                  <a:srgbClr val="0000FF"/>
                </a:solidFill>
              </a:rPr>
              <a:t>modelling</a:t>
            </a:r>
            <a:r>
              <a:rPr lang="fr-BE" sz="1600" dirty="0" smtClean="0"/>
              <a:t> due to </a:t>
            </a:r>
            <a:r>
              <a:rPr lang="fr-BE" sz="1600" dirty="0" err="1" smtClean="0"/>
              <a:t>e.g</a:t>
            </a:r>
            <a:r>
              <a:rPr lang="fr-BE" sz="1600" dirty="0" smtClean="0"/>
              <a:t>. assimilation of dry </a:t>
            </a:r>
            <a:r>
              <a:rPr lang="fr-BE" sz="1600" dirty="0" err="1" smtClean="0"/>
              <a:t>biased</a:t>
            </a:r>
            <a:r>
              <a:rPr lang="fr-BE" sz="1600" dirty="0" smtClean="0"/>
              <a:t> radiosondes (</a:t>
            </a:r>
            <a:r>
              <a:rPr lang="fr-BE" sz="1400" dirty="0" err="1">
                <a:solidFill>
                  <a:srgbClr val="FF0000"/>
                </a:solidFill>
              </a:rPr>
              <a:t>Vey</a:t>
            </a:r>
            <a:r>
              <a:rPr lang="fr-BE" sz="1400" dirty="0">
                <a:solidFill>
                  <a:srgbClr val="FF0000"/>
                </a:solidFill>
              </a:rPr>
              <a:t> et al., J. Clim., 2010</a:t>
            </a:r>
            <a:r>
              <a:rPr lang="fr-BE" sz="1600" dirty="0" smtClean="0"/>
              <a:t>) or </a:t>
            </a:r>
            <a:r>
              <a:rPr lang="fr-BE" sz="1600" dirty="0" err="1" smtClean="0"/>
              <a:t>unsufficient</a:t>
            </a:r>
            <a:r>
              <a:rPr lang="fr-BE" sz="1600" dirty="0" smtClean="0"/>
              <a:t> model </a:t>
            </a:r>
            <a:r>
              <a:rPr lang="fr-BE" sz="1600" dirty="0" err="1" smtClean="0"/>
              <a:t>resolution</a:t>
            </a:r>
            <a:r>
              <a:rPr lang="fr-BE" sz="1600" dirty="0" smtClean="0"/>
              <a:t> or </a:t>
            </a:r>
            <a:r>
              <a:rPr lang="fr-BE" sz="1600" dirty="0" err="1" smtClean="0"/>
              <a:t>physics</a:t>
            </a:r>
            <a:r>
              <a:rPr lang="fr-BE" sz="1600" dirty="0" smtClean="0"/>
              <a:t> </a:t>
            </a:r>
            <a:r>
              <a:rPr lang="fr-BE" sz="1600" dirty="0" err="1" smtClean="0"/>
              <a:t>parameterization</a:t>
            </a:r>
            <a:r>
              <a:rPr lang="fr-BE" sz="1600" dirty="0" smtClean="0"/>
              <a:t> </a:t>
            </a:r>
            <a:r>
              <a:rPr lang="fr-BE" sz="1800" dirty="0"/>
              <a:t>(</a:t>
            </a:r>
            <a:r>
              <a:rPr lang="fr-BE" sz="1400" dirty="0">
                <a:solidFill>
                  <a:srgbClr val="FF0000"/>
                </a:solidFill>
              </a:rPr>
              <a:t>Haase et al., J. </a:t>
            </a:r>
            <a:r>
              <a:rPr lang="fr-BE" sz="1400" dirty="0" err="1">
                <a:solidFill>
                  <a:srgbClr val="FF0000"/>
                </a:solidFill>
              </a:rPr>
              <a:t>Applied</a:t>
            </a:r>
            <a:r>
              <a:rPr lang="fr-BE" sz="1400" dirty="0">
                <a:solidFill>
                  <a:srgbClr val="FF0000"/>
                </a:solidFill>
              </a:rPr>
              <a:t> </a:t>
            </a:r>
            <a:r>
              <a:rPr lang="fr-BE" sz="1400" dirty="0" err="1">
                <a:solidFill>
                  <a:srgbClr val="FF0000"/>
                </a:solidFill>
              </a:rPr>
              <a:t>Meteor</a:t>
            </a:r>
            <a:r>
              <a:rPr lang="fr-BE" sz="1400" dirty="0">
                <a:solidFill>
                  <a:srgbClr val="FF0000"/>
                </a:solidFill>
              </a:rPr>
              <a:t>., </a:t>
            </a:r>
            <a:r>
              <a:rPr lang="fr-BE" sz="1400" dirty="0" smtClean="0">
                <a:solidFill>
                  <a:srgbClr val="FF0000"/>
                </a:solidFill>
              </a:rPr>
              <a:t>2003</a:t>
            </a:r>
            <a:r>
              <a:rPr lang="fr-BE" sz="1800" dirty="0"/>
              <a:t>)</a:t>
            </a:r>
            <a:r>
              <a:rPr lang="fr-BE" sz="1400" dirty="0" smtClean="0">
                <a:solidFill>
                  <a:srgbClr val="FF0000"/>
                </a:solidFill>
              </a:rPr>
              <a:t>  </a:t>
            </a:r>
            <a:endParaRPr lang="fr-BE" sz="1400" dirty="0">
              <a:solidFill>
                <a:srgbClr val="FF0000"/>
              </a:solidFill>
            </a:endParaRPr>
          </a:p>
          <a:p>
            <a:endParaRPr lang="fr-BE" sz="800" dirty="0" smtClean="0"/>
          </a:p>
          <a:p>
            <a:r>
              <a:rPr lang="fr-BE" sz="1600" dirty="0" smtClean="0"/>
              <a:t>variation of the </a:t>
            </a:r>
            <a:r>
              <a:rPr lang="fr-BE" sz="1600" dirty="0" smtClean="0">
                <a:solidFill>
                  <a:srgbClr val="0000FF"/>
                </a:solidFill>
              </a:rPr>
              <a:t>GPS</a:t>
            </a:r>
            <a:r>
              <a:rPr lang="fr-BE" sz="1600" dirty="0" smtClean="0"/>
              <a:t> station position </a:t>
            </a:r>
            <a:r>
              <a:rPr lang="fr-BE" sz="1600" dirty="0" err="1" smtClean="0"/>
              <a:t>caused</a:t>
            </a:r>
            <a:r>
              <a:rPr lang="fr-BE" sz="1600" dirty="0" smtClean="0"/>
              <a:t> by </a:t>
            </a:r>
            <a:r>
              <a:rPr lang="fr-BE" sz="1600" dirty="0" err="1" smtClean="0"/>
              <a:t>ocean</a:t>
            </a:r>
            <a:r>
              <a:rPr lang="fr-BE" sz="1600" dirty="0" smtClean="0"/>
              <a:t> tidal </a:t>
            </a:r>
            <a:r>
              <a:rPr lang="fr-BE" sz="1600" dirty="0" err="1" smtClean="0"/>
              <a:t>loading</a:t>
            </a:r>
            <a:r>
              <a:rPr lang="fr-BE" sz="1600" dirty="0" smtClean="0"/>
              <a:t> </a:t>
            </a:r>
            <a:r>
              <a:rPr lang="fr-BE" sz="1800" dirty="0"/>
              <a:t>(</a:t>
            </a:r>
            <a:r>
              <a:rPr lang="fr-BE" sz="1400" dirty="0" err="1">
                <a:solidFill>
                  <a:srgbClr val="FF0000"/>
                </a:solidFill>
              </a:rPr>
              <a:t>Ohtani</a:t>
            </a:r>
            <a:r>
              <a:rPr lang="fr-BE" sz="1400" dirty="0">
                <a:solidFill>
                  <a:srgbClr val="FF0000"/>
                </a:solidFill>
              </a:rPr>
              <a:t> &amp; </a:t>
            </a:r>
            <a:r>
              <a:rPr lang="fr-BE" sz="1400" dirty="0" err="1">
                <a:solidFill>
                  <a:srgbClr val="FF0000"/>
                </a:solidFill>
              </a:rPr>
              <a:t>Naito</a:t>
            </a:r>
            <a:r>
              <a:rPr lang="fr-BE" sz="1400" dirty="0">
                <a:solidFill>
                  <a:srgbClr val="FF0000"/>
                </a:solidFill>
              </a:rPr>
              <a:t>, JGR, 2000</a:t>
            </a:r>
            <a:r>
              <a:rPr lang="fr-BE" sz="1600" dirty="0" smtClean="0"/>
              <a:t>)</a:t>
            </a:r>
            <a:r>
              <a:rPr lang="fr-BE" sz="1600" dirty="0" smtClean="0">
                <a:solidFill>
                  <a:srgbClr val="FF0000"/>
                </a:solidFill>
              </a:rPr>
              <a:t> </a:t>
            </a:r>
            <a:r>
              <a:rPr lang="fr-BE" sz="1600" dirty="0" smtClean="0"/>
              <a:t>and </a:t>
            </a:r>
            <a:r>
              <a:rPr lang="fr-BE" sz="1600" dirty="0" err="1" smtClean="0"/>
              <a:t>seasonal</a:t>
            </a:r>
            <a:r>
              <a:rPr lang="fr-BE" sz="1600" dirty="0" smtClean="0"/>
              <a:t> change of the </a:t>
            </a:r>
            <a:r>
              <a:rPr lang="fr-BE" sz="1600" dirty="0" err="1" smtClean="0"/>
              <a:t>mapping</a:t>
            </a:r>
            <a:r>
              <a:rPr lang="fr-BE" sz="1600" dirty="0" smtClean="0"/>
              <a:t> </a:t>
            </a:r>
            <a:r>
              <a:rPr lang="fr-BE" sz="1600" dirty="0" err="1" smtClean="0"/>
              <a:t>function</a:t>
            </a:r>
            <a:r>
              <a:rPr lang="fr-BE" sz="1600" dirty="0" smtClean="0"/>
              <a:t>, i.e. ∝ </a:t>
            </a:r>
            <a:r>
              <a:rPr lang="fr-BE" sz="1600" dirty="0" err="1" smtClean="0"/>
              <a:t>curvature</a:t>
            </a:r>
            <a:r>
              <a:rPr lang="fr-BE" sz="1600" dirty="0" smtClean="0"/>
              <a:t> of the </a:t>
            </a:r>
            <a:r>
              <a:rPr lang="fr-BE" sz="1600" dirty="0" err="1" smtClean="0"/>
              <a:t>atmosphere</a:t>
            </a:r>
            <a:r>
              <a:rPr lang="fr-BE" sz="1600" dirty="0" smtClean="0"/>
              <a:t> (</a:t>
            </a:r>
            <a:r>
              <a:rPr lang="fr-BE" sz="1400" dirty="0" err="1">
                <a:solidFill>
                  <a:srgbClr val="FF0000"/>
                </a:solidFill>
              </a:rPr>
              <a:t>Ohtani</a:t>
            </a:r>
            <a:r>
              <a:rPr lang="fr-BE" sz="1400" dirty="0">
                <a:solidFill>
                  <a:srgbClr val="FF0000"/>
                </a:solidFill>
              </a:rPr>
              <a:t> &amp; </a:t>
            </a:r>
            <a:r>
              <a:rPr lang="fr-BE" sz="1400" dirty="0" err="1">
                <a:solidFill>
                  <a:srgbClr val="FF0000"/>
                </a:solidFill>
              </a:rPr>
              <a:t>Naito</a:t>
            </a:r>
            <a:r>
              <a:rPr lang="fr-BE" sz="1400" dirty="0">
                <a:solidFill>
                  <a:srgbClr val="FF0000"/>
                </a:solidFill>
              </a:rPr>
              <a:t>, JGR, </a:t>
            </a:r>
            <a:r>
              <a:rPr lang="fr-BE" sz="1400" dirty="0" smtClean="0">
                <a:solidFill>
                  <a:srgbClr val="FF0000"/>
                </a:solidFill>
              </a:rPr>
              <a:t>2000</a:t>
            </a:r>
            <a:r>
              <a:rPr lang="fr-BE" sz="1600" b="1" dirty="0"/>
              <a:t>;</a:t>
            </a:r>
            <a:r>
              <a:rPr lang="fr-BE" sz="1400" dirty="0" smtClean="0">
                <a:solidFill>
                  <a:srgbClr val="FF0000"/>
                </a:solidFill>
              </a:rPr>
              <a:t> </a:t>
            </a:r>
            <a:r>
              <a:rPr lang="fr-BE" sz="1400" dirty="0" err="1">
                <a:solidFill>
                  <a:srgbClr val="FF0000"/>
                </a:solidFill>
              </a:rPr>
              <a:t>Nyeki</a:t>
            </a:r>
            <a:r>
              <a:rPr lang="fr-BE" sz="1400" dirty="0">
                <a:solidFill>
                  <a:srgbClr val="FF0000"/>
                </a:solidFill>
              </a:rPr>
              <a:t> et al., </a:t>
            </a:r>
            <a:r>
              <a:rPr lang="fr-BE" sz="1400" dirty="0" err="1">
                <a:solidFill>
                  <a:srgbClr val="FF0000"/>
                </a:solidFill>
              </a:rPr>
              <a:t>Geophys</a:t>
            </a:r>
            <a:r>
              <a:rPr lang="fr-BE" sz="1400" dirty="0">
                <a:solidFill>
                  <a:srgbClr val="FF0000"/>
                </a:solidFill>
              </a:rPr>
              <a:t>. </a:t>
            </a:r>
            <a:r>
              <a:rPr lang="fr-BE" sz="1400" dirty="0" err="1">
                <a:solidFill>
                  <a:srgbClr val="FF0000"/>
                </a:solidFill>
              </a:rPr>
              <a:t>Res</a:t>
            </a:r>
            <a:r>
              <a:rPr lang="fr-BE" sz="1400" dirty="0">
                <a:solidFill>
                  <a:srgbClr val="FF0000"/>
                </a:solidFill>
              </a:rPr>
              <a:t>. </a:t>
            </a:r>
            <a:r>
              <a:rPr lang="fr-BE" sz="1400" dirty="0" err="1">
                <a:solidFill>
                  <a:srgbClr val="FF0000"/>
                </a:solidFill>
              </a:rPr>
              <a:t>Lett</a:t>
            </a:r>
            <a:r>
              <a:rPr lang="fr-BE" sz="1400" dirty="0">
                <a:solidFill>
                  <a:srgbClr val="FF0000"/>
                </a:solidFill>
              </a:rPr>
              <a:t>., 2005</a:t>
            </a:r>
            <a:r>
              <a:rPr lang="fr-BE" sz="1600" dirty="0" smtClean="0"/>
              <a:t>).</a:t>
            </a:r>
          </a:p>
          <a:p>
            <a:endParaRPr lang="fr-BE" sz="800" dirty="0" smtClean="0"/>
          </a:p>
          <a:p>
            <a:pPr marL="109537" indent="0">
              <a:buNone/>
            </a:pPr>
            <a:endParaRPr lang="fr-BE" sz="1600" dirty="0" smtClean="0">
              <a:solidFill>
                <a:srgbClr val="0000FF"/>
              </a:solidFill>
            </a:endParaRPr>
          </a:p>
          <a:p>
            <a:endParaRPr lang="fr-BE" sz="1600" dirty="0" smtClean="0"/>
          </a:p>
        </p:txBody>
      </p:sp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4827984" y="64008"/>
            <a:ext cx="1644752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fr-BE" dirty="0" err="1"/>
              <a:t>Spatio-temporal</a:t>
            </a:r>
            <a:r>
              <a:rPr lang="fr-BE" dirty="0"/>
              <a:t> variations</a:t>
            </a:r>
            <a:endParaRPr lang="en-US" dirty="0"/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6473904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161967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 and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methods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7" name="Text Box 1031"/>
          <p:cNvSpPr txBox="1">
            <a:spLocks noChangeArrowheads="1"/>
          </p:cNvSpPr>
          <p:nvPr/>
        </p:nvSpPr>
        <p:spPr bwMode="auto">
          <a:xfrm>
            <a:off x="3182112" y="64008"/>
            <a:ext cx="1644752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medal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ceremony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5791" y="1655064"/>
            <a:ext cx="2531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>
                <a:solidFill>
                  <a:srgbClr val="0000FF"/>
                </a:solidFill>
                <a:latin typeface="+mj-lt"/>
              </a:rPr>
              <a:t>Instrumental/</a:t>
            </a:r>
            <a:r>
              <a:rPr lang="fr-BE" sz="1600" dirty="0" err="1" smtClean="0">
                <a:solidFill>
                  <a:srgbClr val="0000FF"/>
                </a:solidFill>
                <a:latin typeface="+mj-lt"/>
              </a:rPr>
              <a:t>Modelling</a:t>
            </a:r>
            <a:endParaRPr lang="en-GB" sz="16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987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r>
              <a:rPr lang="fr-BE" b="1" dirty="0" err="1" smtClean="0">
                <a:solidFill>
                  <a:schemeClr val="tx1"/>
                </a:solidFill>
              </a:rPr>
              <a:t>München</a:t>
            </a:r>
            <a:r>
              <a:rPr lang="fr-BE" b="1" dirty="0" smtClean="0">
                <a:solidFill>
                  <a:schemeClr val="tx1"/>
                </a:solidFill>
              </a:rPr>
              <a:t>                 26-28 </a:t>
            </a:r>
            <a:r>
              <a:rPr lang="fr-BE" b="1" dirty="0" err="1" smtClean="0">
                <a:solidFill>
                  <a:schemeClr val="tx1"/>
                </a:solidFill>
              </a:rPr>
              <a:t>Feb</a:t>
            </a:r>
            <a:r>
              <a:rPr lang="fr-BE" b="1" dirty="0" smtClean="0">
                <a:solidFill>
                  <a:schemeClr val="tx1"/>
                </a:solidFill>
              </a:rPr>
              <a:t>. 2014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9083"/>
            <a:ext cx="432048" cy="58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504" y="36576"/>
            <a:ext cx="432048" cy="58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68435" y="764704"/>
            <a:ext cx="5195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GPS – </a:t>
            </a:r>
            <a:r>
              <a:rPr lang="fr-B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instr</a:t>
            </a:r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= f(IWV): </a:t>
            </a:r>
            <a:r>
              <a:rPr lang="fr-B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explanations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9291" y="1259468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Bias</a:t>
            </a:r>
            <a:endParaRPr lang="en-GB" sz="1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945518"/>
            <a:ext cx="4608512" cy="3291794"/>
          </a:xfrm>
          <a:prstGeom prst="rect">
            <a:avLst/>
          </a:prstGeom>
        </p:spPr>
      </p:pic>
      <p:sp>
        <p:nvSpPr>
          <p:cNvPr id="21" name="Content Placeholder 1"/>
          <p:cNvSpPr>
            <a:spLocks noGrp="1"/>
          </p:cNvSpPr>
          <p:nvPr>
            <p:ph idx="1"/>
          </p:nvPr>
        </p:nvSpPr>
        <p:spPr>
          <a:xfrm>
            <a:off x="179512" y="2057400"/>
            <a:ext cx="8640960" cy="4280123"/>
          </a:xfrm>
        </p:spPr>
        <p:txBody>
          <a:bodyPr/>
          <a:lstStyle/>
          <a:p>
            <a:r>
              <a:rPr lang="en-GB" sz="1600" dirty="0" smtClean="0">
                <a:sym typeface="Wingdings" pitchFamily="2" charset="2"/>
              </a:rPr>
              <a:t>different </a:t>
            </a:r>
            <a:r>
              <a:rPr lang="en-GB" sz="1600" dirty="0">
                <a:sym typeface="Wingdings" pitchFamily="2" charset="2"/>
              </a:rPr>
              <a:t>“sensitivities” of GPS and </a:t>
            </a:r>
            <a:r>
              <a:rPr lang="en-GB" sz="1600" dirty="0" smtClean="0">
                <a:sym typeface="Wingdings" pitchFamily="2" charset="2"/>
              </a:rPr>
              <a:t>other instruments at the IWV extremes (</a:t>
            </a:r>
            <a:r>
              <a:rPr lang="en-GB" sz="1400" dirty="0" smtClean="0">
                <a:solidFill>
                  <a:srgbClr val="FF0000"/>
                </a:solidFill>
                <a:sym typeface="Wingdings" pitchFamily="2" charset="2"/>
              </a:rPr>
              <a:t>Wang et al., JGR, 2007</a:t>
            </a:r>
            <a:r>
              <a:rPr lang="en-GB" sz="1600" b="1" dirty="0" smtClean="0">
                <a:sym typeface="Wingdings" pitchFamily="2" charset="2"/>
              </a:rPr>
              <a:t>;</a:t>
            </a:r>
            <a:r>
              <a:rPr lang="en-GB" sz="1600" dirty="0" smtClean="0">
                <a:sym typeface="Wingdings" pitchFamily="2" charset="2"/>
              </a:rPr>
              <a:t> </a:t>
            </a:r>
            <a:r>
              <a:rPr lang="en-GB" sz="1400" dirty="0" smtClean="0">
                <a:solidFill>
                  <a:srgbClr val="FF0000"/>
                </a:solidFill>
                <a:sym typeface="Wingdings" pitchFamily="2" charset="2"/>
              </a:rPr>
              <a:t>Schneider et al., AMT, 2010</a:t>
            </a:r>
            <a:r>
              <a:rPr lang="en-GB" sz="1600" dirty="0" smtClean="0">
                <a:sym typeface="Wingdings" pitchFamily="2" charset="2"/>
              </a:rPr>
              <a:t>) due to e.g. weather observation bias (</a:t>
            </a:r>
            <a:r>
              <a:rPr lang="fr-BE" sz="1400" dirty="0">
                <a:solidFill>
                  <a:srgbClr val="FF0000"/>
                </a:solidFill>
              </a:rPr>
              <a:t>Prasad and Singh, JGR, 2009</a:t>
            </a:r>
            <a:r>
              <a:rPr lang="fr-BE" sz="1600" b="1" dirty="0"/>
              <a:t>;</a:t>
            </a:r>
            <a:r>
              <a:rPr lang="fr-BE" sz="1600" dirty="0">
                <a:solidFill>
                  <a:srgbClr val="FF0000"/>
                </a:solidFill>
              </a:rPr>
              <a:t> </a:t>
            </a:r>
            <a:r>
              <a:rPr lang="fr-BE" sz="1400" dirty="0">
                <a:solidFill>
                  <a:srgbClr val="FF0000"/>
                </a:solidFill>
              </a:rPr>
              <a:t>Van </a:t>
            </a:r>
            <a:r>
              <a:rPr lang="fr-BE" sz="1400" dirty="0" err="1">
                <a:solidFill>
                  <a:srgbClr val="FF0000"/>
                </a:solidFill>
              </a:rPr>
              <a:t>Malderen</a:t>
            </a:r>
            <a:r>
              <a:rPr lang="fr-BE" sz="1400" dirty="0">
                <a:solidFill>
                  <a:srgbClr val="FF0000"/>
                </a:solidFill>
              </a:rPr>
              <a:t>, </a:t>
            </a:r>
            <a:r>
              <a:rPr lang="fr-BE" sz="1400" dirty="0" err="1">
                <a:solidFill>
                  <a:srgbClr val="FF0000"/>
                </a:solidFill>
              </a:rPr>
              <a:t>Brenot</a:t>
            </a:r>
            <a:r>
              <a:rPr lang="fr-BE" sz="1400" dirty="0">
                <a:solidFill>
                  <a:srgbClr val="FF0000"/>
                </a:solidFill>
              </a:rPr>
              <a:t>, </a:t>
            </a:r>
            <a:r>
              <a:rPr lang="fr-BE" sz="1400" dirty="0" err="1">
                <a:solidFill>
                  <a:srgbClr val="FF0000"/>
                </a:solidFill>
              </a:rPr>
              <a:t>Pottiaux</a:t>
            </a:r>
            <a:r>
              <a:rPr lang="fr-BE" sz="1400" dirty="0">
                <a:solidFill>
                  <a:srgbClr val="FF0000"/>
                </a:solidFill>
              </a:rPr>
              <a:t> et al., AMTD, 2014</a:t>
            </a:r>
            <a:r>
              <a:rPr lang="fr-BE" sz="1600" dirty="0" smtClean="0"/>
              <a:t>)</a:t>
            </a:r>
          </a:p>
          <a:p>
            <a:endParaRPr lang="fr-BE" sz="1600" dirty="0" smtClean="0">
              <a:solidFill>
                <a:srgbClr val="0000FF"/>
              </a:solidFill>
            </a:endParaRPr>
          </a:p>
          <a:p>
            <a:endParaRPr lang="fr-BE" sz="1600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5842380" y="5517232"/>
            <a:ext cx="8178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B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Munich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4827984" y="64008"/>
            <a:ext cx="1644752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fr-BE" dirty="0" err="1"/>
              <a:t>Spatio-temporal</a:t>
            </a:r>
            <a:r>
              <a:rPr lang="fr-BE" dirty="0"/>
              <a:t> variations</a:t>
            </a:r>
            <a:endParaRPr lang="en-US" dirty="0"/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6473904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161967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 and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methods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7" name="Text Box 1031"/>
          <p:cNvSpPr txBox="1">
            <a:spLocks noChangeArrowheads="1"/>
          </p:cNvSpPr>
          <p:nvPr/>
        </p:nvSpPr>
        <p:spPr bwMode="auto">
          <a:xfrm>
            <a:off x="3182112" y="64008"/>
            <a:ext cx="1644752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medal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ceremony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25507" y="1655064"/>
            <a:ext cx="3692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err="1" smtClean="0">
                <a:solidFill>
                  <a:srgbClr val="0000FF"/>
                </a:solidFill>
                <a:latin typeface="+mj-lt"/>
              </a:rPr>
              <a:t>Dependence</a:t>
            </a:r>
            <a:r>
              <a:rPr lang="fr-BE" sz="1600" dirty="0" smtClean="0">
                <a:solidFill>
                  <a:srgbClr val="0000FF"/>
                </a:solidFill>
                <a:latin typeface="+mj-lt"/>
              </a:rPr>
              <a:t> on </a:t>
            </a:r>
            <a:r>
              <a:rPr lang="fr-BE" sz="1600" dirty="0" err="1" smtClean="0">
                <a:solidFill>
                  <a:srgbClr val="0000FF"/>
                </a:solidFill>
                <a:latin typeface="+mj-lt"/>
              </a:rPr>
              <a:t>weather</a:t>
            </a:r>
            <a:r>
              <a:rPr lang="fr-BE" sz="1600" dirty="0" smtClean="0">
                <a:solidFill>
                  <a:srgbClr val="0000FF"/>
                </a:solidFill>
                <a:latin typeface="+mj-lt"/>
              </a:rPr>
              <a:t> conditions</a:t>
            </a:r>
            <a:endParaRPr lang="en-GB" sz="1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 rot="-1620000">
            <a:off x="2688891" y="5204578"/>
            <a:ext cx="1462991" cy="585936"/>
          </a:xfrm>
          <a:prstGeom prst="ellipse">
            <a:avLst/>
          </a:prstGeom>
          <a:noFill/>
          <a:ln w="25400"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 rot="-1860000">
            <a:off x="5005140" y="3648611"/>
            <a:ext cx="2031419" cy="672316"/>
          </a:xfrm>
          <a:prstGeom prst="ellipse">
            <a:avLst/>
          </a:prstGeom>
          <a:noFill/>
          <a:ln w="25400"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93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028"/>
          <p:cNvSpPr>
            <a:spLocks noGrp="1" noChangeArrowheads="1"/>
          </p:cNvSpPr>
          <p:nvPr>
            <p:ph idx="1"/>
          </p:nvPr>
        </p:nvSpPr>
        <p:spPr>
          <a:xfrm>
            <a:off x="1907704" y="1268760"/>
            <a:ext cx="5955542" cy="4392488"/>
          </a:xfrm>
        </p:spPr>
        <p:txBody>
          <a:bodyPr>
            <a:normAutofit/>
          </a:bodyPr>
          <a:lstStyle/>
          <a:p>
            <a:pPr marL="412750" indent="-4127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fr-BE" sz="2200" dirty="0" smtClean="0"/>
              <a:t>Introduction</a:t>
            </a:r>
            <a:endParaRPr lang="en-US" sz="2200" i="1" dirty="0" smtClean="0"/>
          </a:p>
          <a:p>
            <a:pPr marL="869950" lvl="1" indent="-41275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Tx/>
              <a:buNone/>
              <a:defRPr/>
            </a:pPr>
            <a:endParaRPr lang="en-US" sz="2200" dirty="0" smtClean="0"/>
          </a:p>
          <a:p>
            <a:pPr marL="412750" indent="-4127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fr-BE" sz="2200" dirty="0" err="1" smtClean="0"/>
              <a:t>Intercomparison</a:t>
            </a:r>
            <a:r>
              <a:rPr lang="fr-BE" sz="2200" dirty="0" smtClean="0"/>
              <a:t> data and </a:t>
            </a:r>
            <a:r>
              <a:rPr lang="fr-BE" sz="2200" dirty="0" err="1" smtClean="0"/>
              <a:t>methods</a:t>
            </a:r>
            <a:endParaRPr lang="en-US" sz="2200" dirty="0" smtClean="0"/>
          </a:p>
          <a:p>
            <a:pPr marL="457200" lvl="1" indent="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endParaRPr lang="en-US" sz="2200" i="1" dirty="0" smtClean="0"/>
          </a:p>
          <a:p>
            <a:pPr marL="412750" indent="-4127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GB" sz="2200" dirty="0" smtClean="0"/>
              <a:t>“The medal </a:t>
            </a:r>
            <a:r>
              <a:rPr lang="en-GB" sz="2200" dirty="0" err="1" smtClean="0"/>
              <a:t>ceromony</a:t>
            </a:r>
            <a:r>
              <a:rPr lang="en-GB" sz="2200" dirty="0" smtClean="0"/>
              <a:t>”  	                  </a:t>
            </a:r>
            <a:r>
              <a:rPr lang="en-GB" sz="1600" i="1" dirty="0" smtClean="0"/>
              <a:t>Some examples from a mini-survey of the literature </a:t>
            </a:r>
            <a:r>
              <a:rPr lang="en-GB" sz="2200" dirty="0" smtClean="0"/>
              <a:t> </a:t>
            </a:r>
          </a:p>
          <a:p>
            <a:pPr marL="412750" indent="-4127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endParaRPr lang="fr-BE" sz="2200" dirty="0" smtClean="0"/>
          </a:p>
          <a:p>
            <a:pPr marL="412750" indent="-4127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fr-BE" sz="2200" dirty="0" err="1" smtClean="0"/>
              <a:t>Spatio-temporal</a:t>
            </a:r>
            <a:r>
              <a:rPr lang="fr-BE" sz="2200" dirty="0" smtClean="0"/>
              <a:t> variations</a:t>
            </a:r>
          </a:p>
          <a:p>
            <a:pPr marL="412750" indent="-4127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endParaRPr lang="fr-BE" sz="2200" dirty="0"/>
          </a:p>
          <a:p>
            <a:pPr marL="412750" indent="-4127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fr-BE" sz="2200" dirty="0" smtClean="0"/>
              <a:t>Conclusions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200" dirty="0" smtClean="0"/>
          </a:p>
          <a:p>
            <a:pPr marL="869950" lvl="1" indent="-41275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 pitchFamily="34" charset="0"/>
              <a:buNone/>
              <a:defRPr/>
            </a:pPr>
            <a:endParaRPr lang="fr-BE" sz="3100" i="1" dirty="0" smtClean="0"/>
          </a:p>
          <a:p>
            <a:pPr marL="869950" lvl="1" indent="-41275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 pitchFamily="34" charset="0"/>
              <a:buNone/>
              <a:defRPr/>
            </a:pPr>
            <a:endParaRPr lang="en-US" sz="3100" i="1" dirty="0" smtClean="0"/>
          </a:p>
          <a:p>
            <a:pPr marL="668338" lvl="1" indent="-412750" eaLnBrk="1" fontAlgn="auto" hangingPunct="1">
              <a:lnSpc>
                <a:spcPct val="90000"/>
              </a:lnSpc>
              <a:spcAft>
                <a:spcPts val="0"/>
              </a:spcAft>
              <a:buFont typeface="Verdana" pitchFamily="34" charset="0"/>
              <a:buNone/>
              <a:defRPr/>
            </a:pPr>
            <a:endParaRPr lang="en-US" i="1" dirty="0" smtClean="0"/>
          </a:p>
          <a:p>
            <a:pPr marL="412750" indent="-412750"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en-US" i="1" dirty="0" smtClean="0"/>
          </a:p>
          <a:p>
            <a:pPr marL="869950" lvl="1" indent="-41275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Tx/>
              <a:buNone/>
              <a:defRPr/>
            </a:pPr>
            <a:endParaRPr lang="en-US" i="1" dirty="0" smtClean="0"/>
          </a:p>
          <a:p>
            <a:pPr marL="869950" lvl="1" indent="-41275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Tx/>
              <a:buNone/>
              <a:defRPr/>
            </a:pPr>
            <a:endParaRPr lang="en-US" dirty="0" smtClean="0"/>
          </a:p>
          <a:p>
            <a:pPr marL="869950" lvl="1" indent="-41275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Tx/>
              <a:buNone/>
              <a:defRPr/>
            </a:pPr>
            <a:endParaRPr lang="en-US" dirty="0" smtClean="0"/>
          </a:p>
          <a:p>
            <a:pPr marL="869950" lvl="1" indent="-41275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Tx/>
              <a:buChar char="ü"/>
              <a:defRPr/>
            </a:pPr>
            <a:endParaRPr lang="en-US" i="1" dirty="0" smtClean="0"/>
          </a:p>
        </p:txBody>
      </p:sp>
      <p:sp>
        <p:nvSpPr>
          <p:cNvPr id="10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Outline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r>
              <a:rPr lang="fr-BE" b="1" dirty="0" err="1" smtClean="0">
                <a:solidFill>
                  <a:schemeClr val="tx1"/>
                </a:solidFill>
              </a:rPr>
              <a:t>München</a:t>
            </a:r>
            <a:r>
              <a:rPr lang="fr-BE" b="1" dirty="0" smtClean="0">
                <a:solidFill>
                  <a:schemeClr val="tx1"/>
                </a:solidFill>
              </a:rPr>
              <a:t>                 26-28 </a:t>
            </a:r>
            <a:r>
              <a:rPr lang="fr-BE" b="1" dirty="0" err="1" smtClean="0">
                <a:solidFill>
                  <a:schemeClr val="tx1"/>
                </a:solidFill>
              </a:rPr>
              <a:t>Feb</a:t>
            </a:r>
            <a:r>
              <a:rPr lang="fr-BE" b="1" dirty="0" smtClean="0">
                <a:solidFill>
                  <a:schemeClr val="tx1"/>
                </a:solidFill>
              </a:rPr>
              <a:t>. 2014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3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9083"/>
            <a:ext cx="432048" cy="58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757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9083"/>
            <a:ext cx="432048" cy="58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sosceles Triangle 8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r>
              <a:rPr lang="fr-BE" b="1" dirty="0" err="1" smtClean="0">
                <a:solidFill>
                  <a:schemeClr val="tx1"/>
                </a:solidFill>
              </a:rPr>
              <a:t>München</a:t>
            </a:r>
            <a:r>
              <a:rPr lang="fr-BE" b="1" dirty="0" smtClean="0">
                <a:solidFill>
                  <a:schemeClr val="tx1"/>
                </a:solidFill>
              </a:rPr>
              <a:t>                 26-28 </a:t>
            </a:r>
            <a:r>
              <a:rPr lang="fr-BE" b="1" dirty="0" err="1" smtClean="0">
                <a:solidFill>
                  <a:schemeClr val="tx1"/>
                </a:solidFill>
              </a:rPr>
              <a:t>Feb</a:t>
            </a:r>
            <a:r>
              <a:rPr lang="fr-BE" b="1" dirty="0" smtClean="0">
                <a:solidFill>
                  <a:schemeClr val="tx1"/>
                </a:solidFill>
              </a:rPr>
              <a:t>. 2014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504" y="36576"/>
            <a:ext cx="432048" cy="58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68435" y="764704"/>
            <a:ext cx="5195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GPS – </a:t>
            </a:r>
            <a:r>
              <a:rPr lang="fr-B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instr</a:t>
            </a:r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= f(IWV): </a:t>
            </a:r>
            <a:r>
              <a:rPr lang="fr-B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explanations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4320" y="1261872"/>
            <a:ext cx="2310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BE" sz="1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Standard </a:t>
            </a:r>
            <a:r>
              <a:rPr lang="fr-BE" sz="1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Deviation</a:t>
            </a:r>
            <a:endParaRPr lang="en-GB" sz="1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Content Placeholder 1"/>
          <p:cNvSpPr>
            <a:spLocks noGrp="1"/>
          </p:cNvSpPr>
          <p:nvPr>
            <p:ph idx="1"/>
          </p:nvPr>
        </p:nvSpPr>
        <p:spPr>
          <a:xfrm>
            <a:off x="179512" y="2060848"/>
            <a:ext cx="8640960" cy="4280123"/>
          </a:xfrm>
        </p:spPr>
        <p:txBody>
          <a:bodyPr/>
          <a:lstStyle/>
          <a:p>
            <a:r>
              <a:rPr lang="en-US" sz="1600" dirty="0" smtClean="0"/>
              <a:t>deficiencies in the water </a:t>
            </a:r>
            <a:r>
              <a:rPr lang="en-US" sz="1600" dirty="0" err="1" smtClean="0"/>
              <a:t>vapour</a:t>
            </a:r>
            <a:r>
              <a:rPr lang="en-US" sz="1600" dirty="0" smtClean="0"/>
              <a:t> </a:t>
            </a:r>
            <a:r>
              <a:rPr lang="en-US" sz="1600" dirty="0" err="1" smtClean="0">
                <a:solidFill>
                  <a:srgbClr val="0000FF"/>
                </a:solidFill>
              </a:rPr>
              <a:t>modelling</a:t>
            </a:r>
            <a:r>
              <a:rPr lang="en-US" sz="1600" dirty="0" smtClean="0"/>
              <a:t> (</a:t>
            </a:r>
            <a:r>
              <a:rPr lang="fr-BE" sz="1400" dirty="0">
                <a:solidFill>
                  <a:srgbClr val="FF0000"/>
                </a:solidFill>
              </a:rPr>
              <a:t>Haase et al., J. </a:t>
            </a:r>
            <a:r>
              <a:rPr lang="fr-BE" sz="1400" dirty="0" err="1">
                <a:solidFill>
                  <a:srgbClr val="FF0000"/>
                </a:solidFill>
              </a:rPr>
              <a:t>Applied</a:t>
            </a:r>
            <a:r>
              <a:rPr lang="fr-BE" sz="1400" dirty="0">
                <a:solidFill>
                  <a:srgbClr val="FF0000"/>
                </a:solidFill>
              </a:rPr>
              <a:t> </a:t>
            </a:r>
            <a:r>
              <a:rPr lang="fr-BE" sz="1400" dirty="0" err="1">
                <a:solidFill>
                  <a:srgbClr val="FF0000"/>
                </a:solidFill>
              </a:rPr>
              <a:t>Meteor</a:t>
            </a:r>
            <a:r>
              <a:rPr lang="fr-BE" sz="1400" dirty="0">
                <a:solidFill>
                  <a:srgbClr val="FF0000"/>
                </a:solidFill>
              </a:rPr>
              <a:t>., 2003</a:t>
            </a:r>
            <a:r>
              <a:rPr lang="fr-BE" sz="1600" dirty="0" smtClean="0"/>
              <a:t>)</a:t>
            </a:r>
            <a:r>
              <a:rPr lang="fr-BE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due to e.g. assimilation of dry biased </a:t>
            </a:r>
            <a:r>
              <a:rPr lang="en-US" sz="1600" dirty="0" err="1" smtClean="0">
                <a:solidFill>
                  <a:srgbClr val="0000FF"/>
                </a:solidFill>
              </a:rPr>
              <a:t>radiosondes</a:t>
            </a:r>
            <a:r>
              <a:rPr lang="en-US" sz="1600" dirty="0" smtClean="0"/>
              <a:t> (</a:t>
            </a:r>
            <a:r>
              <a:rPr lang="en-US" sz="1400" dirty="0">
                <a:solidFill>
                  <a:srgbClr val="FF0000"/>
                </a:solidFill>
              </a:rPr>
              <a:t>Vey et al., J. </a:t>
            </a:r>
            <a:r>
              <a:rPr lang="en-US" sz="1400" dirty="0" err="1">
                <a:solidFill>
                  <a:srgbClr val="FF0000"/>
                </a:solidFill>
              </a:rPr>
              <a:t>Clim</a:t>
            </a:r>
            <a:r>
              <a:rPr lang="en-US" sz="1400" dirty="0">
                <a:solidFill>
                  <a:srgbClr val="FF0000"/>
                </a:solidFill>
              </a:rPr>
              <a:t>., 2010</a:t>
            </a:r>
            <a:r>
              <a:rPr lang="en-US" sz="1600" dirty="0" smtClean="0"/>
              <a:t>)</a:t>
            </a:r>
          </a:p>
          <a:p>
            <a:pPr marL="109537" lvl="1" indent="0">
              <a:spcBef>
                <a:spcPts val="400"/>
              </a:spcBef>
              <a:buSzPct val="68000"/>
              <a:buNone/>
            </a:pPr>
            <a:endParaRPr lang="fr-BE" sz="800" dirty="0" smtClean="0">
              <a:solidFill>
                <a:schemeClr val="tx2"/>
              </a:solidFill>
            </a:endParaRPr>
          </a:p>
          <a:p>
            <a:r>
              <a:rPr lang="fr-BE" sz="1600" dirty="0" smtClean="0">
                <a:solidFill>
                  <a:schemeClr val="tx2"/>
                </a:solidFill>
                <a:sym typeface="Wingdings" pitchFamily="2" charset="2"/>
              </a:rPr>
              <a:t>The </a:t>
            </a:r>
            <a:r>
              <a:rPr lang="fr-BE" sz="1600" dirty="0" err="1" smtClean="0">
                <a:solidFill>
                  <a:schemeClr val="tx2"/>
                </a:solidFill>
                <a:sym typeface="Wingdings" pitchFamily="2" charset="2"/>
              </a:rPr>
              <a:t>presence</a:t>
            </a:r>
            <a:r>
              <a:rPr lang="fr-BE" sz="1600" dirty="0" smtClean="0">
                <a:solidFill>
                  <a:schemeClr val="tx2"/>
                </a:solidFill>
                <a:sym typeface="Wingdings" pitchFamily="2" charset="2"/>
              </a:rPr>
              <a:t> of </a:t>
            </a:r>
            <a:r>
              <a:rPr lang="fr-BE" sz="1600" dirty="0" err="1" smtClean="0">
                <a:solidFill>
                  <a:schemeClr val="tx2"/>
                </a:solidFill>
                <a:sym typeface="Wingdings" pitchFamily="2" charset="2"/>
              </a:rPr>
              <a:t>strong</a:t>
            </a:r>
            <a:r>
              <a:rPr lang="fr-BE" sz="1600" dirty="0" smtClean="0">
                <a:solidFill>
                  <a:schemeClr val="tx2"/>
                </a:solidFill>
                <a:sym typeface="Wingdings" pitchFamily="2" charset="2"/>
              </a:rPr>
              <a:t> horizontal gradients in </a:t>
            </a:r>
            <a:r>
              <a:rPr lang="fr-BE" sz="1600" dirty="0" err="1" smtClean="0">
                <a:solidFill>
                  <a:schemeClr val="tx2"/>
                </a:solidFill>
                <a:sym typeface="Wingdings" pitchFamily="2" charset="2"/>
              </a:rPr>
              <a:t>atmospheric</a:t>
            </a:r>
            <a:r>
              <a:rPr lang="fr-BE" sz="1600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fr-BE" sz="1600" dirty="0" err="1">
                <a:solidFill>
                  <a:schemeClr val="tx2"/>
                </a:solidFill>
                <a:sym typeface="Wingdings" pitchFamily="2" charset="2"/>
              </a:rPr>
              <a:t>p</a:t>
            </a:r>
            <a:r>
              <a:rPr lang="fr-BE" sz="1600" dirty="0" err="1" smtClean="0">
                <a:solidFill>
                  <a:schemeClr val="tx2"/>
                </a:solidFill>
                <a:sym typeface="Wingdings" pitchFamily="2" charset="2"/>
              </a:rPr>
              <a:t>roperties</a:t>
            </a:r>
            <a:r>
              <a:rPr lang="fr-BE" sz="1600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fr-BE" sz="1600" dirty="0" err="1" smtClean="0">
                <a:solidFill>
                  <a:schemeClr val="tx2"/>
                </a:solidFill>
                <a:sym typeface="Wingdings" pitchFamily="2" charset="2"/>
              </a:rPr>
              <a:t>can</a:t>
            </a:r>
            <a:r>
              <a:rPr lang="fr-BE" sz="1600" dirty="0" smtClean="0">
                <a:solidFill>
                  <a:schemeClr val="tx2"/>
                </a:solidFill>
                <a:sym typeface="Wingdings" pitchFamily="2" charset="2"/>
              </a:rPr>
              <a:t> have a </a:t>
            </a:r>
            <a:r>
              <a:rPr lang="fr-BE" sz="1600" dirty="0" err="1" smtClean="0">
                <a:solidFill>
                  <a:schemeClr val="tx2"/>
                </a:solidFill>
                <a:sym typeface="Wingdings" pitchFamily="2" charset="2"/>
              </a:rPr>
              <a:t>negative</a:t>
            </a:r>
            <a:r>
              <a:rPr lang="fr-BE" sz="1600" dirty="0" smtClean="0">
                <a:solidFill>
                  <a:schemeClr val="tx2"/>
                </a:solidFill>
                <a:sym typeface="Wingdings" pitchFamily="2" charset="2"/>
              </a:rPr>
              <a:t> impact on </a:t>
            </a:r>
            <a:r>
              <a:rPr lang="fr-BE" sz="1600" dirty="0" smtClean="0">
                <a:solidFill>
                  <a:srgbClr val="0000FF"/>
                </a:solidFill>
                <a:sym typeface="Wingdings" pitchFamily="2" charset="2"/>
              </a:rPr>
              <a:t>GPS</a:t>
            </a:r>
            <a:r>
              <a:rPr lang="fr-BE" sz="1600" dirty="0" smtClean="0">
                <a:solidFill>
                  <a:schemeClr val="tx2"/>
                </a:solidFill>
                <a:sym typeface="Wingdings" pitchFamily="2" charset="2"/>
              </a:rPr>
              <a:t> ZTD </a:t>
            </a:r>
            <a:r>
              <a:rPr lang="fr-BE" sz="1600" dirty="0" err="1" smtClean="0">
                <a:solidFill>
                  <a:schemeClr val="tx2"/>
                </a:solidFill>
                <a:sym typeface="Wingdings" pitchFamily="2" charset="2"/>
              </a:rPr>
              <a:t>accuracy</a:t>
            </a:r>
            <a:r>
              <a:rPr lang="fr-BE" sz="1600" dirty="0" smtClean="0">
                <a:solidFill>
                  <a:schemeClr val="tx2"/>
                </a:solidFill>
                <a:sym typeface="Wingdings" pitchFamily="2" charset="2"/>
              </a:rPr>
              <a:t> due to a breakdown of the </a:t>
            </a:r>
            <a:r>
              <a:rPr lang="fr-BE" sz="1600" dirty="0" err="1" smtClean="0">
                <a:solidFill>
                  <a:schemeClr val="tx2"/>
                </a:solidFill>
                <a:sym typeface="Wingdings" pitchFamily="2" charset="2"/>
              </a:rPr>
              <a:t>azimuthal</a:t>
            </a:r>
            <a:r>
              <a:rPr lang="fr-BE" sz="1600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fr-BE" sz="1600" dirty="0" err="1" smtClean="0">
                <a:solidFill>
                  <a:schemeClr val="tx2"/>
                </a:solidFill>
                <a:sym typeface="Wingdings" pitchFamily="2" charset="2"/>
              </a:rPr>
              <a:t>symmetry</a:t>
            </a:r>
            <a:r>
              <a:rPr lang="fr-BE" sz="1600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fr-BE" sz="1600" dirty="0" err="1" smtClean="0">
                <a:solidFill>
                  <a:schemeClr val="tx2"/>
                </a:solidFill>
                <a:sym typeface="Wingdings" pitchFamily="2" charset="2"/>
              </a:rPr>
              <a:t>assumption</a:t>
            </a:r>
            <a:r>
              <a:rPr lang="fr-BE" sz="1600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1600" dirty="0">
                <a:sym typeface="Wingdings" pitchFamily="2" charset="2"/>
              </a:rPr>
              <a:t>(</a:t>
            </a:r>
            <a:r>
              <a:rPr lang="fr-BE" sz="1400" dirty="0" err="1">
                <a:solidFill>
                  <a:srgbClr val="FF0000"/>
                </a:solidFill>
              </a:rPr>
              <a:t>Ohtani</a:t>
            </a:r>
            <a:r>
              <a:rPr lang="fr-BE" sz="1400" dirty="0">
                <a:solidFill>
                  <a:srgbClr val="FF0000"/>
                </a:solidFill>
              </a:rPr>
              <a:t> &amp; </a:t>
            </a:r>
            <a:r>
              <a:rPr lang="fr-BE" sz="1400" dirty="0" err="1">
                <a:solidFill>
                  <a:srgbClr val="FF0000"/>
                </a:solidFill>
              </a:rPr>
              <a:t>Naito</a:t>
            </a:r>
            <a:r>
              <a:rPr lang="fr-BE" sz="1400" dirty="0">
                <a:solidFill>
                  <a:srgbClr val="FF0000"/>
                </a:solidFill>
              </a:rPr>
              <a:t>, JGR, 2000</a:t>
            </a:r>
            <a:r>
              <a:rPr lang="fr-BE" sz="1600" dirty="0" smtClean="0"/>
              <a:t>).</a:t>
            </a:r>
          </a:p>
          <a:p>
            <a:endParaRPr lang="en-US" sz="800" dirty="0" smtClean="0">
              <a:sym typeface="Wingdings" pitchFamily="2" charset="2"/>
            </a:endParaRP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r-BE" sz="1600" dirty="0" err="1">
                <a:solidFill>
                  <a:schemeClr val="tx2"/>
                </a:solidFill>
              </a:rPr>
              <a:t>uncertainties</a:t>
            </a:r>
            <a:r>
              <a:rPr lang="fr-BE" sz="1600" dirty="0">
                <a:solidFill>
                  <a:schemeClr val="tx2"/>
                </a:solidFill>
              </a:rPr>
              <a:t> of </a:t>
            </a:r>
            <a:r>
              <a:rPr lang="fr-BE" sz="1600" dirty="0" err="1">
                <a:solidFill>
                  <a:schemeClr val="tx2"/>
                </a:solidFill>
              </a:rPr>
              <a:t>some</a:t>
            </a:r>
            <a:r>
              <a:rPr lang="fr-BE" sz="1600" dirty="0">
                <a:solidFill>
                  <a:schemeClr val="tx2"/>
                </a:solidFill>
              </a:rPr>
              <a:t> techniques are </a:t>
            </a:r>
            <a:r>
              <a:rPr lang="fr-BE" sz="1600" dirty="0" err="1">
                <a:solidFill>
                  <a:schemeClr val="tx2"/>
                </a:solidFill>
              </a:rPr>
              <a:t>dependent</a:t>
            </a:r>
            <a:r>
              <a:rPr lang="fr-BE" sz="1600" dirty="0">
                <a:solidFill>
                  <a:schemeClr val="tx2"/>
                </a:solidFill>
              </a:rPr>
              <a:t> on the </a:t>
            </a:r>
            <a:r>
              <a:rPr lang="fr-BE" sz="1600" dirty="0" err="1">
                <a:solidFill>
                  <a:schemeClr val="tx2"/>
                </a:solidFill>
              </a:rPr>
              <a:t>absolute</a:t>
            </a:r>
            <a:r>
              <a:rPr lang="fr-BE" sz="1600" dirty="0">
                <a:solidFill>
                  <a:schemeClr val="tx2"/>
                </a:solidFill>
              </a:rPr>
              <a:t> </a:t>
            </a:r>
            <a:r>
              <a:rPr lang="fr-BE" sz="1600" dirty="0" err="1">
                <a:solidFill>
                  <a:schemeClr val="tx2"/>
                </a:solidFill>
              </a:rPr>
              <a:t>measured</a:t>
            </a:r>
            <a:r>
              <a:rPr lang="fr-BE" sz="1600" dirty="0">
                <a:solidFill>
                  <a:schemeClr val="tx2"/>
                </a:solidFill>
              </a:rPr>
              <a:t> value (</a:t>
            </a:r>
            <a:r>
              <a:rPr lang="fr-BE" sz="1600" dirty="0" err="1">
                <a:solidFill>
                  <a:schemeClr val="tx2"/>
                </a:solidFill>
              </a:rPr>
              <a:t>e.g</a:t>
            </a:r>
            <a:r>
              <a:rPr lang="fr-BE" sz="1600" dirty="0">
                <a:solidFill>
                  <a:schemeClr val="tx2"/>
                </a:solidFill>
              </a:rPr>
              <a:t>. RS </a:t>
            </a:r>
            <a:r>
              <a:rPr lang="fr-BE" sz="1600" dirty="0" err="1">
                <a:solidFill>
                  <a:schemeClr val="tx2"/>
                </a:solidFill>
              </a:rPr>
              <a:t>accuracy</a:t>
            </a:r>
            <a:r>
              <a:rPr lang="fr-BE" sz="1600" dirty="0">
                <a:solidFill>
                  <a:schemeClr val="tx2"/>
                </a:solidFill>
              </a:rPr>
              <a:t> of 4%, </a:t>
            </a:r>
            <a:r>
              <a:rPr lang="fr-BE" sz="1400" dirty="0" err="1">
                <a:solidFill>
                  <a:srgbClr val="FF0000"/>
                </a:solidFill>
              </a:rPr>
              <a:t>Ning</a:t>
            </a:r>
            <a:r>
              <a:rPr lang="fr-BE" sz="1400" dirty="0">
                <a:solidFill>
                  <a:srgbClr val="FF0000"/>
                </a:solidFill>
              </a:rPr>
              <a:t> et al., J. </a:t>
            </a:r>
            <a:r>
              <a:rPr lang="fr-BE" sz="1400" dirty="0" err="1">
                <a:solidFill>
                  <a:srgbClr val="FF0000"/>
                </a:solidFill>
              </a:rPr>
              <a:t>Geod</a:t>
            </a:r>
            <a:r>
              <a:rPr lang="fr-BE" sz="1400" dirty="0">
                <a:solidFill>
                  <a:srgbClr val="FF0000"/>
                </a:solidFill>
              </a:rPr>
              <a:t>., 2012</a:t>
            </a:r>
            <a:r>
              <a:rPr lang="fr-BE" sz="1600" dirty="0" smtClean="0"/>
              <a:t>)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fr-BE" sz="800" dirty="0"/>
          </a:p>
          <a:p>
            <a:r>
              <a:rPr lang="en-US" sz="1600" dirty="0"/>
              <a:t>u</a:t>
            </a:r>
            <a:r>
              <a:rPr lang="en-US" sz="1600" dirty="0" smtClean="0"/>
              <a:t>ncertainties of some techniques are dependent on the number of measurements and the number of satellites simultaneously in view (e.g. for DORIS, </a:t>
            </a:r>
            <a:r>
              <a:rPr lang="fr-BE" sz="1400" dirty="0">
                <a:solidFill>
                  <a:srgbClr val="FF0000"/>
                </a:solidFill>
              </a:rPr>
              <a:t>Bock et al., Adv. </a:t>
            </a:r>
            <a:r>
              <a:rPr lang="fr-BE" sz="1400" dirty="0" err="1">
                <a:solidFill>
                  <a:srgbClr val="FF0000"/>
                </a:solidFill>
              </a:rPr>
              <a:t>Space</a:t>
            </a:r>
            <a:r>
              <a:rPr lang="fr-BE" sz="1400" dirty="0">
                <a:solidFill>
                  <a:srgbClr val="FF0000"/>
                </a:solidFill>
              </a:rPr>
              <a:t> </a:t>
            </a:r>
            <a:r>
              <a:rPr lang="fr-BE" sz="1400" dirty="0" err="1">
                <a:solidFill>
                  <a:srgbClr val="FF0000"/>
                </a:solidFill>
              </a:rPr>
              <a:t>Res</a:t>
            </a:r>
            <a:r>
              <a:rPr lang="fr-BE" sz="1400" dirty="0">
                <a:solidFill>
                  <a:srgbClr val="FF0000"/>
                </a:solidFill>
              </a:rPr>
              <a:t>., 2010</a:t>
            </a:r>
            <a:r>
              <a:rPr lang="fr-BE" sz="1600" dirty="0" smtClean="0"/>
              <a:t>)</a:t>
            </a:r>
            <a:endParaRPr lang="en-US" sz="1600" dirty="0" smtClean="0"/>
          </a:p>
          <a:p>
            <a:endParaRPr lang="en-US" sz="1600" dirty="0" smtClean="0">
              <a:solidFill>
                <a:srgbClr val="0000FF"/>
              </a:solidFill>
            </a:endParaRPr>
          </a:p>
          <a:p>
            <a:endParaRPr lang="en-US" sz="1600" dirty="0" smtClean="0"/>
          </a:p>
        </p:txBody>
      </p:sp>
      <p:sp>
        <p:nvSpPr>
          <p:cNvPr id="10" name="Text Box 1031"/>
          <p:cNvSpPr txBox="1">
            <a:spLocks noChangeArrowheads="1"/>
          </p:cNvSpPr>
          <p:nvPr/>
        </p:nvSpPr>
        <p:spPr bwMode="auto">
          <a:xfrm>
            <a:off x="4827984" y="64008"/>
            <a:ext cx="1644752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fr-BE" dirty="0" err="1"/>
              <a:t>Spatio-temporal</a:t>
            </a:r>
            <a:r>
              <a:rPr lang="fr-BE" dirty="0"/>
              <a:t> variations</a:t>
            </a:r>
            <a:endParaRPr lang="en-US" dirty="0"/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6473904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 Box 1031"/>
          <p:cNvSpPr txBox="1">
            <a:spLocks noChangeArrowheads="1"/>
          </p:cNvSpPr>
          <p:nvPr/>
        </p:nvSpPr>
        <p:spPr bwMode="auto">
          <a:xfrm>
            <a:off x="161967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 and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methods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3182112" y="64008"/>
            <a:ext cx="1644752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medal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ceremony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5791" y="1650286"/>
            <a:ext cx="2531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>
                <a:solidFill>
                  <a:srgbClr val="0000FF"/>
                </a:solidFill>
                <a:latin typeface="+mj-lt"/>
              </a:rPr>
              <a:t>Instrumental/</a:t>
            </a:r>
            <a:r>
              <a:rPr lang="fr-BE" sz="1600" dirty="0" err="1" smtClean="0">
                <a:solidFill>
                  <a:srgbClr val="0000FF"/>
                </a:solidFill>
                <a:latin typeface="+mj-lt"/>
              </a:rPr>
              <a:t>Modelling</a:t>
            </a:r>
            <a:endParaRPr lang="en-GB" sz="16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370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9083"/>
            <a:ext cx="432048" cy="58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sosceles Triangle 8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r>
              <a:rPr lang="fr-BE" b="1" dirty="0" err="1" smtClean="0">
                <a:solidFill>
                  <a:schemeClr val="tx1"/>
                </a:solidFill>
              </a:rPr>
              <a:t>München</a:t>
            </a:r>
            <a:r>
              <a:rPr lang="fr-BE" b="1" dirty="0" smtClean="0">
                <a:solidFill>
                  <a:schemeClr val="tx1"/>
                </a:solidFill>
              </a:rPr>
              <a:t>                 26-28 </a:t>
            </a:r>
            <a:r>
              <a:rPr lang="fr-BE" b="1" dirty="0" err="1" smtClean="0">
                <a:solidFill>
                  <a:schemeClr val="tx1"/>
                </a:solidFill>
              </a:rPr>
              <a:t>Feb</a:t>
            </a:r>
            <a:r>
              <a:rPr lang="fr-BE" b="1" dirty="0" smtClean="0">
                <a:solidFill>
                  <a:schemeClr val="tx1"/>
                </a:solidFill>
              </a:rPr>
              <a:t>. 2014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504" y="36576"/>
            <a:ext cx="432048" cy="58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68435" y="764704"/>
            <a:ext cx="5195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GPS – </a:t>
            </a:r>
            <a:r>
              <a:rPr lang="fr-B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instr</a:t>
            </a:r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= f(IWV): </a:t>
            </a:r>
            <a:r>
              <a:rPr lang="fr-B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explanations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4320" y="1261872"/>
            <a:ext cx="2310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BE" sz="1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Standard </a:t>
            </a:r>
            <a:r>
              <a:rPr lang="fr-BE" sz="1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Deviation</a:t>
            </a:r>
            <a:endParaRPr lang="en-GB" sz="1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Content Placeholder 1"/>
          <p:cNvSpPr>
            <a:spLocks noGrp="1"/>
          </p:cNvSpPr>
          <p:nvPr>
            <p:ph idx="1"/>
          </p:nvPr>
        </p:nvSpPr>
        <p:spPr>
          <a:xfrm>
            <a:off x="179512" y="2060848"/>
            <a:ext cx="8640960" cy="4280123"/>
          </a:xfrm>
        </p:spPr>
        <p:txBody>
          <a:bodyPr/>
          <a:lstStyle/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600" dirty="0">
                <a:sym typeface="Wingdings" pitchFamily="2" charset="2"/>
              </a:rPr>
              <a:t>in the presence of strong humidity gradients (moister air involved), location and sampling differences might be more significant (</a:t>
            </a:r>
            <a:r>
              <a:rPr lang="fr-BE" sz="1400" dirty="0" err="1">
                <a:solidFill>
                  <a:srgbClr val="FF0000"/>
                </a:solidFill>
              </a:rPr>
              <a:t>Ohtani</a:t>
            </a:r>
            <a:r>
              <a:rPr lang="fr-BE" sz="1400" dirty="0">
                <a:solidFill>
                  <a:srgbClr val="FF0000"/>
                </a:solidFill>
              </a:rPr>
              <a:t> &amp; </a:t>
            </a:r>
            <a:r>
              <a:rPr lang="fr-BE" sz="1400" dirty="0" err="1">
                <a:solidFill>
                  <a:srgbClr val="FF0000"/>
                </a:solidFill>
              </a:rPr>
              <a:t>Naito</a:t>
            </a:r>
            <a:r>
              <a:rPr lang="fr-BE" sz="1400" dirty="0">
                <a:solidFill>
                  <a:srgbClr val="FF0000"/>
                </a:solidFill>
              </a:rPr>
              <a:t>, JGR, 2000</a:t>
            </a:r>
            <a:r>
              <a:rPr lang="fr-BE" sz="1600" b="1" dirty="0"/>
              <a:t>;</a:t>
            </a:r>
            <a:r>
              <a:rPr lang="fr-BE" sz="1600" dirty="0">
                <a:solidFill>
                  <a:srgbClr val="FF0000"/>
                </a:solidFill>
              </a:rPr>
              <a:t> </a:t>
            </a:r>
            <a:r>
              <a:rPr lang="fr-BE" sz="1400" dirty="0" err="1">
                <a:solidFill>
                  <a:srgbClr val="FF0000"/>
                </a:solidFill>
              </a:rPr>
              <a:t>Basili</a:t>
            </a:r>
            <a:r>
              <a:rPr lang="fr-BE" sz="1400" dirty="0">
                <a:solidFill>
                  <a:srgbClr val="FF0000"/>
                </a:solidFill>
              </a:rPr>
              <a:t> et al., 2001</a:t>
            </a:r>
            <a:r>
              <a:rPr lang="fr-BE" sz="1600" b="1" dirty="0"/>
              <a:t>;</a:t>
            </a:r>
            <a:r>
              <a:rPr lang="fr-BE" sz="1600" dirty="0">
                <a:solidFill>
                  <a:srgbClr val="FF0000"/>
                </a:solidFill>
              </a:rPr>
              <a:t> </a:t>
            </a:r>
            <a:r>
              <a:rPr lang="fr-BE" sz="1400" dirty="0">
                <a:solidFill>
                  <a:srgbClr val="FF0000"/>
                </a:solidFill>
              </a:rPr>
              <a:t>Haase et al., J. </a:t>
            </a:r>
            <a:r>
              <a:rPr lang="fr-BE" sz="1400" dirty="0" err="1">
                <a:solidFill>
                  <a:srgbClr val="FF0000"/>
                </a:solidFill>
              </a:rPr>
              <a:t>Applied</a:t>
            </a:r>
            <a:r>
              <a:rPr lang="fr-BE" sz="1400" dirty="0">
                <a:solidFill>
                  <a:srgbClr val="FF0000"/>
                </a:solidFill>
              </a:rPr>
              <a:t> </a:t>
            </a:r>
            <a:r>
              <a:rPr lang="fr-BE" sz="1400" dirty="0" err="1">
                <a:solidFill>
                  <a:srgbClr val="FF0000"/>
                </a:solidFill>
              </a:rPr>
              <a:t>Meteor</a:t>
            </a:r>
            <a:r>
              <a:rPr lang="fr-BE" sz="1400" dirty="0">
                <a:solidFill>
                  <a:srgbClr val="FF0000"/>
                </a:solidFill>
              </a:rPr>
              <a:t>., 2003</a:t>
            </a:r>
            <a:r>
              <a:rPr lang="fr-BE" sz="1600" b="1" dirty="0"/>
              <a:t>;</a:t>
            </a:r>
            <a:r>
              <a:rPr lang="fr-BE" sz="1400" dirty="0">
                <a:solidFill>
                  <a:srgbClr val="FF0000"/>
                </a:solidFill>
              </a:rPr>
              <a:t> </a:t>
            </a:r>
            <a:r>
              <a:rPr lang="fr-BE" sz="1400" dirty="0" err="1">
                <a:solidFill>
                  <a:srgbClr val="FF0000"/>
                </a:solidFill>
              </a:rPr>
              <a:t>Deblonde</a:t>
            </a:r>
            <a:r>
              <a:rPr lang="fr-BE" sz="1400" dirty="0">
                <a:solidFill>
                  <a:srgbClr val="FF0000"/>
                </a:solidFill>
              </a:rPr>
              <a:t> et al., J. </a:t>
            </a:r>
            <a:r>
              <a:rPr lang="fr-BE" sz="1400" dirty="0" err="1">
                <a:solidFill>
                  <a:srgbClr val="FF0000"/>
                </a:solidFill>
              </a:rPr>
              <a:t>Applied</a:t>
            </a:r>
            <a:r>
              <a:rPr lang="fr-BE" sz="1400" dirty="0">
                <a:solidFill>
                  <a:srgbClr val="FF0000"/>
                </a:solidFill>
              </a:rPr>
              <a:t> </a:t>
            </a:r>
            <a:r>
              <a:rPr lang="fr-BE" sz="1400" dirty="0" err="1">
                <a:solidFill>
                  <a:srgbClr val="FF0000"/>
                </a:solidFill>
              </a:rPr>
              <a:t>Meteor</a:t>
            </a:r>
            <a:r>
              <a:rPr lang="fr-BE" sz="1400" dirty="0">
                <a:solidFill>
                  <a:srgbClr val="FF0000"/>
                </a:solidFill>
              </a:rPr>
              <a:t>., 2005</a:t>
            </a:r>
            <a:r>
              <a:rPr lang="fr-BE" sz="1600" dirty="0" smtClean="0">
                <a:solidFill>
                  <a:schemeClr val="tx2"/>
                </a:solidFill>
              </a:rPr>
              <a:t>)</a:t>
            </a:r>
            <a:endParaRPr lang="en-US" sz="1600" dirty="0" smtClean="0"/>
          </a:p>
          <a:p>
            <a:pPr marL="109537" indent="0">
              <a:buNone/>
            </a:pPr>
            <a:endParaRPr lang="en-US" sz="1600" dirty="0" smtClean="0">
              <a:solidFill>
                <a:srgbClr val="0000FF"/>
              </a:solidFill>
            </a:endParaRPr>
          </a:p>
          <a:p>
            <a:endParaRPr lang="en-US" sz="1600" dirty="0" smtClean="0"/>
          </a:p>
        </p:txBody>
      </p:sp>
      <p:sp>
        <p:nvSpPr>
          <p:cNvPr id="10" name="Text Box 1031"/>
          <p:cNvSpPr txBox="1">
            <a:spLocks noChangeArrowheads="1"/>
          </p:cNvSpPr>
          <p:nvPr/>
        </p:nvSpPr>
        <p:spPr bwMode="auto">
          <a:xfrm>
            <a:off x="4827984" y="64008"/>
            <a:ext cx="1644752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fr-BE" dirty="0" err="1"/>
              <a:t>Spatio-temporal</a:t>
            </a:r>
            <a:r>
              <a:rPr lang="fr-BE" dirty="0"/>
              <a:t> variations</a:t>
            </a:r>
            <a:endParaRPr lang="en-US" dirty="0"/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6473904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 Box 1031"/>
          <p:cNvSpPr txBox="1">
            <a:spLocks noChangeArrowheads="1"/>
          </p:cNvSpPr>
          <p:nvPr/>
        </p:nvSpPr>
        <p:spPr bwMode="auto">
          <a:xfrm>
            <a:off x="161967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 and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methods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3182112" y="64008"/>
            <a:ext cx="1644752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medal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ceremony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5290" y="1650286"/>
            <a:ext cx="4352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>
                <a:solidFill>
                  <a:srgbClr val="0000FF"/>
                </a:solidFill>
                <a:latin typeface="+mj-lt"/>
              </a:rPr>
              <a:t>Impact of spatial/temporal </a:t>
            </a:r>
            <a:r>
              <a:rPr lang="fr-BE" sz="1600" dirty="0" err="1" smtClean="0">
                <a:solidFill>
                  <a:srgbClr val="0000FF"/>
                </a:solidFill>
                <a:latin typeface="+mj-lt"/>
              </a:rPr>
              <a:t>displacements</a:t>
            </a:r>
            <a:endParaRPr lang="en-GB" sz="16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386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9083"/>
            <a:ext cx="432048" cy="58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sosceles Triangle 8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r>
              <a:rPr lang="fr-BE" b="1" dirty="0" err="1" smtClean="0">
                <a:solidFill>
                  <a:schemeClr val="tx1"/>
                </a:solidFill>
              </a:rPr>
              <a:t>München</a:t>
            </a:r>
            <a:r>
              <a:rPr lang="fr-BE" b="1" dirty="0" smtClean="0">
                <a:solidFill>
                  <a:schemeClr val="tx1"/>
                </a:solidFill>
              </a:rPr>
              <a:t>                 26-28 </a:t>
            </a:r>
            <a:r>
              <a:rPr lang="fr-BE" b="1" dirty="0" err="1" smtClean="0">
                <a:solidFill>
                  <a:schemeClr val="tx1"/>
                </a:solidFill>
              </a:rPr>
              <a:t>Feb</a:t>
            </a:r>
            <a:r>
              <a:rPr lang="fr-BE" b="1" dirty="0" smtClean="0">
                <a:solidFill>
                  <a:schemeClr val="tx1"/>
                </a:solidFill>
              </a:rPr>
              <a:t>. 2014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504" y="36576"/>
            <a:ext cx="432048" cy="58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7504" y="76470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 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373475"/>
              </p:ext>
            </p:extLst>
          </p:nvPr>
        </p:nvGraphicFramePr>
        <p:xfrm>
          <a:off x="168434" y="1268760"/>
          <a:ext cx="872404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246"/>
                <a:gridCol w="1728192"/>
                <a:gridCol w="1656184"/>
                <a:gridCol w="1584176"/>
                <a:gridCol w="2232247"/>
              </a:tblGrid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Instrument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bias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stdev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slope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offset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-3.78 – 8.00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0.21 – 3.87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rgbClr val="00B050"/>
                          </a:solidFill>
                        </a:rPr>
                        <a:t>0.82</a:t>
                      </a:r>
                      <a:r>
                        <a:rPr lang="fr-BE" dirty="0" smtClean="0"/>
                        <a:t> – 1.47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-25.95 – 11.66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MWR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-1.66</a:t>
                      </a:r>
                      <a:r>
                        <a:rPr lang="fr-BE" baseline="0" dirty="0" smtClean="0"/>
                        <a:t> – 0.50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1.02 – 4.18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rgbClr val="00B050"/>
                          </a:solidFill>
                        </a:rPr>
                        <a:t>0.82</a:t>
                      </a:r>
                      <a:r>
                        <a:rPr lang="fr-BE" dirty="0" smtClean="0"/>
                        <a:t> – 1.21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-1.46 – 4.60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SPM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-3.58 – 5.90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0.80 – 2.90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0.63 – </a:t>
                      </a:r>
                      <a:r>
                        <a:rPr lang="fr-BE" dirty="0" smtClean="0">
                          <a:solidFill>
                            <a:srgbClr val="00B050"/>
                          </a:solidFill>
                        </a:rPr>
                        <a:t>1.03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-3.37 – 5.70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FTIR (3)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rgbClr val="00B050"/>
                          </a:solidFill>
                        </a:rPr>
                        <a:t>-0.09 – 0.61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rgbClr val="00B050"/>
                          </a:solidFill>
                        </a:rPr>
                        <a:t>0.73 – 1.02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rgbClr val="00B050"/>
                          </a:solidFill>
                        </a:rPr>
                        <a:t>0.95 – 1.06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rgbClr val="00B050"/>
                          </a:solidFill>
                        </a:rPr>
                        <a:t>-0.78 – 0.40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satellite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-7.05</a:t>
                      </a:r>
                      <a:r>
                        <a:rPr lang="fr-BE" baseline="0" dirty="0" smtClean="0"/>
                        <a:t> – 1.50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0.35 – 7.04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0.75 – 2.33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-2.92 – 8.89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models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-8.70</a:t>
                      </a:r>
                      <a:r>
                        <a:rPr lang="fr-BE" baseline="0" dirty="0" smtClean="0"/>
                        <a:t> – 5.30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0.64 – 8.08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0.66 – 2.00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-31.90 – 9.70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374848" y="3933055"/>
            <a:ext cx="8229600" cy="2274863"/>
          </a:xfrm>
        </p:spPr>
        <p:txBody>
          <a:bodyPr/>
          <a:lstStyle/>
          <a:p>
            <a:r>
              <a:rPr lang="en-GB" sz="1800" dirty="0" smtClean="0"/>
              <a:t>wide range of biases (GPS – </a:t>
            </a:r>
            <a:r>
              <a:rPr lang="en-GB" sz="1800" dirty="0" err="1" smtClean="0"/>
              <a:t>instr</a:t>
            </a:r>
            <a:r>
              <a:rPr lang="en-GB" sz="1800" dirty="0" smtClean="0"/>
              <a:t>)</a:t>
            </a:r>
          </a:p>
          <a:p>
            <a:r>
              <a:rPr lang="fr-BE" sz="1800" dirty="0"/>
              <a:t>high </a:t>
            </a:r>
            <a:r>
              <a:rPr lang="fr-BE" sz="1800" dirty="0" err="1"/>
              <a:t>variability</a:t>
            </a:r>
            <a:r>
              <a:rPr lang="fr-BE" sz="1800" dirty="0"/>
              <a:t> in the model vs. GPS </a:t>
            </a:r>
            <a:r>
              <a:rPr lang="fr-BE" sz="1800" dirty="0" err="1"/>
              <a:t>parameters</a:t>
            </a:r>
            <a:endParaRPr lang="en-GB" sz="1800" dirty="0"/>
          </a:p>
          <a:p>
            <a:r>
              <a:rPr lang="fr-BE" sz="1800" dirty="0" err="1" smtClean="0">
                <a:solidFill>
                  <a:srgbClr val="FF0000"/>
                </a:solidFill>
              </a:rPr>
              <a:t>Study-dependent</a:t>
            </a:r>
            <a:r>
              <a:rPr lang="fr-BE" sz="1800" dirty="0" smtClean="0">
                <a:solidFill>
                  <a:srgbClr val="FF0000"/>
                </a:solidFill>
              </a:rPr>
              <a:t>???</a:t>
            </a:r>
            <a:r>
              <a:rPr lang="fr-BE" sz="1800" dirty="0" smtClean="0"/>
              <a:t> </a:t>
            </a:r>
            <a:r>
              <a:rPr lang="fr-BE" sz="1800" dirty="0" err="1" smtClean="0"/>
              <a:t>Yes</a:t>
            </a:r>
            <a:r>
              <a:rPr lang="fr-BE" sz="1800" dirty="0" smtClean="0"/>
              <a:t>, but …</a:t>
            </a:r>
          </a:p>
          <a:p>
            <a:pPr lvl="1">
              <a:buFont typeface="Arial" pitchFamily="34" charset="0"/>
              <a:buChar char="•"/>
            </a:pPr>
            <a:r>
              <a:rPr lang="fr-BE" sz="1400" dirty="0"/>
              <a:t>r</a:t>
            </a:r>
            <a:r>
              <a:rPr lang="fr-BE" sz="1400" dirty="0" smtClean="0"/>
              <a:t>anges </a:t>
            </a:r>
            <a:r>
              <a:rPr lang="fr-BE" sz="1400" dirty="0" err="1" smtClean="0"/>
              <a:t>become</a:t>
            </a:r>
            <a:r>
              <a:rPr lang="fr-BE" sz="1400" dirty="0" smtClean="0"/>
              <a:t> </a:t>
            </a:r>
            <a:r>
              <a:rPr lang="fr-BE" sz="1400" dirty="0" err="1" smtClean="0"/>
              <a:t>narrower</a:t>
            </a:r>
            <a:r>
              <a:rPr lang="fr-BE" sz="1400" dirty="0" smtClean="0"/>
              <a:t> </a:t>
            </a:r>
            <a:r>
              <a:rPr lang="fr-BE" sz="1400" dirty="0" err="1" smtClean="0"/>
              <a:t>when</a:t>
            </a:r>
            <a:r>
              <a:rPr lang="fr-BE" sz="1400" dirty="0" smtClean="0"/>
              <a:t> </a:t>
            </a:r>
            <a:r>
              <a:rPr lang="fr-BE" sz="1400" dirty="0" err="1" smtClean="0"/>
              <a:t>applying</a:t>
            </a:r>
            <a:r>
              <a:rPr lang="fr-BE" sz="1400" dirty="0" smtClean="0"/>
              <a:t> </a:t>
            </a:r>
            <a:r>
              <a:rPr lang="fr-BE" sz="1400" dirty="0" err="1" smtClean="0"/>
              <a:t>uniform</a:t>
            </a:r>
            <a:r>
              <a:rPr lang="fr-BE" sz="1400" dirty="0" smtClean="0"/>
              <a:t> </a:t>
            </a:r>
            <a:r>
              <a:rPr lang="fr-BE" sz="1400" dirty="0" err="1" smtClean="0"/>
              <a:t>methodology</a:t>
            </a:r>
            <a:r>
              <a:rPr lang="fr-BE" sz="1400" dirty="0" smtClean="0"/>
              <a:t> for </a:t>
            </a:r>
            <a:r>
              <a:rPr lang="fr-BE" sz="1400" dirty="0" err="1" smtClean="0"/>
              <a:t>different</a:t>
            </a:r>
            <a:r>
              <a:rPr lang="fr-BE" sz="1400" dirty="0" smtClean="0"/>
              <a:t> sites</a:t>
            </a:r>
          </a:p>
          <a:p>
            <a:pPr lvl="1">
              <a:buFont typeface="Arial" pitchFamily="34" charset="0"/>
              <a:buChar char="•"/>
            </a:pPr>
            <a:endParaRPr lang="en-GB" sz="400" dirty="0" smtClean="0"/>
          </a:p>
          <a:p>
            <a:pPr lvl="1">
              <a:buFont typeface="Arial" pitchFamily="34" charset="0"/>
              <a:buChar char="•"/>
            </a:pPr>
            <a:r>
              <a:rPr lang="en-GB" sz="1400" dirty="0" smtClean="0"/>
              <a:t>all-weather devices have higher minimal regression slope coefficients</a:t>
            </a:r>
          </a:p>
          <a:p>
            <a:pPr lvl="1">
              <a:buFont typeface="Arial" pitchFamily="34" charset="0"/>
              <a:buChar char="•"/>
            </a:pPr>
            <a:endParaRPr lang="en-GB" sz="400" dirty="0" smtClean="0"/>
          </a:p>
          <a:p>
            <a:pPr lvl="1">
              <a:buFont typeface="Arial" pitchFamily="34" charset="0"/>
              <a:buChar char="•"/>
            </a:pPr>
            <a:r>
              <a:rPr lang="en-GB" sz="1400" dirty="0" smtClean="0"/>
              <a:t>low upper limit of regression slope coefficients for SPM and FTIR due to a “weather observation bias”</a:t>
            </a:r>
            <a:endParaRPr lang="en-GB" sz="2000" b="1" dirty="0"/>
          </a:p>
          <a:p>
            <a:endParaRPr lang="fr-BE" sz="1800" dirty="0" smtClean="0"/>
          </a:p>
        </p:txBody>
      </p:sp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6473904" y="64008"/>
            <a:ext cx="1554480" cy="52120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dirty="0"/>
              <a:t>Conclusions</a:t>
            </a:r>
            <a:endParaRPr lang="en-US" dirty="0"/>
          </a:p>
        </p:txBody>
      </p:sp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161967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 and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methods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3182112" y="64008"/>
            <a:ext cx="1644752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medal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ceremony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4827984" y="64008"/>
            <a:ext cx="1644752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Spatio-temporal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variations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991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9083"/>
            <a:ext cx="432048" cy="58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sosceles Triangle 8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r>
              <a:rPr lang="fr-BE" b="1" dirty="0" err="1" smtClean="0">
                <a:solidFill>
                  <a:schemeClr val="tx1"/>
                </a:solidFill>
              </a:rPr>
              <a:t>München</a:t>
            </a:r>
            <a:r>
              <a:rPr lang="fr-BE" b="1" dirty="0" smtClean="0">
                <a:solidFill>
                  <a:schemeClr val="tx1"/>
                </a:solidFill>
              </a:rPr>
              <a:t>                 26-28 </a:t>
            </a:r>
            <a:r>
              <a:rPr lang="fr-BE" b="1" dirty="0" err="1" smtClean="0">
                <a:solidFill>
                  <a:schemeClr val="tx1"/>
                </a:solidFill>
              </a:rPr>
              <a:t>Feb</a:t>
            </a:r>
            <a:r>
              <a:rPr lang="fr-BE" b="1" dirty="0" smtClean="0">
                <a:solidFill>
                  <a:schemeClr val="tx1"/>
                </a:solidFill>
              </a:rPr>
              <a:t>. 2014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504" y="36576"/>
            <a:ext cx="432048" cy="58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7504" y="76470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 II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374848" y="1340768"/>
            <a:ext cx="8229600" cy="3672408"/>
          </a:xfrm>
        </p:spPr>
        <p:txBody>
          <a:bodyPr/>
          <a:lstStyle/>
          <a:p>
            <a:r>
              <a:rPr lang="fr-BE" sz="1800" dirty="0" err="1">
                <a:solidFill>
                  <a:srgbClr val="FF0000"/>
                </a:solidFill>
              </a:rPr>
              <a:t>Study-dependent</a:t>
            </a:r>
            <a:r>
              <a:rPr lang="fr-BE" sz="1800" dirty="0">
                <a:solidFill>
                  <a:srgbClr val="FF0000"/>
                </a:solidFill>
              </a:rPr>
              <a:t>???</a:t>
            </a:r>
            <a:r>
              <a:rPr lang="fr-BE" sz="1800" dirty="0"/>
              <a:t> </a:t>
            </a:r>
            <a:r>
              <a:rPr lang="fr-BE" sz="1800" dirty="0" err="1"/>
              <a:t>Yes</a:t>
            </a:r>
            <a:r>
              <a:rPr lang="fr-BE" sz="1800" dirty="0"/>
              <a:t>, </a:t>
            </a:r>
            <a:r>
              <a:rPr lang="fr-BE" sz="1800" dirty="0" smtClean="0"/>
              <a:t>but …                                                     </a:t>
            </a:r>
            <a:r>
              <a:rPr lang="fr-BE" sz="1800" dirty="0" err="1" smtClean="0"/>
              <a:t>different</a:t>
            </a:r>
            <a:r>
              <a:rPr lang="fr-BE" sz="1800" dirty="0" smtClean="0"/>
              <a:t> </a:t>
            </a:r>
            <a:r>
              <a:rPr lang="fr-BE" sz="1800" dirty="0" err="1" smtClean="0"/>
              <a:t>studies</a:t>
            </a:r>
            <a:r>
              <a:rPr lang="fr-BE" sz="1800" dirty="0" smtClean="0"/>
              <a:t> report on </a:t>
            </a:r>
            <a:r>
              <a:rPr lang="fr-BE" sz="1800" dirty="0" err="1" smtClean="0"/>
              <a:t>biases</a:t>
            </a:r>
            <a:r>
              <a:rPr lang="fr-BE" sz="1800" dirty="0" smtClean="0"/>
              <a:t> and </a:t>
            </a:r>
            <a:r>
              <a:rPr lang="fr-BE" sz="1800" dirty="0" err="1" smtClean="0"/>
              <a:t>stdev</a:t>
            </a:r>
            <a:r>
              <a:rPr lang="fr-BE" sz="1800" dirty="0" smtClean="0"/>
              <a:t> as a </a:t>
            </a:r>
            <a:r>
              <a:rPr lang="fr-BE" sz="1800" dirty="0" err="1" smtClean="0"/>
              <a:t>function</a:t>
            </a:r>
            <a:r>
              <a:rPr lang="fr-BE" sz="1800" dirty="0" smtClean="0"/>
              <a:t> of IWV</a:t>
            </a:r>
          </a:p>
          <a:p>
            <a:pPr lvl="1"/>
            <a:endParaRPr lang="en-GB" sz="400" dirty="0" smtClean="0"/>
          </a:p>
          <a:p>
            <a:pPr lvl="1">
              <a:buFont typeface="Arial" pitchFamily="34" charset="0"/>
              <a:buChar char="•"/>
            </a:pPr>
            <a:r>
              <a:rPr lang="fr-BE" sz="1400" dirty="0" smtClean="0">
                <a:sym typeface="Wingdings" pitchFamily="2" charset="2"/>
              </a:rPr>
              <a:t> </a:t>
            </a:r>
            <a:r>
              <a:rPr lang="fr-BE" sz="1400" dirty="0" err="1" smtClean="0"/>
              <a:t>seasonal</a:t>
            </a:r>
            <a:r>
              <a:rPr lang="fr-BE" sz="1400" dirty="0" smtClean="0"/>
              <a:t> and latitudinal variations (+ variation </a:t>
            </a:r>
            <a:r>
              <a:rPr lang="fr-BE" sz="1400" dirty="0" err="1" smtClean="0"/>
              <a:t>with</a:t>
            </a:r>
            <a:r>
              <a:rPr lang="fr-BE" sz="1400" dirty="0" smtClean="0"/>
              <a:t> </a:t>
            </a:r>
            <a:r>
              <a:rPr lang="fr-BE" sz="1400" dirty="0" err="1" smtClean="0"/>
              <a:t>height</a:t>
            </a:r>
            <a:r>
              <a:rPr lang="fr-BE" sz="1400" dirty="0" smtClean="0"/>
              <a:t>)</a:t>
            </a:r>
          </a:p>
          <a:p>
            <a:pPr lvl="1">
              <a:buFont typeface="Arial" pitchFamily="34" charset="0"/>
              <a:buChar char="•"/>
            </a:pPr>
            <a:endParaRPr lang="fr-BE" sz="400" dirty="0" smtClean="0"/>
          </a:p>
          <a:p>
            <a:pPr lvl="1">
              <a:buFont typeface="Arial" pitchFamily="34" charset="0"/>
              <a:buChar char="•"/>
            </a:pPr>
            <a:r>
              <a:rPr lang="fr-BE" sz="1400" dirty="0" smtClean="0"/>
              <a:t>Instrumental </a:t>
            </a:r>
            <a:r>
              <a:rPr lang="fr-BE" sz="1400" dirty="0" err="1" smtClean="0"/>
              <a:t>origin</a:t>
            </a:r>
            <a:r>
              <a:rPr lang="fr-BE" sz="1400" dirty="0" smtClean="0"/>
              <a:t>? </a:t>
            </a:r>
            <a:r>
              <a:rPr lang="fr-BE" sz="1400" dirty="0" err="1" smtClean="0"/>
              <a:t>Which</a:t>
            </a:r>
            <a:r>
              <a:rPr lang="fr-BE" sz="1400" dirty="0" smtClean="0"/>
              <a:t> instruments?</a:t>
            </a:r>
          </a:p>
          <a:p>
            <a:pPr lvl="1">
              <a:buFont typeface="Arial" pitchFamily="34" charset="0"/>
              <a:buChar char="•"/>
            </a:pPr>
            <a:endParaRPr lang="fr-BE" sz="400" dirty="0"/>
          </a:p>
          <a:p>
            <a:pPr lvl="1">
              <a:buFont typeface="Arial" pitchFamily="34" charset="0"/>
              <a:buChar char="•"/>
            </a:pPr>
            <a:r>
              <a:rPr lang="fr-BE" sz="1400" dirty="0" err="1" smtClean="0"/>
              <a:t>Related</a:t>
            </a:r>
            <a:r>
              <a:rPr lang="fr-BE" sz="1400" dirty="0" smtClean="0"/>
              <a:t> to </a:t>
            </a:r>
            <a:r>
              <a:rPr lang="fr-BE" sz="1400" dirty="0" err="1" smtClean="0"/>
              <a:t>humidity</a:t>
            </a:r>
            <a:r>
              <a:rPr lang="fr-BE" sz="1400" dirty="0" smtClean="0"/>
              <a:t> </a:t>
            </a:r>
            <a:r>
              <a:rPr lang="fr-BE" sz="1400" dirty="0" err="1" smtClean="0"/>
              <a:t>field</a:t>
            </a:r>
            <a:r>
              <a:rPr lang="fr-BE" sz="1400" dirty="0" smtClean="0"/>
              <a:t> </a:t>
            </a:r>
            <a:r>
              <a:rPr lang="fr-BE" sz="1400" dirty="0" err="1" smtClean="0"/>
              <a:t>variability</a:t>
            </a:r>
            <a:r>
              <a:rPr lang="fr-BE" sz="1400" dirty="0" smtClean="0"/>
              <a:t>? (</a:t>
            </a:r>
            <a:r>
              <a:rPr lang="fr-BE" sz="1400" dirty="0" smtClean="0">
                <a:sym typeface="Wingdings" pitchFamily="2" charset="2"/>
              </a:rPr>
              <a:t> impact of spatial/temporal </a:t>
            </a:r>
            <a:r>
              <a:rPr lang="fr-BE" sz="1400" dirty="0" err="1" smtClean="0">
                <a:sym typeface="Wingdings" pitchFamily="2" charset="2"/>
              </a:rPr>
              <a:t>displacements</a:t>
            </a:r>
            <a:r>
              <a:rPr lang="fr-BE" sz="1400" dirty="0" smtClean="0">
                <a:sym typeface="Wingdings" pitchFamily="2" charset="2"/>
              </a:rPr>
              <a:t> and </a:t>
            </a:r>
            <a:r>
              <a:rPr lang="fr-BE" sz="1400" dirty="0" err="1" smtClean="0">
                <a:sym typeface="Wingdings" pitchFamily="2" charset="2"/>
              </a:rPr>
              <a:t>dependence</a:t>
            </a:r>
            <a:r>
              <a:rPr lang="fr-BE" sz="1400" dirty="0" smtClean="0">
                <a:sym typeface="Wingdings" pitchFamily="2" charset="2"/>
              </a:rPr>
              <a:t> on </a:t>
            </a:r>
            <a:r>
              <a:rPr lang="fr-BE" sz="1400" dirty="0" err="1" smtClean="0">
                <a:sym typeface="Wingdings" pitchFamily="2" charset="2"/>
              </a:rPr>
              <a:t>climate</a:t>
            </a:r>
            <a:r>
              <a:rPr lang="fr-BE" sz="1400" dirty="0" smtClean="0">
                <a:sym typeface="Wingdings" pitchFamily="2" charset="2"/>
              </a:rPr>
              <a:t> </a:t>
            </a:r>
            <a:r>
              <a:rPr lang="fr-BE" sz="1400" dirty="0" err="1" smtClean="0">
                <a:sym typeface="Wingdings" pitchFamily="2" charset="2"/>
              </a:rPr>
              <a:t>region</a:t>
            </a:r>
            <a:r>
              <a:rPr lang="fr-BE" sz="1400" dirty="0" smtClean="0">
                <a:sym typeface="Wingdings" pitchFamily="2" charset="2"/>
              </a:rPr>
              <a:t> and </a:t>
            </a:r>
            <a:r>
              <a:rPr lang="fr-BE" sz="1400" dirty="0" err="1" smtClean="0">
                <a:sym typeface="Wingdings" pitchFamily="2" charset="2"/>
              </a:rPr>
              <a:t>weather</a:t>
            </a:r>
            <a:r>
              <a:rPr lang="fr-BE" sz="1400" dirty="0" smtClean="0">
                <a:sym typeface="Wingdings" pitchFamily="2" charset="2"/>
              </a:rPr>
              <a:t> conditions)</a:t>
            </a:r>
          </a:p>
          <a:p>
            <a:pPr marL="392113" lvl="1" indent="0">
              <a:buNone/>
            </a:pPr>
            <a:endParaRPr lang="fr-BE" sz="1400" dirty="0">
              <a:sym typeface="Wingdings" pitchFamily="2" charset="2"/>
            </a:endParaRPr>
          </a:p>
          <a:p>
            <a:r>
              <a:rPr lang="fr-BE" sz="1800" dirty="0" smtClean="0"/>
              <a:t>How </a:t>
            </a:r>
            <a:r>
              <a:rPr lang="fr-BE" sz="1800" dirty="0"/>
              <a:t>to </a:t>
            </a:r>
            <a:r>
              <a:rPr lang="fr-BE" sz="1800" dirty="0" err="1" smtClean="0"/>
              <a:t>proceed</a:t>
            </a:r>
            <a:r>
              <a:rPr lang="fr-BE" sz="1800" dirty="0" smtClean="0"/>
              <a:t> </a:t>
            </a:r>
            <a:r>
              <a:rPr lang="fr-BE" sz="1800" dirty="0" err="1" smtClean="0"/>
              <a:t>within</a:t>
            </a:r>
            <a:r>
              <a:rPr lang="fr-BE" sz="1800" dirty="0" smtClean="0"/>
              <a:t> GNSS4SWEC?  </a:t>
            </a:r>
            <a:r>
              <a:rPr lang="fr-BE" sz="1800" dirty="0" err="1" smtClean="0"/>
              <a:t>Subjet</a:t>
            </a:r>
            <a:r>
              <a:rPr lang="fr-BE" sz="1800" dirty="0" smtClean="0"/>
              <a:t> of WG3 </a:t>
            </a:r>
            <a:r>
              <a:rPr lang="fr-BE" sz="1800" dirty="0" err="1" smtClean="0"/>
              <a:t>parallel</a:t>
            </a:r>
            <a:r>
              <a:rPr lang="fr-BE" sz="1800" dirty="0" smtClean="0"/>
              <a:t> session, Friday 11:00-11:45</a:t>
            </a:r>
          </a:p>
          <a:p>
            <a:pPr lvl="1"/>
            <a:endParaRPr lang="fr-BE" sz="1400" dirty="0"/>
          </a:p>
          <a:p>
            <a:r>
              <a:rPr lang="fr-BE" sz="1800" dirty="0" smtClean="0"/>
              <a:t>Candidate instruments for </a:t>
            </a:r>
            <a:r>
              <a:rPr lang="fr-BE" sz="1800" dirty="0" err="1" smtClean="0"/>
              <a:t>climate</a:t>
            </a:r>
            <a:r>
              <a:rPr lang="fr-BE" sz="1800" dirty="0" smtClean="0"/>
              <a:t> change </a:t>
            </a:r>
            <a:r>
              <a:rPr lang="fr-BE" sz="1800" dirty="0" err="1" smtClean="0"/>
              <a:t>analysis</a:t>
            </a:r>
            <a:r>
              <a:rPr lang="fr-BE" sz="1800" dirty="0" smtClean="0"/>
              <a:t>?</a:t>
            </a:r>
          </a:p>
          <a:p>
            <a:pPr lvl="1"/>
            <a:endParaRPr lang="fr-BE" sz="400" dirty="0" smtClean="0"/>
          </a:p>
          <a:p>
            <a:pPr lvl="1">
              <a:buFont typeface="Arial" pitchFamily="34" charset="0"/>
              <a:buChar char="•"/>
            </a:pPr>
            <a:r>
              <a:rPr lang="fr-BE" sz="1400" dirty="0" err="1" smtClean="0"/>
              <a:t>Certainly</a:t>
            </a:r>
            <a:r>
              <a:rPr lang="fr-BE" sz="1400" dirty="0" smtClean="0"/>
              <a:t> NOT </a:t>
            </a:r>
            <a:r>
              <a:rPr lang="fr-BE" sz="1400" dirty="0" err="1" smtClean="0"/>
              <a:t>operational</a:t>
            </a:r>
            <a:r>
              <a:rPr lang="fr-BE" sz="1400" dirty="0" smtClean="0"/>
              <a:t> RS!</a:t>
            </a:r>
          </a:p>
          <a:p>
            <a:pPr lvl="1">
              <a:buFont typeface="Arial" pitchFamily="34" charset="0"/>
              <a:buChar char="•"/>
            </a:pPr>
            <a:endParaRPr lang="fr-BE" sz="1400" dirty="0" smtClean="0"/>
          </a:p>
          <a:p>
            <a:pPr lvl="1">
              <a:buFont typeface="Arial" pitchFamily="34" charset="0"/>
              <a:buChar char="•"/>
            </a:pPr>
            <a:endParaRPr lang="fr-BE" sz="1400" dirty="0" smtClean="0"/>
          </a:p>
          <a:p>
            <a:pPr lvl="1">
              <a:buFont typeface="Arial" pitchFamily="34" charset="0"/>
              <a:buChar char="•"/>
            </a:pPr>
            <a:endParaRPr lang="fr-BE" sz="400" dirty="0"/>
          </a:p>
          <a:p>
            <a:pPr lvl="1">
              <a:buFont typeface="Arial" pitchFamily="34" charset="0"/>
              <a:buChar char="•"/>
            </a:pPr>
            <a:r>
              <a:rPr lang="en-GB" sz="1400" dirty="0" smtClean="0"/>
              <a:t>Impact of “weather observation bias” of some instruments on trends?</a:t>
            </a:r>
          </a:p>
          <a:p>
            <a:pPr lvl="1"/>
            <a:endParaRPr lang="fr-BE" sz="1400" dirty="0"/>
          </a:p>
          <a:p>
            <a:pPr lvl="1"/>
            <a:endParaRPr lang="fr-BE" sz="1400" dirty="0" smtClean="0"/>
          </a:p>
          <a:p>
            <a:pPr marL="392113" lvl="1" indent="0">
              <a:buNone/>
            </a:pPr>
            <a:endParaRPr lang="fr-BE" sz="1400" dirty="0" smtClean="0"/>
          </a:p>
          <a:p>
            <a:pPr lvl="1"/>
            <a:endParaRPr lang="en-GB" sz="1400" dirty="0" smtClean="0"/>
          </a:p>
          <a:p>
            <a:pPr lvl="1"/>
            <a:endParaRPr lang="en-GB" sz="1400" dirty="0" smtClean="0"/>
          </a:p>
          <a:p>
            <a:pPr marL="109537" indent="0">
              <a:buNone/>
            </a:pPr>
            <a:endParaRPr lang="en-GB" sz="1800" dirty="0"/>
          </a:p>
          <a:p>
            <a:pPr marL="392113" lvl="1" indent="0">
              <a:buNone/>
            </a:pPr>
            <a:endParaRPr lang="en-GB" sz="2000" b="1" dirty="0"/>
          </a:p>
          <a:p>
            <a:endParaRPr lang="fr-BE" sz="180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923928" y="4725144"/>
            <a:ext cx="720080" cy="720080"/>
            <a:chOff x="3923928" y="3573016"/>
            <a:chExt cx="720080" cy="720080"/>
          </a:xfrm>
        </p:grpSpPr>
        <p:pic>
          <p:nvPicPr>
            <p:cNvPr id="10" name="Picture 2" descr="http://static.euronews.com/articles/226438/600x600_Olympics-Gol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3645024"/>
              <a:ext cx="551633" cy="551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3923928" y="3573016"/>
              <a:ext cx="720080" cy="72008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3923928" y="3573016"/>
              <a:ext cx="720080" cy="72008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6473904" y="64008"/>
            <a:ext cx="1554480" cy="52120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dirty="0"/>
              <a:t>Conclusions</a:t>
            </a:r>
            <a:endParaRPr lang="en-US" dirty="0"/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161967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 and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methods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3182112" y="64008"/>
            <a:ext cx="1644752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medal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ceremony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4827984" y="64008"/>
            <a:ext cx="1644752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Spatio-temporal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variations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033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9083"/>
            <a:ext cx="432048" cy="58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sosceles Triangle 8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r>
              <a:rPr lang="fr-BE" b="1" dirty="0" err="1" smtClean="0">
                <a:solidFill>
                  <a:schemeClr val="tx1"/>
                </a:solidFill>
              </a:rPr>
              <a:t>München</a:t>
            </a:r>
            <a:r>
              <a:rPr lang="fr-BE" b="1" dirty="0" smtClean="0">
                <a:solidFill>
                  <a:schemeClr val="tx1"/>
                </a:solidFill>
              </a:rPr>
              <a:t>                 26-28 </a:t>
            </a:r>
            <a:r>
              <a:rPr lang="fr-BE" b="1" dirty="0" err="1" smtClean="0">
                <a:solidFill>
                  <a:schemeClr val="tx1"/>
                </a:solidFill>
              </a:rPr>
              <a:t>Feb</a:t>
            </a:r>
            <a:r>
              <a:rPr lang="fr-BE" b="1" dirty="0" smtClean="0">
                <a:solidFill>
                  <a:schemeClr val="tx1"/>
                </a:solidFill>
              </a:rPr>
              <a:t>. 2014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504" y="36576"/>
            <a:ext cx="432048" cy="58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s://i.chzbgr.com/maxW500/3898020608/hD5ADC518/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061" y="1981200"/>
            <a:ext cx="47625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end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560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Isosceles Triangle 1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r>
              <a:rPr lang="fr-BE" b="1" dirty="0" err="1" smtClean="0">
                <a:solidFill>
                  <a:schemeClr val="tx1"/>
                </a:solidFill>
              </a:rPr>
              <a:t>München</a:t>
            </a:r>
            <a:r>
              <a:rPr lang="fr-BE" b="1" dirty="0" smtClean="0">
                <a:solidFill>
                  <a:schemeClr val="tx1"/>
                </a:solidFill>
              </a:rPr>
              <a:t>                 26-28 </a:t>
            </a:r>
            <a:r>
              <a:rPr lang="fr-BE" b="1" dirty="0" err="1" smtClean="0">
                <a:solidFill>
                  <a:schemeClr val="tx1"/>
                </a:solidFill>
              </a:rPr>
              <a:t>Feb</a:t>
            </a:r>
            <a:r>
              <a:rPr lang="fr-BE" b="1" dirty="0" smtClean="0">
                <a:solidFill>
                  <a:schemeClr val="tx1"/>
                </a:solidFill>
              </a:rPr>
              <a:t>. 2014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3" name="Text Box 1031"/>
          <p:cNvSpPr txBox="1">
            <a:spLocks noChangeArrowheads="1"/>
          </p:cNvSpPr>
          <p:nvPr/>
        </p:nvSpPr>
        <p:spPr bwMode="auto">
          <a:xfrm>
            <a:off x="4827984" y="64008"/>
            <a:ext cx="1644752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Spatio-temporal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variations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4" name="Text Box 1031"/>
          <p:cNvSpPr txBox="1">
            <a:spLocks noChangeArrowheads="1"/>
          </p:cNvSpPr>
          <p:nvPr/>
        </p:nvSpPr>
        <p:spPr bwMode="auto">
          <a:xfrm>
            <a:off x="161967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 and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methods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5" name="Text Box 1031"/>
          <p:cNvSpPr txBox="1">
            <a:spLocks noChangeArrowheads="1"/>
          </p:cNvSpPr>
          <p:nvPr/>
        </p:nvSpPr>
        <p:spPr bwMode="auto">
          <a:xfrm>
            <a:off x="6473904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2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9083"/>
            <a:ext cx="432048" cy="58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Rectangle 73"/>
          <p:cNvSpPr/>
          <p:nvPr/>
        </p:nvSpPr>
        <p:spPr>
          <a:xfrm>
            <a:off x="4846320" y="5468885"/>
            <a:ext cx="186055" cy="32625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68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0519" y="764704"/>
            <a:ext cx="3331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</a:t>
            </a:r>
            <a:r>
              <a:rPr lang="fr-B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literature</a:t>
            </a:r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B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survey</a:t>
            </a:r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…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21404" y="827420"/>
            <a:ext cx="5999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-------------------------</a:t>
            </a:r>
            <a:r>
              <a:rPr lang="fr-BE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 HOW ???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7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2"/>
          </a:xfrm>
        </p:spPr>
        <p:txBody>
          <a:bodyPr/>
          <a:lstStyle/>
          <a:p>
            <a:r>
              <a:rPr lang="fr-BE" sz="1800" dirty="0" err="1"/>
              <a:t>s</a:t>
            </a:r>
            <a:r>
              <a:rPr lang="fr-BE" sz="1800" dirty="0" err="1" smtClean="0"/>
              <a:t>tarting</a:t>
            </a:r>
            <a:r>
              <a:rPr lang="fr-BE" sz="1800" dirty="0" smtClean="0"/>
              <a:t> point = IWV </a:t>
            </a:r>
            <a:r>
              <a:rPr lang="fr-BE" sz="1800" dirty="0" err="1" smtClean="0"/>
              <a:t>intercomparison</a:t>
            </a:r>
            <a:r>
              <a:rPr lang="fr-BE" sz="1800" dirty="0" smtClean="0"/>
              <a:t> </a:t>
            </a:r>
            <a:r>
              <a:rPr lang="fr-BE" sz="1800" dirty="0" err="1" smtClean="0"/>
              <a:t>inventory</a:t>
            </a:r>
            <a:r>
              <a:rPr lang="fr-BE" sz="1800" dirty="0" smtClean="0"/>
              <a:t> made </a:t>
            </a:r>
            <a:r>
              <a:rPr lang="fr-BE" sz="1800" dirty="0" err="1" smtClean="0"/>
              <a:t>within</a:t>
            </a:r>
            <a:r>
              <a:rPr lang="fr-BE" sz="1800" dirty="0" smtClean="0"/>
              <a:t> GNSS4SWEC WG3</a:t>
            </a:r>
          </a:p>
          <a:p>
            <a:pPr lvl="1"/>
            <a:endParaRPr lang="fr-BE" sz="800" dirty="0"/>
          </a:p>
          <a:p>
            <a:r>
              <a:rPr lang="fr-BE" sz="2000" dirty="0" err="1" smtClean="0"/>
              <a:t>thank</a:t>
            </a:r>
            <a:r>
              <a:rPr lang="fr-BE" sz="2000" dirty="0" smtClean="0"/>
              <a:t> </a:t>
            </a:r>
            <a:r>
              <a:rPr lang="fr-BE" sz="2000" dirty="0" err="1" smtClean="0"/>
              <a:t>you</a:t>
            </a:r>
            <a:r>
              <a:rPr lang="fr-BE" sz="2000" dirty="0" smtClean="0"/>
              <a:t> for </a:t>
            </a:r>
            <a:r>
              <a:rPr lang="fr-BE" sz="2000" dirty="0" err="1" smtClean="0"/>
              <a:t>your</a:t>
            </a:r>
            <a:r>
              <a:rPr lang="fr-BE" sz="2000" dirty="0" smtClean="0"/>
              <a:t> contributions!</a:t>
            </a:r>
          </a:p>
          <a:p>
            <a:pPr lvl="1"/>
            <a:endParaRPr lang="fr-BE" sz="800" dirty="0" smtClean="0"/>
          </a:p>
          <a:p>
            <a:r>
              <a:rPr lang="fr-BE" sz="2000" dirty="0" err="1"/>
              <a:t>h</a:t>
            </a:r>
            <a:r>
              <a:rPr lang="fr-BE" sz="2000" dirty="0" err="1" smtClean="0"/>
              <a:t>ere</a:t>
            </a:r>
            <a:r>
              <a:rPr lang="fr-BE" sz="2000" dirty="0" smtClean="0"/>
              <a:t>: focus on </a:t>
            </a:r>
            <a:r>
              <a:rPr lang="fr-BE" sz="2000" dirty="0" err="1" smtClean="0"/>
              <a:t>literature</a:t>
            </a:r>
            <a:r>
              <a:rPr lang="fr-BE" sz="2000" dirty="0" smtClean="0"/>
              <a:t> </a:t>
            </a:r>
            <a:r>
              <a:rPr lang="fr-BE" sz="2000" dirty="0" err="1" smtClean="0"/>
              <a:t>inventory</a:t>
            </a:r>
            <a:r>
              <a:rPr lang="fr-BE" sz="2000" dirty="0" smtClean="0"/>
              <a:t> </a:t>
            </a:r>
          </a:p>
          <a:p>
            <a:pPr lvl="1"/>
            <a:endParaRPr lang="fr-BE" sz="800" dirty="0" smtClean="0"/>
          </a:p>
          <a:p>
            <a:pPr lvl="1">
              <a:buFont typeface="Arial" pitchFamily="34" charset="0"/>
              <a:buChar char="•"/>
            </a:pPr>
            <a:r>
              <a:rPr lang="fr-BE" sz="1600" dirty="0"/>
              <a:t>f</a:t>
            </a:r>
            <a:r>
              <a:rPr lang="fr-BE" sz="1600" dirty="0" smtClean="0"/>
              <a:t>ar </a:t>
            </a:r>
            <a:r>
              <a:rPr lang="fr-BE" sz="1600" dirty="0" err="1" smtClean="0"/>
              <a:t>from</a:t>
            </a:r>
            <a:r>
              <a:rPr lang="fr-BE" sz="1600" dirty="0" smtClean="0"/>
              <a:t> </a:t>
            </a:r>
            <a:r>
              <a:rPr lang="fr-BE" sz="1600" dirty="0" err="1" smtClean="0"/>
              <a:t>being</a:t>
            </a:r>
            <a:r>
              <a:rPr lang="fr-BE" sz="1600" dirty="0" smtClean="0"/>
              <a:t> </a:t>
            </a:r>
            <a:r>
              <a:rPr lang="fr-BE" sz="1600" dirty="0" err="1" smtClean="0"/>
              <a:t>complete</a:t>
            </a:r>
            <a:r>
              <a:rPr lang="fr-BE" sz="1600" dirty="0" smtClean="0"/>
              <a:t>! </a:t>
            </a:r>
            <a:r>
              <a:rPr lang="fr-BE" sz="1600" dirty="0" smtClean="0">
                <a:sym typeface="Wingdings" pitchFamily="2" charset="2"/>
              </a:rPr>
              <a:t> </a:t>
            </a:r>
            <a:r>
              <a:rPr lang="fr-BE" sz="1600" u="sng" dirty="0" smtClean="0">
                <a:solidFill>
                  <a:srgbClr val="0000FF"/>
                </a:solidFill>
                <a:sym typeface="Wingdings" pitchFamily="2" charset="2"/>
              </a:rPr>
              <a:t>roeland@meteo.be</a:t>
            </a:r>
            <a:endParaRPr lang="fr-BE" sz="1600" u="sng" dirty="0" smtClean="0">
              <a:solidFill>
                <a:srgbClr val="0000FF"/>
              </a:solidFill>
            </a:endParaRPr>
          </a:p>
          <a:p>
            <a:pPr lvl="2">
              <a:buFont typeface="Arial" pitchFamily="34" charset="0"/>
              <a:buChar char="•"/>
            </a:pPr>
            <a:endParaRPr lang="fr-BE" sz="800" dirty="0" smtClean="0"/>
          </a:p>
          <a:p>
            <a:pPr lvl="1">
              <a:buFont typeface="Arial" pitchFamily="34" charset="0"/>
              <a:buChar char="•"/>
            </a:pPr>
            <a:r>
              <a:rPr lang="fr-BE" sz="1600" dirty="0" smtClean="0"/>
              <a:t>1997-2014</a:t>
            </a:r>
          </a:p>
          <a:p>
            <a:pPr lvl="2">
              <a:buFont typeface="Arial" pitchFamily="34" charset="0"/>
              <a:buChar char="•"/>
            </a:pPr>
            <a:endParaRPr lang="fr-BE" sz="800" dirty="0" smtClean="0"/>
          </a:p>
          <a:p>
            <a:pPr lvl="1">
              <a:buFont typeface="Arial" pitchFamily="34" charset="0"/>
              <a:buChar char="•"/>
            </a:pPr>
            <a:r>
              <a:rPr lang="fr-BE" sz="1600" dirty="0" err="1" smtClean="0"/>
              <a:t>contains</a:t>
            </a:r>
            <a:r>
              <a:rPr lang="fr-BE" sz="1600" dirty="0" smtClean="0"/>
              <a:t> 44 </a:t>
            </a:r>
            <a:r>
              <a:rPr lang="fr-BE" sz="1600" dirty="0" err="1" smtClean="0"/>
              <a:t>studies</a:t>
            </a:r>
            <a:r>
              <a:rPr lang="fr-BE" sz="1600" dirty="0" smtClean="0"/>
              <a:t> </a:t>
            </a:r>
            <a:r>
              <a:rPr lang="fr-BE" sz="1600" dirty="0" err="1" smtClean="0"/>
              <a:t>that</a:t>
            </a:r>
            <a:r>
              <a:rPr lang="fr-BE" sz="1600" dirty="0" smtClean="0"/>
              <a:t> </a:t>
            </a:r>
            <a:r>
              <a:rPr lang="fr-BE" sz="1600" dirty="0" err="1" smtClean="0"/>
              <a:t>include</a:t>
            </a:r>
            <a:r>
              <a:rPr lang="fr-BE" sz="1600" dirty="0" smtClean="0"/>
              <a:t> GPS</a:t>
            </a:r>
          </a:p>
          <a:p>
            <a:pPr marL="392113" lvl="1" indent="0">
              <a:buNone/>
            </a:pPr>
            <a:endParaRPr lang="fr-BE" sz="1600" dirty="0"/>
          </a:p>
        </p:txBody>
      </p:sp>
      <p:pic>
        <p:nvPicPr>
          <p:cNvPr id="1030" name="Picture 6" descr="http://static.euronews.com/articles/226438/600x600_Olympics-silv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479504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521416" y="5394960"/>
            <a:ext cx="3626648" cy="819520"/>
            <a:chOff x="1521416" y="5394960"/>
            <a:chExt cx="3626648" cy="819520"/>
          </a:xfrm>
        </p:grpSpPr>
        <p:grpSp>
          <p:nvGrpSpPr>
            <p:cNvPr id="11" name="Group 10"/>
            <p:cNvGrpSpPr/>
            <p:nvPr/>
          </p:nvGrpSpPr>
          <p:grpSpPr>
            <a:xfrm>
              <a:off x="1521416" y="5394960"/>
              <a:ext cx="1106368" cy="819520"/>
              <a:chOff x="1521416" y="5394960"/>
              <a:chExt cx="1106368" cy="819520"/>
            </a:xfrm>
          </p:grpSpPr>
          <p:pic>
            <p:nvPicPr>
              <p:cNvPr id="7" name="Picture 8" descr="https://encrypted-tbn2.gstatic.com/images?q=tbn:ANd9GcQM_xRTi1Fwgjsjs9HLeK9QKbo63KbiDLvbOatVudZMHVVd3yU_cA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2236" y="5507221"/>
                <a:ext cx="907292" cy="7072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2454072" y="5422392"/>
                <a:ext cx="173712" cy="7920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521416" y="5394960"/>
                <a:ext cx="173712" cy="7920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041696" y="5394960"/>
              <a:ext cx="1106368" cy="819520"/>
              <a:chOff x="1521416" y="5394960"/>
              <a:chExt cx="1106368" cy="819520"/>
            </a:xfrm>
          </p:grpSpPr>
          <p:pic>
            <p:nvPicPr>
              <p:cNvPr id="31" name="Picture 8" descr="https://encrypted-tbn2.gstatic.com/images?q=tbn:ANd9GcQM_xRTi1Fwgjsjs9HLeK9QKbo63KbiDLvbOatVudZMHVVd3yU_cA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2236" y="5507221"/>
                <a:ext cx="907292" cy="7072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Rectangle 31"/>
              <p:cNvSpPr/>
              <p:nvPr/>
            </p:nvSpPr>
            <p:spPr>
              <a:xfrm>
                <a:off x="2454072" y="5422392"/>
                <a:ext cx="173712" cy="7920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521416" y="5394960"/>
                <a:ext cx="173712" cy="7920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498828"/>
              </p:ext>
            </p:extLst>
          </p:nvPr>
        </p:nvGraphicFramePr>
        <p:xfrm>
          <a:off x="251520" y="4653136"/>
          <a:ext cx="8653823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288"/>
                <a:gridCol w="576222"/>
                <a:gridCol w="744982"/>
                <a:gridCol w="677255"/>
                <a:gridCol w="880433"/>
                <a:gridCol w="1366313"/>
                <a:gridCol w="778288"/>
                <a:gridCol w="919795"/>
                <a:gridCol w="707534"/>
                <a:gridCol w="1224713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MWR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VLBI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DORIS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☼ </a:t>
                      </a:r>
                      <a:r>
                        <a:rPr lang="en-GB" sz="1200" dirty="0" smtClean="0"/>
                        <a:t>photometer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FTIR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LIDAR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sat</a:t>
                      </a:r>
                      <a:r>
                        <a:rPr lang="fr-BE" dirty="0" smtClean="0"/>
                        <a:t>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models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GPS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33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17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://static.euronews.com/articles/226438/600x600_Olympics-Gol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517232"/>
            <a:ext cx="699592" cy="6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3182112" y="64008"/>
            <a:ext cx="1644752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medal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ceremony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11350"/>
            <a:ext cx="8229600" cy="4525962"/>
          </a:xfrm>
        </p:spPr>
        <p:txBody>
          <a:bodyPr/>
          <a:lstStyle/>
          <a:p>
            <a:r>
              <a:rPr lang="en-GB" sz="1800" dirty="0" smtClean="0"/>
              <a:t>Can we distillate some general findings? Of course, taking into account that those studies cover different instruments, sites, periods, methodologies, etc.</a:t>
            </a:r>
            <a:endParaRPr lang="fr-BE" sz="700" dirty="0"/>
          </a:p>
          <a:p>
            <a:pPr marL="109537" indent="0" algn="ctr">
              <a:buNone/>
            </a:pPr>
            <a:endParaRPr lang="fr-BE" sz="1800" dirty="0" smtClean="0"/>
          </a:p>
          <a:p>
            <a:pPr marL="109537" indent="0" algn="ctr">
              <a:buNone/>
            </a:pPr>
            <a:r>
              <a:rPr lang="fr-BE" sz="1800" dirty="0" smtClean="0"/>
              <a:t>OR</a:t>
            </a:r>
          </a:p>
          <a:p>
            <a:pPr marL="109537" indent="0" algn="ctr">
              <a:buNone/>
            </a:pPr>
            <a:endParaRPr lang="en-GB" sz="1800" dirty="0" smtClean="0"/>
          </a:p>
          <a:p>
            <a:r>
              <a:rPr lang="en-GB" sz="1800" dirty="0" smtClean="0"/>
              <a:t>“A literature survey reveals that reported systematic differences between different techniques are study-dependent and show no overall consistent pattern.”                                                              </a:t>
            </a:r>
            <a:r>
              <a:rPr lang="en-GB" sz="1800" dirty="0" smtClean="0">
                <a:solidFill>
                  <a:srgbClr val="FF0000"/>
                </a:solidFill>
              </a:rPr>
              <a:t>Buehler et al., ACP, 2012                                                              								     </a:t>
            </a:r>
            <a:r>
              <a:rPr lang="en-GB" sz="1800" dirty="0" smtClean="0"/>
              <a:t>“</a:t>
            </a:r>
            <a:r>
              <a:rPr lang="fr-BE" sz="1800" dirty="0" smtClean="0"/>
              <a:t>The GEWEX Data and </a:t>
            </a:r>
            <a:r>
              <a:rPr lang="fr-BE" sz="1800" dirty="0" err="1" smtClean="0"/>
              <a:t>Assessments</a:t>
            </a:r>
            <a:r>
              <a:rPr lang="fr-BE" sz="1800" dirty="0" smtClean="0"/>
              <a:t> Panel (GDAP) has </a:t>
            </a:r>
            <a:r>
              <a:rPr lang="fr-BE" sz="1800" dirty="0" err="1" smtClean="0"/>
              <a:t>found</a:t>
            </a:r>
            <a:r>
              <a:rPr lang="fr-BE" sz="1800" dirty="0" smtClean="0"/>
              <a:t> </a:t>
            </a:r>
            <a:r>
              <a:rPr lang="fr-BE" sz="1800" dirty="0" err="1" smtClean="0"/>
              <a:t>that</a:t>
            </a:r>
            <a:r>
              <a:rPr lang="fr-BE" sz="1800" dirty="0" smtClean="0"/>
              <a:t> </a:t>
            </a:r>
            <a:r>
              <a:rPr lang="fr-BE" sz="1800" dirty="0" err="1" smtClean="0"/>
              <a:t>assessment</a:t>
            </a:r>
            <a:r>
              <a:rPr lang="fr-BE" sz="1800" dirty="0" smtClean="0"/>
              <a:t> </a:t>
            </a:r>
            <a:r>
              <a:rPr lang="fr-BE" sz="1800" dirty="0" err="1" smtClean="0"/>
              <a:t>activities</a:t>
            </a:r>
            <a:r>
              <a:rPr lang="fr-BE" sz="1800" dirty="0" smtClean="0"/>
              <a:t> </a:t>
            </a:r>
            <a:r>
              <a:rPr lang="fr-BE" sz="1800" dirty="0" err="1" smtClean="0"/>
              <a:t>should</a:t>
            </a:r>
            <a:r>
              <a:rPr lang="fr-BE" sz="1800" dirty="0" smtClean="0"/>
              <a:t> not </a:t>
            </a:r>
            <a:r>
              <a:rPr lang="fr-BE" sz="1800" dirty="0" err="1" smtClean="0"/>
              <a:t>be</a:t>
            </a:r>
            <a:r>
              <a:rPr lang="fr-BE" sz="1800" dirty="0" smtClean="0"/>
              <a:t> </a:t>
            </a:r>
            <a:r>
              <a:rPr lang="fr-BE" sz="1800" dirty="0" err="1" smtClean="0"/>
              <a:t>viewed</a:t>
            </a:r>
            <a:r>
              <a:rPr lang="fr-BE" sz="1800" dirty="0" smtClean="0"/>
              <a:t> as </a:t>
            </a:r>
            <a:r>
              <a:rPr lang="fr-BE" sz="1800" dirty="0" err="1" smtClean="0"/>
              <a:t>static</a:t>
            </a:r>
            <a:r>
              <a:rPr lang="fr-BE" sz="1800" dirty="0" smtClean="0"/>
              <a:t> but </a:t>
            </a:r>
            <a:r>
              <a:rPr lang="fr-BE" sz="1800" dirty="0" err="1" smtClean="0"/>
              <a:t>rather</a:t>
            </a:r>
            <a:r>
              <a:rPr lang="fr-BE" sz="1800" dirty="0" smtClean="0"/>
              <a:t> as </a:t>
            </a:r>
            <a:r>
              <a:rPr lang="fr-BE" sz="1800" dirty="0" err="1" smtClean="0"/>
              <a:t>dynamic</a:t>
            </a:r>
            <a:r>
              <a:rPr lang="fr-BE" sz="1800" dirty="0" smtClean="0"/>
              <a:t> </a:t>
            </a:r>
            <a:r>
              <a:rPr lang="fr-BE" sz="1800" dirty="0" err="1" smtClean="0"/>
              <a:t>activities</a:t>
            </a:r>
            <a:r>
              <a:rPr lang="fr-BE" sz="1800" dirty="0" smtClean="0"/>
              <a:t> </a:t>
            </a:r>
            <a:r>
              <a:rPr lang="fr-BE" sz="1800" dirty="0" err="1" smtClean="0"/>
              <a:t>that</a:t>
            </a:r>
            <a:r>
              <a:rPr lang="fr-BE" sz="1800" dirty="0" smtClean="0"/>
              <a:t> </a:t>
            </a:r>
            <a:r>
              <a:rPr lang="fr-BE" sz="1800" dirty="0" err="1" smtClean="0"/>
              <a:t>need</a:t>
            </a:r>
            <a:r>
              <a:rPr lang="fr-BE" sz="1800" dirty="0" smtClean="0"/>
              <a:t> to </a:t>
            </a:r>
            <a:r>
              <a:rPr lang="fr-BE" sz="1800" dirty="0" err="1" smtClean="0"/>
              <a:t>be</a:t>
            </a:r>
            <a:r>
              <a:rPr lang="fr-BE" sz="1800" dirty="0" smtClean="0"/>
              <a:t> </a:t>
            </a:r>
            <a:r>
              <a:rPr lang="fr-BE" sz="1800" dirty="0" err="1" smtClean="0"/>
              <a:t>repeated</a:t>
            </a:r>
            <a:r>
              <a:rPr lang="fr-BE" sz="1800" dirty="0" smtClean="0"/>
              <a:t> </a:t>
            </a:r>
            <a:r>
              <a:rPr lang="fr-BE" sz="1800" dirty="0" err="1" smtClean="0"/>
              <a:t>every</a:t>
            </a:r>
            <a:r>
              <a:rPr lang="fr-BE" sz="1800" dirty="0" smtClean="0"/>
              <a:t> 5-10 </a:t>
            </a:r>
            <a:r>
              <a:rPr lang="fr-BE" sz="1800" dirty="0" err="1" smtClean="0"/>
              <a:t>years</a:t>
            </a:r>
            <a:r>
              <a:rPr lang="fr-BE" sz="1800" dirty="0" smtClean="0"/>
              <a:t>.</a:t>
            </a:r>
            <a:r>
              <a:rPr lang="en-GB" sz="1800" dirty="0" smtClean="0"/>
              <a:t>”</a:t>
            </a:r>
          </a:p>
          <a:p>
            <a:pPr marL="109537" indent="0">
              <a:buNone/>
            </a:pPr>
            <a:r>
              <a:rPr lang="fr-BE" sz="1800" dirty="0">
                <a:solidFill>
                  <a:srgbClr val="FF0000"/>
                </a:solidFill>
              </a:rPr>
              <a:t>	</a:t>
            </a:r>
            <a:endParaRPr lang="en-GB" sz="1800" dirty="0" smtClean="0">
              <a:solidFill>
                <a:srgbClr val="FF0000"/>
              </a:solidFill>
            </a:endParaRPr>
          </a:p>
          <a:p>
            <a:pPr marL="109537" indent="0">
              <a:buNone/>
            </a:pPr>
            <a:endParaRPr lang="en-GB" dirty="0"/>
          </a:p>
        </p:txBody>
      </p:sp>
      <p:sp>
        <p:nvSpPr>
          <p:cNvPr id="4" name="Isosceles Triangle 3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r>
              <a:rPr lang="fr-BE" b="1" dirty="0" err="1" smtClean="0">
                <a:solidFill>
                  <a:schemeClr val="tx1"/>
                </a:solidFill>
              </a:rPr>
              <a:t>München</a:t>
            </a:r>
            <a:r>
              <a:rPr lang="fr-BE" b="1" dirty="0" smtClean="0">
                <a:solidFill>
                  <a:schemeClr val="tx1"/>
                </a:solidFill>
              </a:rPr>
              <a:t>                 26-28 </a:t>
            </a:r>
            <a:r>
              <a:rPr lang="fr-BE" b="1" dirty="0" err="1" smtClean="0">
                <a:solidFill>
                  <a:schemeClr val="tx1"/>
                </a:solidFill>
              </a:rPr>
              <a:t>Feb</a:t>
            </a:r>
            <a:r>
              <a:rPr lang="fr-BE" b="1" dirty="0" smtClean="0">
                <a:solidFill>
                  <a:schemeClr val="tx1"/>
                </a:solidFill>
              </a:rPr>
              <a:t>. 2014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9083"/>
            <a:ext cx="432048" cy="58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21404" y="827420"/>
            <a:ext cx="5999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-------------------------</a:t>
            </a:r>
            <a:r>
              <a:rPr lang="fr-BE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 WHAT ???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519" y="764704"/>
            <a:ext cx="3331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</a:t>
            </a:r>
            <a:r>
              <a:rPr lang="fr-B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literature</a:t>
            </a:r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B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survey</a:t>
            </a:r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…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4827984" y="64008"/>
            <a:ext cx="1644752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Spatio-temporal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variations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 Box 1031"/>
          <p:cNvSpPr txBox="1">
            <a:spLocks noChangeArrowheads="1"/>
          </p:cNvSpPr>
          <p:nvPr/>
        </p:nvSpPr>
        <p:spPr bwMode="auto">
          <a:xfrm>
            <a:off x="161967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 and </a:t>
            </a:r>
            <a:r>
              <a:rPr lang="fr-BE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ethods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6473904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3182112" y="64008"/>
            <a:ext cx="1644752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medal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ceremony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846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11350"/>
            <a:ext cx="8229600" cy="4525962"/>
          </a:xfrm>
        </p:spPr>
        <p:txBody>
          <a:bodyPr/>
          <a:lstStyle/>
          <a:p>
            <a:r>
              <a:rPr lang="en-GB" sz="1800" dirty="0" smtClean="0"/>
              <a:t>Can we distillate some general findings? </a:t>
            </a:r>
            <a:r>
              <a:rPr lang="en-GB" sz="1800" dirty="0" smtClean="0">
                <a:solidFill>
                  <a:schemeClr val="bg2">
                    <a:lumMod val="50000"/>
                  </a:schemeClr>
                </a:solidFill>
              </a:rPr>
              <a:t>Of course, taking into account that those studies cover different instruments, sites, periods, methodologies, etc.</a:t>
            </a:r>
            <a:endParaRPr lang="fr-BE" sz="700" dirty="0">
              <a:solidFill>
                <a:schemeClr val="bg2">
                  <a:lumMod val="50000"/>
                </a:schemeClr>
              </a:solidFill>
            </a:endParaRPr>
          </a:p>
          <a:p>
            <a:pPr marL="109537" indent="0" algn="ctr">
              <a:buNone/>
            </a:pPr>
            <a:endParaRPr lang="fr-BE" sz="1800" dirty="0" smtClean="0"/>
          </a:p>
          <a:p>
            <a:pPr marL="109537" indent="0" algn="ctr">
              <a:buNone/>
            </a:pPr>
            <a:r>
              <a:rPr lang="fr-BE" sz="1800" dirty="0" smtClean="0"/>
              <a:t>OR</a:t>
            </a:r>
          </a:p>
          <a:p>
            <a:pPr marL="109537" indent="0" algn="ctr">
              <a:buNone/>
            </a:pPr>
            <a:endParaRPr lang="en-GB" sz="1800" dirty="0" smtClean="0"/>
          </a:p>
          <a:p>
            <a:r>
              <a:rPr lang="en-GB" sz="1800" dirty="0" smtClean="0"/>
              <a:t>“A literature survey reveals that reported systematic differences between different techniques are study-dependent and show no overall consistent pattern.”                                                              </a:t>
            </a:r>
            <a:r>
              <a:rPr lang="en-GB" sz="1800" dirty="0" smtClean="0">
                <a:solidFill>
                  <a:srgbClr val="FF0000"/>
                </a:solidFill>
              </a:rPr>
              <a:t>Buehler et al., ACP, </a:t>
            </a:r>
            <a:r>
              <a:rPr lang="en-GB" sz="1800" dirty="0">
                <a:solidFill>
                  <a:srgbClr val="FF0000"/>
                </a:solidFill>
              </a:rPr>
              <a:t>2012 								     </a:t>
            </a:r>
            <a:r>
              <a:rPr lang="en-GB" sz="1800" dirty="0" smtClean="0">
                <a:solidFill>
                  <a:srgbClr val="FF0000"/>
                </a:solidFill>
              </a:rPr>
              <a:t>					    </a:t>
            </a:r>
            <a:r>
              <a:rPr lang="en-GB" sz="1800" dirty="0" smtClean="0"/>
              <a:t>“</a:t>
            </a:r>
            <a:r>
              <a:rPr lang="fr-BE" sz="1800" dirty="0"/>
              <a:t>The GEWEX Data and </a:t>
            </a:r>
            <a:r>
              <a:rPr lang="fr-BE" sz="1800" dirty="0" err="1"/>
              <a:t>Assessments</a:t>
            </a:r>
            <a:r>
              <a:rPr lang="fr-BE" sz="1800" dirty="0"/>
              <a:t> Panel (GDAP) has </a:t>
            </a:r>
            <a:r>
              <a:rPr lang="fr-BE" sz="1800" dirty="0" err="1"/>
              <a:t>found</a:t>
            </a:r>
            <a:r>
              <a:rPr lang="fr-BE" sz="1800" dirty="0"/>
              <a:t> </a:t>
            </a:r>
            <a:r>
              <a:rPr lang="fr-BE" sz="1800" dirty="0" err="1"/>
              <a:t>that</a:t>
            </a:r>
            <a:r>
              <a:rPr lang="fr-BE" sz="1800" dirty="0"/>
              <a:t> </a:t>
            </a:r>
            <a:r>
              <a:rPr lang="fr-BE" sz="1800" dirty="0" err="1"/>
              <a:t>assessment</a:t>
            </a:r>
            <a:r>
              <a:rPr lang="fr-BE" sz="1800" dirty="0"/>
              <a:t> </a:t>
            </a:r>
            <a:r>
              <a:rPr lang="fr-BE" sz="1800" dirty="0" err="1"/>
              <a:t>activities</a:t>
            </a:r>
            <a:r>
              <a:rPr lang="fr-BE" sz="1800" dirty="0"/>
              <a:t> </a:t>
            </a:r>
            <a:r>
              <a:rPr lang="fr-BE" sz="1800" dirty="0" err="1"/>
              <a:t>should</a:t>
            </a:r>
            <a:r>
              <a:rPr lang="fr-BE" sz="1800" dirty="0"/>
              <a:t> not </a:t>
            </a:r>
            <a:r>
              <a:rPr lang="fr-BE" sz="1800" dirty="0" err="1"/>
              <a:t>be</a:t>
            </a:r>
            <a:r>
              <a:rPr lang="fr-BE" sz="1800" dirty="0"/>
              <a:t> </a:t>
            </a:r>
            <a:r>
              <a:rPr lang="fr-BE" sz="1800" dirty="0" err="1"/>
              <a:t>viewed</a:t>
            </a:r>
            <a:r>
              <a:rPr lang="fr-BE" sz="1800" dirty="0"/>
              <a:t> as </a:t>
            </a:r>
            <a:r>
              <a:rPr lang="fr-BE" sz="1800" dirty="0" err="1"/>
              <a:t>static</a:t>
            </a:r>
            <a:r>
              <a:rPr lang="fr-BE" sz="1800" dirty="0"/>
              <a:t> but </a:t>
            </a:r>
            <a:r>
              <a:rPr lang="fr-BE" sz="1800" dirty="0" err="1"/>
              <a:t>rather</a:t>
            </a:r>
            <a:r>
              <a:rPr lang="fr-BE" sz="1800" dirty="0"/>
              <a:t> as </a:t>
            </a:r>
            <a:r>
              <a:rPr lang="fr-BE" sz="1800" dirty="0" err="1"/>
              <a:t>dynamic</a:t>
            </a:r>
            <a:r>
              <a:rPr lang="fr-BE" sz="1800" dirty="0"/>
              <a:t> </a:t>
            </a:r>
            <a:r>
              <a:rPr lang="fr-BE" sz="1800" dirty="0" err="1"/>
              <a:t>activities</a:t>
            </a:r>
            <a:r>
              <a:rPr lang="fr-BE" sz="1800" dirty="0"/>
              <a:t> </a:t>
            </a:r>
            <a:r>
              <a:rPr lang="fr-BE" sz="1800" dirty="0" err="1"/>
              <a:t>that</a:t>
            </a:r>
            <a:r>
              <a:rPr lang="fr-BE" sz="1800" dirty="0"/>
              <a:t> </a:t>
            </a:r>
            <a:r>
              <a:rPr lang="fr-BE" sz="1800" dirty="0" err="1"/>
              <a:t>need</a:t>
            </a:r>
            <a:r>
              <a:rPr lang="fr-BE" sz="1800" dirty="0"/>
              <a:t> to </a:t>
            </a:r>
            <a:r>
              <a:rPr lang="fr-BE" sz="1800" dirty="0" err="1"/>
              <a:t>be</a:t>
            </a:r>
            <a:r>
              <a:rPr lang="fr-BE" sz="1800" dirty="0"/>
              <a:t> </a:t>
            </a:r>
            <a:r>
              <a:rPr lang="fr-BE" sz="1800" dirty="0" err="1"/>
              <a:t>repeated</a:t>
            </a:r>
            <a:r>
              <a:rPr lang="fr-BE" sz="1800" dirty="0"/>
              <a:t> </a:t>
            </a:r>
            <a:r>
              <a:rPr lang="fr-BE" sz="1800" dirty="0" err="1"/>
              <a:t>every</a:t>
            </a:r>
            <a:r>
              <a:rPr lang="fr-BE" sz="1800" dirty="0"/>
              <a:t> 5-10 </a:t>
            </a:r>
            <a:r>
              <a:rPr lang="fr-BE" sz="1800" dirty="0" err="1"/>
              <a:t>years</a:t>
            </a:r>
            <a:r>
              <a:rPr lang="fr-BE" sz="1800" dirty="0"/>
              <a:t>.</a:t>
            </a:r>
            <a:r>
              <a:rPr lang="en-GB" sz="1800" dirty="0"/>
              <a:t>”</a:t>
            </a:r>
            <a:endParaRPr lang="en-GB" sz="1800" dirty="0" smtClean="0">
              <a:solidFill>
                <a:srgbClr val="FF0000"/>
              </a:solidFill>
            </a:endParaRPr>
          </a:p>
          <a:p>
            <a:pPr marL="109537" indent="0">
              <a:buNone/>
            </a:pPr>
            <a:endParaRPr lang="en-GB" dirty="0"/>
          </a:p>
        </p:txBody>
      </p:sp>
      <p:sp>
        <p:nvSpPr>
          <p:cNvPr id="4" name="Isosceles Triangle 3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r>
              <a:rPr lang="fr-BE" b="1" dirty="0" err="1" smtClean="0">
                <a:solidFill>
                  <a:schemeClr val="tx1"/>
                </a:solidFill>
              </a:rPr>
              <a:t>München</a:t>
            </a:r>
            <a:r>
              <a:rPr lang="fr-BE" b="1" dirty="0" smtClean="0">
                <a:solidFill>
                  <a:schemeClr val="tx1"/>
                </a:solidFill>
              </a:rPr>
              <a:t>                 26-28 </a:t>
            </a:r>
            <a:r>
              <a:rPr lang="fr-BE" b="1" dirty="0" err="1" smtClean="0">
                <a:solidFill>
                  <a:schemeClr val="tx1"/>
                </a:solidFill>
              </a:rPr>
              <a:t>Feb</a:t>
            </a:r>
            <a:r>
              <a:rPr lang="fr-BE" b="1" dirty="0" smtClean="0">
                <a:solidFill>
                  <a:schemeClr val="tx1"/>
                </a:solidFill>
              </a:rPr>
              <a:t>. 2014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9083"/>
            <a:ext cx="432048" cy="58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21404" y="827420"/>
            <a:ext cx="5999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-------------------------</a:t>
            </a:r>
            <a:r>
              <a:rPr lang="fr-BE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 WHAT ???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519" y="764704"/>
            <a:ext cx="3331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</a:t>
            </a:r>
            <a:r>
              <a:rPr lang="fr-B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literature</a:t>
            </a:r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B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survey</a:t>
            </a:r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…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 Box 1031"/>
          <p:cNvSpPr txBox="1">
            <a:spLocks noChangeArrowheads="1"/>
          </p:cNvSpPr>
          <p:nvPr/>
        </p:nvSpPr>
        <p:spPr bwMode="auto">
          <a:xfrm>
            <a:off x="4827984" y="64008"/>
            <a:ext cx="1644752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Spatio-temporal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variations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161967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 and </a:t>
            </a:r>
            <a:r>
              <a:rPr lang="fr-BE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ethods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 Box 1031"/>
          <p:cNvSpPr txBox="1">
            <a:spLocks noChangeArrowheads="1"/>
          </p:cNvSpPr>
          <p:nvPr/>
        </p:nvSpPr>
        <p:spPr bwMode="auto">
          <a:xfrm>
            <a:off x="6473904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3182112" y="64008"/>
            <a:ext cx="1644752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medal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ceremony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441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279302"/>
            <a:ext cx="8229600" cy="4525962"/>
          </a:xfrm>
        </p:spPr>
        <p:txBody>
          <a:bodyPr/>
          <a:lstStyle/>
          <a:p>
            <a:r>
              <a:rPr lang="fr-BE" sz="1800" dirty="0" err="1"/>
              <a:t>d</a:t>
            </a:r>
            <a:r>
              <a:rPr lang="fr-BE" sz="1800" dirty="0" err="1" smtClean="0"/>
              <a:t>ifferent</a:t>
            </a:r>
            <a:r>
              <a:rPr lang="fr-BE" sz="1800" dirty="0" smtClean="0"/>
              <a:t> variables: IWV, ZWD, ZTD (</a:t>
            </a:r>
            <a:r>
              <a:rPr lang="fr-BE" sz="1800" dirty="0" err="1" smtClean="0"/>
              <a:t>different</a:t>
            </a:r>
            <a:r>
              <a:rPr lang="fr-BE" sz="1800" dirty="0" smtClean="0"/>
              <a:t> ZTD </a:t>
            </a:r>
            <a:r>
              <a:rPr lang="fr-BE" sz="1800" dirty="0" smtClean="0">
                <a:sym typeface="Wingdings" pitchFamily="2" charset="2"/>
              </a:rPr>
              <a:t> IWV)</a:t>
            </a:r>
            <a:endParaRPr lang="fr-BE" sz="1800" dirty="0" smtClean="0"/>
          </a:p>
          <a:p>
            <a:r>
              <a:rPr lang="fr-BE" sz="1800" dirty="0" err="1"/>
              <a:t>d</a:t>
            </a:r>
            <a:r>
              <a:rPr lang="fr-BE" sz="1800" dirty="0" err="1" smtClean="0"/>
              <a:t>ifferent</a:t>
            </a:r>
            <a:r>
              <a:rPr lang="fr-BE" sz="1800" dirty="0" smtClean="0"/>
              <a:t> instruments:                                                                          RS vs. GPS </a:t>
            </a:r>
            <a:r>
              <a:rPr lang="en-GB" sz="2400" b="1" dirty="0" smtClean="0"/>
              <a:t>≠ </a:t>
            </a:r>
            <a:r>
              <a:rPr lang="en-GB" sz="1800" dirty="0" smtClean="0"/>
              <a:t>MWR vs. GPS </a:t>
            </a:r>
            <a:r>
              <a:rPr lang="en-GB" sz="2400" b="1" dirty="0"/>
              <a:t>≠</a:t>
            </a:r>
            <a:r>
              <a:rPr lang="en-GB" sz="1800" b="1" dirty="0"/>
              <a:t> </a:t>
            </a:r>
            <a:r>
              <a:rPr lang="en-GB" sz="1800" dirty="0" smtClean="0"/>
              <a:t>SPM vs. GPS</a:t>
            </a:r>
            <a:endParaRPr lang="en-GB" sz="2400" b="1" dirty="0"/>
          </a:p>
          <a:p>
            <a:endParaRPr lang="fr-BE" sz="1800" dirty="0" smtClean="0"/>
          </a:p>
        </p:txBody>
      </p:sp>
      <p:sp>
        <p:nvSpPr>
          <p:cNvPr id="4" name="Isosceles Triangle 3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r>
              <a:rPr lang="fr-BE" b="1" dirty="0" err="1" smtClean="0">
                <a:solidFill>
                  <a:schemeClr val="tx1"/>
                </a:solidFill>
              </a:rPr>
              <a:t>München</a:t>
            </a:r>
            <a:r>
              <a:rPr lang="fr-BE" b="1" dirty="0" smtClean="0">
                <a:solidFill>
                  <a:schemeClr val="tx1"/>
                </a:solidFill>
              </a:rPr>
              <a:t>                 26-28 </a:t>
            </a:r>
            <a:r>
              <a:rPr lang="fr-BE" b="1" dirty="0" err="1" smtClean="0">
                <a:solidFill>
                  <a:schemeClr val="tx1"/>
                </a:solidFill>
              </a:rPr>
              <a:t>Feb</a:t>
            </a:r>
            <a:r>
              <a:rPr lang="fr-BE" b="1" dirty="0" smtClean="0">
                <a:solidFill>
                  <a:schemeClr val="tx1"/>
                </a:solidFill>
              </a:rPr>
              <a:t>. 2014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9083"/>
            <a:ext cx="432048" cy="58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6066" y="764704"/>
            <a:ext cx="610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Intercomparison</a:t>
            </a:r>
            <a:r>
              <a:rPr lang="fr-B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 and </a:t>
            </a:r>
            <a:r>
              <a:rPr lang="fr-B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methods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580111" y="1196752"/>
            <a:ext cx="3456385" cy="3888432"/>
            <a:chOff x="5580111" y="908720"/>
            <a:chExt cx="3456385" cy="3888432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6444208" y="4437112"/>
              <a:ext cx="144016" cy="3600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588224" y="4437112"/>
              <a:ext cx="0" cy="3600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6588224" y="4437112"/>
              <a:ext cx="144016" cy="3600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6409944" y="4221088"/>
              <a:ext cx="360040" cy="21602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6588224" y="2564904"/>
              <a:ext cx="0" cy="165618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ot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Sun 28"/>
            <p:cNvSpPr/>
            <p:nvPr/>
          </p:nvSpPr>
          <p:spPr>
            <a:xfrm>
              <a:off x="8388424" y="908720"/>
              <a:ext cx="432048" cy="432048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Connector 30"/>
            <p:cNvCxnSpPr>
              <a:stCxn id="26" idx="0"/>
            </p:cNvCxnSpPr>
            <p:nvPr/>
          </p:nvCxnSpPr>
          <p:spPr>
            <a:xfrm flipV="1">
              <a:off x="6589964" y="1340768"/>
              <a:ext cx="1870468" cy="28803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580111" y="4797152"/>
              <a:ext cx="345638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729122" y="4160113"/>
              <a:ext cx="15872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err="1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fr-BE" dirty="0" err="1" smtClean="0">
                  <a:latin typeface="Times New Roman" pitchFamily="18" charset="0"/>
                  <a:cs typeface="Times New Roman" pitchFamily="18" charset="0"/>
                </a:rPr>
                <a:t>un</a:t>
              </a:r>
              <a:r>
                <a:rPr lang="fr-BE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BE" dirty="0" err="1" smtClean="0">
                  <a:latin typeface="Times New Roman" pitchFamily="18" charset="0"/>
                  <a:cs typeface="Times New Roman" pitchFamily="18" charset="0"/>
                </a:rPr>
                <a:t>photometer</a:t>
              </a:r>
              <a:r>
                <a:rPr lang="fr-BE" dirty="0" smtClean="0">
                  <a:latin typeface="Times New Roman" pitchFamily="18" charset="0"/>
                  <a:cs typeface="Times New Roman" pitchFamily="18" charset="0"/>
                </a:rPr>
                <a:t> (SPM)</a:t>
              </a:r>
              <a:endParaRPr lang="en-GB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724128" y="1844824"/>
            <a:ext cx="1782966" cy="684076"/>
            <a:chOff x="5724128" y="1556792"/>
            <a:chExt cx="1782966" cy="68407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1556792"/>
              <a:ext cx="774854" cy="684076"/>
            </a:xfrm>
            <a:prstGeom prst="rect">
              <a:avLst/>
            </a:prstGeom>
            <a:ln w="19050">
              <a:solidFill>
                <a:srgbClr val="8E9EB9"/>
              </a:solidFill>
            </a:ln>
          </p:spPr>
        </p:pic>
        <p:pic>
          <p:nvPicPr>
            <p:cNvPr id="37" name="Picture 17" descr="http://www.spaceoffice.nl/blobs/Beeldbank%20-%20per%20thema/Planet%20Earth/envisat_dlr_38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1556792"/>
              <a:ext cx="812763" cy="648072"/>
            </a:xfrm>
            <a:prstGeom prst="rect">
              <a:avLst/>
            </a:prstGeom>
            <a:noFill/>
            <a:ln w="19050">
              <a:solidFill>
                <a:srgbClr val="8E9EB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683568" y="2420888"/>
            <a:ext cx="4916562" cy="3343146"/>
            <a:chOff x="683568" y="2564904"/>
            <a:chExt cx="4916562" cy="33431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2564904"/>
              <a:ext cx="4916562" cy="3005658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704088" y="2580888"/>
              <a:ext cx="48828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4094211" y="4062216"/>
              <a:ext cx="2971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04088" y="5550408"/>
              <a:ext cx="48828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-777240" y="4062216"/>
              <a:ext cx="2971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355889" y="5600273"/>
              <a:ext cx="30604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400" dirty="0" err="1" smtClean="0">
                  <a:solidFill>
                    <a:srgbClr val="FF0000"/>
                  </a:solidFill>
                  <a:latin typeface="+mj-lt"/>
                </a:rPr>
                <a:t>Liou</a:t>
              </a:r>
              <a:r>
                <a:rPr lang="fr-BE" sz="1400" dirty="0" smtClean="0">
                  <a:solidFill>
                    <a:srgbClr val="FF0000"/>
                  </a:solidFill>
                  <a:latin typeface="+mj-lt"/>
                </a:rPr>
                <a:t> et al., J. </a:t>
              </a:r>
              <a:r>
                <a:rPr lang="fr-BE" sz="1400" dirty="0" err="1" smtClean="0">
                  <a:solidFill>
                    <a:srgbClr val="FF0000"/>
                  </a:solidFill>
                  <a:latin typeface="+mj-lt"/>
                </a:rPr>
                <a:t>Appl</a:t>
              </a:r>
              <a:r>
                <a:rPr lang="fr-BE" sz="1400" dirty="0" smtClean="0">
                  <a:solidFill>
                    <a:srgbClr val="FF0000"/>
                  </a:solidFill>
                  <a:latin typeface="+mj-lt"/>
                </a:rPr>
                <a:t>. </a:t>
              </a:r>
              <a:r>
                <a:rPr lang="fr-BE" sz="1400" dirty="0" err="1" smtClean="0">
                  <a:solidFill>
                    <a:srgbClr val="FF0000"/>
                  </a:solidFill>
                  <a:latin typeface="+mj-lt"/>
                </a:rPr>
                <a:t>Meteor</a:t>
              </a:r>
              <a:r>
                <a:rPr lang="fr-BE" sz="1400" dirty="0" smtClean="0">
                  <a:solidFill>
                    <a:srgbClr val="FF0000"/>
                  </a:solidFill>
                  <a:latin typeface="+mj-lt"/>
                </a:rPr>
                <a:t>., 2001</a:t>
              </a:r>
              <a:endParaRPr lang="en-GB" sz="1400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43" name="Content Placeholder 1"/>
          <p:cNvSpPr txBox="1">
            <a:spLocks/>
          </p:cNvSpPr>
          <p:nvPr/>
        </p:nvSpPr>
        <p:spPr bwMode="auto">
          <a:xfrm>
            <a:off x="2627784" y="5733256"/>
            <a:ext cx="484522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>
              <a:buFont typeface="Arial" pitchFamily="34" charset="0"/>
              <a:buChar char="•"/>
            </a:pPr>
            <a:r>
              <a:rPr lang="en-GB" sz="1400" dirty="0" smtClean="0"/>
              <a:t>different horizontal representativeness</a:t>
            </a:r>
          </a:p>
          <a:p>
            <a:pPr lvl="1">
              <a:buFont typeface="Arial" pitchFamily="34" charset="0"/>
              <a:buChar char="•"/>
            </a:pPr>
            <a:r>
              <a:rPr lang="en-GB" sz="1400" dirty="0" smtClean="0"/>
              <a:t>different temporal samplings</a:t>
            </a:r>
          </a:p>
          <a:p>
            <a:pPr lvl="1">
              <a:buFont typeface="Arial" pitchFamily="34" charset="0"/>
              <a:buChar char="•"/>
            </a:pPr>
            <a:r>
              <a:rPr lang="en-GB" sz="1400" dirty="0" smtClean="0"/>
              <a:t>“weather bias” for some instruments </a:t>
            </a:r>
          </a:p>
          <a:p>
            <a:endParaRPr lang="en-GB" sz="1800" dirty="0" smtClean="0"/>
          </a:p>
        </p:txBody>
      </p:sp>
      <p:sp>
        <p:nvSpPr>
          <p:cNvPr id="30" name="Text Box 1031"/>
          <p:cNvSpPr txBox="1">
            <a:spLocks noChangeArrowheads="1"/>
          </p:cNvSpPr>
          <p:nvPr/>
        </p:nvSpPr>
        <p:spPr bwMode="auto">
          <a:xfrm>
            <a:off x="4827984" y="64008"/>
            <a:ext cx="1644752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Spatio-temporal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variations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Text Box 1031"/>
          <p:cNvSpPr txBox="1">
            <a:spLocks noChangeArrowheads="1"/>
          </p:cNvSpPr>
          <p:nvPr/>
        </p:nvSpPr>
        <p:spPr bwMode="auto">
          <a:xfrm>
            <a:off x="6473904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4" name="Text Box 1031"/>
          <p:cNvSpPr txBox="1">
            <a:spLocks noChangeArrowheads="1"/>
          </p:cNvSpPr>
          <p:nvPr/>
        </p:nvSpPr>
        <p:spPr bwMode="auto">
          <a:xfrm>
            <a:off x="3182112" y="64008"/>
            <a:ext cx="1644752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medal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ceremony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5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6" name="Text Box 1031"/>
          <p:cNvSpPr txBox="1">
            <a:spLocks noChangeArrowheads="1"/>
          </p:cNvSpPr>
          <p:nvPr/>
        </p:nvSpPr>
        <p:spPr bwMode="auto">
          <a:xfrm>
            <a:off x="1619672" y="63002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 and methods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825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3" grpId="0" uiExpan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r>
              <a:rPr lang="fr-BE" b="1" dirty="0" err="1" smtClean="0">
                <a:solidFill>
                  <a:schemeClr val="tx1"/>
                </a:solidFill>
              </a:rPr>
              <a:t>München</a:t>
            </a:r>
            <a:r>
              <a:rPr lang="fr-BE" b="1" dirty="0" smtClean="0">
                <a:solidFill>
                  <a:schemeClr val="tx1"/>
                </a:solidFill>
              </a:rPr>
              <a:t>                 26-28 </a:t>
            </a:r>
            <a:r>
              <a:rPr lang="fr-BE" b="1" dirty="0" err="1" smtClean="0">
                <a:solidFill>
                  <a:schemeClr val="tx1"/>
                </a:solidFill>
              </a:rPr>
              <a:t>Feb</a:t>
            </a:r>
            <a:r>
              <a:rPr lang="fr-BE" b="1" dirty="0" smtClean="0">
                <a:solidFill>
                  <a:schemeClr val="tx1"/>
                </a:solidFill>
              </a:rPr>
              <a:t>. 2014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9083"/>
            <a:ext cx="432048" cy="58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2841108" y="2628986"/>
            <a:ext cx="866796" cy="2239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GPS-CIMEL</a:t>
            </a:r>
            <a:endParaRPr lang="en-GB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243584"/>
            <a:ext cx="4672593" cy="33375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1243561"/>
            <a:ext cx="4672593" cy="3337567"/>
          </a:xfrm>
          <a:prstGeom prst="rect">
            <a:avLst/>
          </a:prstGeom>
        </p:spPr>
      </p:pic>
      <p:sp>
        <p:nvSpPr>
          <p:cNvPr id="41" name="Content Placeholder 1"/>
          <p:cNvSpPr>
            <a:spLocks noGrp="1"/>
          </p:cNvSpPr>
          <p:nvPr>
            <p:ph idx="1"/>
          </p:nvPr>
        </p:nvSpPr>
        <p:spPr>
          <a:xfrm>
            <a:off x="1135612" y="5517232"/>
            <a:ext cx="7252812" cy="648072"/>
          </a:xfrm>
        </p:spPr>
        <p:txBody>
          <a:bodyPr/>
          <a:lstStyle/>
          <a:p>
            <a:r>
              <a:rPr lang="fr-BE" sz="1600" dirty="0" err="1" smtClean="0"/>
              <a:t>cloud</a:t>
            </a:r>
            <a:r>
              <a:rPr lang="fr-BE" sz="1600" dirty="0" smtClean="0"/>
              <a:t> </a:t>
            </a:r>
            <a:r>
              <a:rPr lang="fr-BE" sz="1600" dirty="0" err="1" smtClean="0"/>
              <a:t>cover</a:t>
            </a:r>
            <a:r>
              <a:rPr lang="fr-BE" sz="1600" dirty="0" smtClean="0"/>
              <a:t> </a:t>
            </a:r>
            <a:r>
              <a:rPr lang="fr-BE" sz="1600" b="1" dirty="0" smtClean="0"/>
              <a:t>↗</a:t>
            </a:r>
            <a:r>
              <a:rPr lang="fr-BE" sz="1600" dirty="0" smtClean="0"/>
              <a:t> </a:t>
            </a:r>
            <a:r>
              <a:rPr lang="fr-BE" sz="1600" dirty="0" smtClean="0">
                <a:sym typeface="Wingdings" pitchFamily="2" charset="2"/>
              </a:rPr>
              <a:t> </a:t>
            </a:r>
            <a:r>
              <a:rPr lang="fr-BE" sz="1600" dirty="0" err="1" smtClean="0">
                <a:sym typeface="Wingdings" pitchFamily="2" charset="2"/>
              </a:rPr>
              <a:t>correlation</a:t>
            </a:r>
            <a:r>
              <a:rPr lang="fr-BE" sz="1600" dirty="0" smtClean="0">
                <a:sym typeface="Wingdings" pitchFamily="2" charset="2"/>
              </a:rPr>
              <a:t> coefficients </a:t>
            </a:r>
            <a:r>
              <a:rPr lang="fr-BE" sz="1600" b="1" dirty="0" smtClean="0">
                <a:sym typeface="Wingdings" pitchFamily="2" charset="2"/>
              </a:rPr>
              <a:t>↘</a:t>
            </a:r>
            <a:r>
              <a:rPr lang="fr-BE" sz="1600" dirty="0" smtClean="0">
                <a:sym typeface="Wingdings" pitchFamily="2" charset="2"/>
              </a:rPr>
              <a:t>, </a:t>
            </a:r>
            <a:r>
              <a:rPr lang="fr-BE" sz="1600" dirty="0" err="1" smtClean="0">
                <a:sym typeface="Wingdings" pitchFamily="2" charset="2"/>
              </a:rPr>
              <a:t>bias</a:t>
            </a:r>
            <a:r>
              <a:rPr lang="fr-BE" sz="1600" dirty="0" smtClean="0">
                <a:sym typeface="Wingdings" pitchFamily="2" charset="2"/>
              </a:rPr>
              <a:t> </a:t>
            </a:r>
            <a:r>
              <a:rPr lang="fr-BE" sz="1600" b="1" dirty="0" smtClean="0">
                <a:sym typeface="Wingdings" pitchFamily="2" charset="2"/>
              </a:rPr>
              <a:t>↘ </a:t>
            </a:r>
            <a:r>
              <a:rPr lang="fr-BE" sz="1600" dirty="0" smtClean="0">
                <a:sym typeface="Wingdings" pitchFamily="2" charset="2"/>
              </a:rPr>
              <a:t>(</a:t>
            </a:r>
            <a:r>
              <a:rPr lang="fr-BE" sz="1600" dirty="0" err="1" smtClean="0">
                <a:sym typeface="Wingdings" pitchFamily="2" charset="2"/>
              </a:rPr>
              <a:t>overestimation</a:t>
            </a:r>
            <a:r>
              <a:rPr lang="fr-BE" sz="1600" dirty="0" smtClean="0">
                <a:sym typeface="Wingdings" pitchFamily="2" charset="2"/>
              </a:rPr>
              <a:t>  </a:t>
            </a:r>
            <a:r>
              <a:rPr lang="fr-BE" sz="1600" dirty="0" err="1" smtClean="0">
                <a:sym typeface="Wingdings" pitchFamily="2" charset="2"/>
              </a:rPr>
              <a:t>underestimation</a:t>
            </a:r>
            <a:r>
              <a:rPr lang="fr-BE" sz="1600" dirty="0" smtClean="0">
                <a:sym typeface="Wingdings" pitchFamily="2" charset="2"/>
              </a:rPr>
              <a:t>), RMS </a:t>
            </a:r>
            <a:r>
              <a:rPr lang="fr-BE" sz="1600" b="1" dirty="0" smtClean="0"/>
              <a:t>↗</a:t>
            </a:r>
            <a:r>
              <a:rPr lang="fr-BE" sz="1600" dirty="0" smtClean="0"/>
              <a:t>,</a:t>
            </a:r>
            <a:r>
              <a:rPr lang="fr-BE" sz="1600" dirty="0" smtClean="0">
                <a:sym typeface="Wingdings" pitchFamily="2" charset="2"/>
              </a:rPr>
              <a:t> </a:t>
            </a:r>
            <a:r>
              <a:rPr lang="fr-BE" sz="1600" dirty="0" err="1" smtClean="0">
                <a:sym typeface="Wingdings" pitchFamily="2" charset="2"/>
              </a:rPr>
              <a:t>regression</a:t>
            </a:r>
            <a:r>
              <a:rPr lang="fr-BE" sz="1600" dirty="0" smtClean="0">
                <a:sym typeface="Wingdings" pitchFamily="2" charset="2"/>
              </a:rPr>
              <a:t> </a:t>
            </a:r>
            <a:r>
              <a:rPr lang="fr-BE" sz="1600" dirty="0" err="1" smtClean="0">
                <a:sym typeface="Wingdings" pitchFamily="2" charset="2"/>
              </a:rPr>
              <a:t>slope</a:t>
            </a:r>
            <a:r>
              <a:rPr lang="fr-BE" sz="1600" dirty="0" smtClean="0">
                <a:sym typeface="Wingdings" pitchFamily="2" charset="2"/>
              </a:rPr>
              <a:t> </a:t>
            </a:r>
            <a:r>
              <a:rPr lang="fr-BE" sz="1600" b="1" dirty="0" smtClean="0">
                <a:sym typeface="Wingdings" pitchFamily="2" charset="2"/>
              </a:rPr>
              <a:t>↘ </a:t>
            </a:r>
            <a:endParaRPr lang="fr-BE" sz="1600" dirty="0" smtClean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98635" y="4562544"/>
            <a:ext cx="2547492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BE" sz="1400" dirty="0" err="1">
                <a:latin typeface="+mj-lt"/>
              </a:rPr>
              <a:t>o</a:t>
            </a:r>
            <a:r>
              <a:rPr lang="fr-BE" sz="1400" dirty="0" err="1" smtClean="0">
                <a:latin typeface="+mj-lt"/>
              </a:rPr>
              <a:t>cta</a:t>
            </a:r>
            <a:r>
              <a:rPr lang="fr-BE" sz="1400" dirty="0" smtClean="0">
                <a:latin typeface="+mj-lt"/>
              </a:rPr>
              <a:t> = 0 : </a:t>
            </a:r>
            <a:r>
              <a:rPr lang="fr-BE" sz="1400" dirty="0" err="1" smtClean="0">
                <a:latin typeface="+mj-lt"/>
              </a:rPr>
              <a:t>clear</a:t>
            </a:r>
            <a:r>
              <a:rPr lang="fr-BE" sz="1400" dirty="0" smtClean="0">
                <a:latin typeface="+mj-lt"/>
              </a:rPr>
              <a:t> </a:t>
            </a:r>
            <a:r>
              <a:rPr lang="fr-BE" sz="1400" dirty="0" err="1" smtClean="0">
                <a:latin typeface="+mj-lt"/>
              </a:rPr>
              <a:t>sky</a:t>
            </a:r>
            <a:endParaRPr lang="fr-BE" sz="14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fr-BE" sz="1400" dirty="0" err="1">
                <a:latin typeface="+mj-lt"/>
              </a:rPr>
              <a:t>o</a:t>
            </a:r>
            <a:r>
              <a:rPr lang="fr-BE" sz="1400" dirty="0" err="1" smtClean="0">
                <a:latin typeface="+mj-lt"/>
              </a:rPr>
              <a:t>cta</a:t>
            </a:r>
            <a:r>
              <a:rPr lang="fr-BE" sz="1400" dirty="0" smtClean="0">
                <a:latin typeface="+mj-lt"/>
              </a:rPr>
              <a:t> = 8 : </a:t>
            </a:r>
            <a:r>
              <a:rPr lang="fr-BE" sz="1400" dirty="0" err="1" smtClean="0">
                <a:latin typeface="+mj-lt"/>
              </a:rPr>
              <a:t>sky</a:t>
            </a:r>
            <a:r>
              <a:rPr lang="fr-BE" sz="1400" dirty="0" smtClean="0">
                <a:latin typeface="+mj-lt"/>
              </a:rPr>
              <a:t> </a:t>
            </a:r>
            <a:r>
              <a:rPr lang="fr-BE" sz="1400" dirty="0" err="1" smtClean="0">
                <a:latin typeface="+mj-lt"/>
              </a:rPr>
              <a:t>fully</a:t>
            </a:r>
            <a:r>
              <a:rPr lang="fr-BE" sz="1400" dirty="0" smtClean="0">
                <a:latin typeface="+mj-lt"/>
              </a:rPr>
              <a:t> </a:t>
            </a:r>
            <a:r>
              <a:rPr lang="fr-BE" sz="1400" dirty="0" err="1" smtClean="0">
                <a:latin typeface="+mj-lt"/>
              </a:rPr>
              <a:t>covered</a:t>
            </a:r>
            <a:endParaRPr lang="fr-BE" sz="1400" dirty="0" smtClean="0"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198317" y="1435608"/>
            <a:ext cx="10775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GPS-SPM</a:t>
            </a:r>
            <a:endParaRPr lang="en-GB" sz="16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519256" y="1434262"/>
            <a:ext cx="17251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GPS-GOMESCIA</a:t>
            </a:r>
            <a:endParaRPr lang="en-GB" sz="16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28703" y="4562544"/>
            <a:ext cx="3519761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BE" sz="1400" dirty="0" err="1">
                <a:latin typeface="+mj-lt"/>
              </a:rPr>
              <a:t>c</a:t>
            </a:r>
            <a:r>
              <a:rPr lang="fr-BE" sz="1400" dirty="0" err="1" smtClean="0">
                <a:latin typeface="+mj-lt"/>
              </a:rPr>
              <a:t>loud</a:t>
            </a:r>
            <a:r>
              <a:rPr lang="fr-BE" sz="1400" dirty="0" smtClean="0">
                <a:latin typeface="+mj-lt"/>
              </a:rPr>
              <a:t> flag </a:t>
            </a:r>
            <a:r>
              <a:rPr lang="fr-BE" sz="1400" b="1" dirty="0">
                <a:latin typeface="+mj-lt"/>
              </a:rPr>
              <a:t>↗</a:t>
            </a:r>
            <a:r>
              <a:rPr lang="fr-BE" sz="1400" dirty="0">
                <a:latin typeface="+mj-lt"/>
              </a:rPr>
              <a:t> </a:t>
            </a:r>
            <a:r>
              <a:rPr lang="fr-BE" sz="1400" dirty="0">
                <a:latin typeface="+mj-lt"/>
                <a:sym typeface="Wingdings" pitchFamily="2" charset="2"/>
              </a:rPr>
              <a:t> O</a:t>
            </a:r>
            <a:r>
              <a:rPr lang="fr-BE" sz="1400" baseline="-25000" dirty="0">
                <a:latin typeface="+mj-lt"/>
                <a:sym typeface="Wingdings" pitchFamily="2" charset="2"/>
              </a:rPr>
              <a:t>2</a:t>
            </a:r>
            <a:r>
              <a:rPr lang="fr-BE" sz="1400" dirty="0">
                <a:latin typeface="+mj-lt"/>
                <a:sym typeface="Wingdings" pitchFamily="2" charset="2"/>
              </a:rPr>
              <a:t> </a:t>
            </a:r>
            <a:r>
              <a:rPr lang="fr-BE" sz="1400" dirty="0" err="1" smtClean="0">
                <a:latin typeface="+mj-lt"/>
                <a:sym typeface="Wingdings" pitchFamily="2" charset="2"/>
              </a:rPr>
              <a:t>column</a:t>
            </a:r>
            <a:r>
              <a:rPr lang="fr-BE" sz="1400" dirty="0" smtClean="0">
                <a:latin typeface="+mj-lt"/>
                <a:sym typeface="Wingdings" pitchFamily="2" charset="2"/>
              </a:rPr>
              <a:t> </a:t>
            </a:r>
            <a:r>
              <a:rPr lang="fr-BE" sz="1400" dirty="0" err="1" smtClean="0">
                <a:latin typeface="+mj-lt"/>
                <a:sym typeface="Wingdings" pitchFamily="2" charset="2"/>
              </a:rPr>
              <a:t>density</a:t>
            </a:r>
            <a:r>
              <a:rPr lang="fr-BE" sz="1400" dirty="0" smtClean="0">
                <a:latin typeface="+mj-lt"/>
                <a:sym typeface="Wingdings" pitchFamily="2" charset="2"/>
              </a:rPr>
              <a:t> </a:t>
            </a:r>
            <a:r>
              <a:rPr lang="fr-BE" sz="1400" b="1" dirty="0">
                <a:latin typeface="+mj-lt"/>
              </a:rPr>
              <a:t>↗</a:t>
            </a:r>
            <a:r>
              <a:rPr lang="fr-BE" sz="1400" dirty="0">
                <a:latin typeface="+mj-lt"/>
              </a:rPr>
              <a:t> </a:t>
            </a:r>
            <a:r>
              <a:rPr lang="fr-BE" sz="1400" dirty="0">
                <a:latin typeface="+mj-lt"/>
                <a:sym typeface="Wingdings" pitchFamily="2" charset="2"/>
              </a:rPr>
              <a:t> </a:t>
            </a:r>
            <a:r>
              <a:rPr lang="fr-BE" sz="1400" dirty="0" err="1">
                <a:latin typeface="+mj-lt"/>
                <a:sym typeface="Wingdings" pitchFamily="2" charset="2"/>
              </a:rPr>
              <a:t>clearer</a:t>
            </a:r>
            <a:r>
              <a:rPr lang="fr-BE" sz="1400" dirty="0">
                <a:latin typeface="+mj-lt"/>
                <a:sym typeface="Wingdings" pitchFamily="2" charset="2"/>
              </a:rPr>
              <a:t> </a:t>
            </a:r>
            <a:r>
              <a:rPr lang="fr-BE" sz="1400" dirty="0" err="1">
                <a:latin typeface="+mj-lt"/>
                <a:sym typeface="Wingdings" pitchFamily="2" charset="2"/>
              </a:rPr>
              <a:t>sky</a:t>
            </a:r>
            <a:r>
              <a:rPr lang="fr-BE" sz="1400" dirty="0">
                <a:latin typeface="+mj-lt"/>
                <a:sym typeface="Wingdings" pitchFamily="2" charset="2"/>
              </a:rPr>
              <a:t> </a:t>
            </a:r>
            <a:r>
              <a:rPr lang="fr-BE" sz="1400" dirty="0">
                <a:latin typeface="+mj-lt"/>
              </a:rPr>
              <a:t>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211960" y="4314582"/>
            <a:ext cx="9989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B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Brussels</a:t>
            </a: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17558" y="6145559"/>
            <a:ext cx="4570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>
                <a:solidFill>
                  <a:srgbClr val="FF0000"/>
                </a:solidFill>
                <a:latin typeface="+mj-lt"/>
              </a:rPr>
              <a:t>Van </a:t>
            </a:r>
            <a:r>
              <a:rPr lang="fr-BE" sz="1400" dirty="0" err="1" smtClean="0">
                <a:solidFill>
                  <a:srgbClr val="FF0000"/>
                </a:solidFill>
                <a:latin typeface="+mj-lt"/>
              </a:rPr>
              <a:t>Malderen</a:t>
            </a:r>
            <a:r>
              <a:rPr lang="fr-BE" sz="1400" dirty="0" smtClean="0">
                <a:solidFill>
                  <a:srgbClr val="FF0000"/>
                </a:solidFill>
                <a:latin typeface="+mj-lt"/>
              </a:rPr>
              <a:t>, </a:t>
            </a:r>
            <a:r>
              <a:rPr lang="fr-BE" sz="1400" dirty="0" err="1" smtClean="0">
                <a:solidFill>
                  <a:srgbClr val="FF0000"/>
                </a:solidFill>
                <a:latin typeface="+mj-lt"/>
              </a:rPr>
              <a:t>Brenot</a:t>
            </a:r>
            <a:r>
              <a:rPr lang="fr-BE" sz="1400" dirty="0" smtClean="0">
                <a:solidFill>
                  <a:srgbClr val="FF0000"/>
                </a:solidFill>
                <a:latin typeface="+mj-lt"/>
              </a:rPr>
              <a:t>, </a:t>
            </a:r>
            <a:r>
              <a:rPr lang="fr-BE" sz="1400" dirty="0" err="1" smtClean="0">
                <a:solidFill>
                  <a:srgbClr val="FF0000"/>
                </a:solidFill>
                <a:latin typeface="+mj-lt"/>
              </a:rPr>
              <a:t>Pottiaux</a:t>
            </a:r>
            <a:r>
              <a:rPr lang="fr-BE" sz="1400" dirty="0" smtClean="0">
                <a:solidFill>
                  <a:srgbClr val="FF0000"/>
                </a:solidFill>
                <a:latin typeface="+mj-lt"/>
              </a:rPr>
              <a:t> et al., AMTD, 2014</a:t>
            </a:r>
            <a:endParaRPr lang="en-GB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4827984" y="64008"/>
            <a:ext cx="1644752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Spatio-temporal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variations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6473904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3182112" y="64008"/>
            <a:ext cx="1644752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medal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ceremony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1619672" y="63002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 and methods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6066" y="764704"/>
            <a:ext cx="610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Intercomparison</a:t>
            </a:r>
            <a:r>
              <a:rPr lang="fr-B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 and </a:t>
            </a:r>
            <a:r>
              <a:rPr lang="fr-B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methods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381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9083"/>
            <a:ext cx="432048" cy="58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sosceles Triangle 8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r>
              <a:rPr lang="fr-BE" b="1" dirty="0" err="1" smtClean="0">
                <a:solidFill>
                  <a:schemeClr val="tx1"/>
                </a:solidFill>
              </a:rPr>
              <a:t>München</a:t>
            </a:r>
            <a:r>
              <a:rPr lang="fr-BE" b="1" dirty="0" smtClean="0">
                <a:solidFill>
                  <a:schemeClr val="tx1"/>
                </a:solidFill>
              </a:rPr>
              <a:t>                 26-28 </a:t>
            </a:r>
            <a:r>
              <a:rPr lang="fr-BE" b="1" dirty="0" err="1" smtClean="0">
                <a:solidFill>
                  <a:schemeClr val="tx1"/>
                </a:solidFill>
              </a:rPr>
              <a:t>Feb</a:t>
            </a:r>
            <a:r>
              <a:rPr lang="fr-BE" b="1" dirty="0" smtClean="0">
                <a:solidFill>
                  <a:schemeClr val="tx1"/>
                </a:solidFill>
              </a:rPr>
              <a:t>. 2014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504" y="36576"/>
            <a:ext cx="432048" cy="58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7927"/>
            <a:ext cx="60483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00747" y="5877272"/>
            <a:ext cx="2347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err="1" smtClean="0">
                <a:solidFill>
                  <a:srgbClr val="FF0000"/>
                </a:solidFill>
                <a:latin typeface="+mj-lt"/>
              </a:rPr>
              <a:t>Buehler</a:t>
            </a:r>
            <a:r>
              <a:rPr lang="fr-BE" sz="1400" dirty="0" smtClean="0">
                <a:solidFill>
                  <a:srgbClr val="FF0000"/>
                </a:solidFill>
                <a:latin typeface="+mj-lt"/>
              </a:rPr>
              <a:t> et al., ACP, 2012</a:t>
            </a:r>
            <a:endParaRPr lang="en-GB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3092" y="3409255"/>
            <a:ext cx="10567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B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Kiruna, SE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Content Placeholder 1"/>
          <p:cNvSpPr>
            <a:spLocks noGrp="1"/>
          </p:cNvSpPr>
          <p:nvPr>
            <p:ph idx="1"/>
          </p:nvPr>
        </p:nvSpPr>
        <p:spPr>
          <a:xfrm>
            <a:off x="5940152" y="3645024"/>
            <a:ext cx="2952328" cy="2376264"/>
          </a:xfrm>
        </p:spPr>
        <p:txBody>
          <a:bodyPr/>
          <a:lstStyle/>
          <a:p>
            <a:r>
              <a:rPr lang="fr-BE" sz="1600" dirty="0">
                <a:latin typeface="+mj-lt"/>
              </a:rPr>
              <a:t>l</a:t>
            </a:r>
            <a:r>
              <a:rPr lang="fr-BE" sz="1600" dirty="0" smtClean="0">
                <a:latin typeface="+mj-lt"/>
              </a:rPr>
              <a:t>arge </a:t>
            </a:r>
            <a:r>
              <a:rPr lang="fr-BE" sz="1600" dirty="0" err="1" smtClean="0">
                <a:latin typeface="+mj-lt"/>
              </a:rPr>
              <a:t>differences</a:t>
            </a:r>
            <a:r>
              <a:rPr lang="fr-BE" sz="1600" dirty="0" smtClean="0">
                <a:latin typeface="+mj-lt"/>
              </a:rPr>
              <a:t> in </a:t>
            </a:r>
            <a:r>
              <a:rPr lang="fr-BE" sz="1600" dirty="0" err="1" smtClean="0">
                <a:latin typeface="+mj-lt"/>
              </a:rPr>
              <a:t>regression</a:t>
            </a:r>
            <a:r>
              <a:rPr lang="fr-BE" sz="1600" dirty="0" smtClean="0">
                <a:latin typeface="+mj-lt"/>
              </a:rPr>
              <a:t> </a:t>
            </a:r>
            <a:r>
              <a:rPr lang="fr-BE" sz="1600" dirty="0" err="1" smtClean="0">
                <a:latin typeface="+mj-lt"/>
              </a:rPr>
              <a:t>lines</a:t>
            </a:r>
            <a:r>
              <a:rPr lang="fr-BE" sz="1600" dirty="0" smtClean="0">
                <a:latin typeface="+mj-lt"/>
              </a:rPr>
              <a:t>, </a:t>
            </a:r>
            <a:r>
              <a:rPr lang="fr-BE" sz="1600" dirty="0" err="1" smtClean="0">
                <a:latin typeface="+mj-lt"/>
              </a:rPr>
              <a:t>even</a:t>
            </a:r>
            <a:r>
              <a:rPr lang="fr-BE" sz="1600" dirty="0" smtClean="0">
                <a:latin typeface="+mj-lt"/>
              </a:rPr>
              <a:t> </a:t>
            </a:r>
            <a:r>
              <a:rPr lang="fr-BE" sz="1600" dirty="0" err="1" smtClean="0">
                <a:latin typeface="+mj-lt"/>
              </a:rPr>
              <a:t>between</a:t>
            </a:r>
            <a:r>
              <a:rPr lang="fr-BE" sz="1600" dirty="0" smtClean="0">
                <a:latin typeface="+mj-lt"/>
              </a:rPr>
              <a:t> </a:t>
            </a:r>
            <a:r>
              <a:rPr lang="fr-BE" sz="1600" dirty="0" err="1" smtClean="0">
                <a:latin typeface="+mj-lt"/>
              </a:rPr>
              <a:t>similar</a:t>
            </a:r>
            <a:r>
              <a:rPr lang="fr-BE" sz="1600" dirty="0" smtClean="0">
                <a:latin typeface="+mj-lt"/>
              </a:rPr>
              <a:t> instruments </a:t>
            </a:r>
            <a:r>
              <a:rPr lang="fr-BE" sz="1600" dirty="0" err="1" smtClean="0">
                <a:latin typeface="+mj-lt"/>
              </a:rPr>
              <a:t>at</a:t>
            </a:r>
            <a:r>
              <a:rPr lang="fr-BE" sz="1600" dirty="0" smtClean="0">
                <a:latin typeface="+mj-lt"/>
              </a:rPr>
              <a:t> one site!</a:t>
            </a:r>
          </a:p>
          <a:p>
            <a:r>
              <a:rPr lang="fr-BE" sz="1600" dirty="0" err="1" smtClean="0">
                <a:latin typeface="+mj-lt"/>
              </a:rPr>
              <a:t>also</a:t>
            </a:r>
            <a:r>
              <a:rPr lang="fr-BE" sz="1600" dirty="0" smtClean="0">
                <a:latin typeface="+mj-lt"/>
              </a:rPr>
              <a:t> GPS IWV </a:t>
            </a:r>
            <a:r>
              <a:rPr lang="fr-BE" sz="1600" dirty="0" err="1" smtClean="0">
                <a:latin typeface="+mj-lt"/>
              </a:rPr>
              <a:t>retrieval</a:t>
            </a:r>
            <a:r>
              <a:rPr lang="fr-BE" sz="1600" dirty="0" smtClean="0">
                <a:latin typeface="+mj-lt"/>
              </a:rPr>
              <a:t> </a:t>
            </a:r>
            <a:r>
              <a:rPr lang="fr-BE" sz="1600" dirty="0" err="1" smtClean="0">
                <a:latin typeface="+mj-lt"/>
              </a:rPr>
              <a:t>is</a:t>
            </a:r>
            <a:r>
              <a:rPr lang="fr-BE" sz="1600" dirty="0" smtClean="0">
                <a:latin typeface="+mj-lt"/>
              </a:rPr>
              <a:t> susceptible to </a:t>
            </a:r>
            <a:r>
              <a:rPr lang="fr-BE" sz="1600" dirty="0" err="1" smtClean="0">
                <a:latin typeface="+mj-lt"/>
              </a:rPr>
              <a:t>error</a:t>
            </a:r>
            <a:r>
              <a:rPr lang="fr-BE" sz="1600" dirty="0" smtClean="0">
                <a:latin typeface="+mj-lt"/>
              </a:rPr>
              <a:t> sources (</a:t>
            </a:r>
            <a:r>
              <a:rPr lang="fr-BE" sz="1600" dirty="0" err="1" smtClean="0">
                <a:latin typeface="+mj-lt"/>
              </a:rPr>
              <a:t>e.g</a:t>
            </a:r>
            <a:r>
              <a:rPr lang="fr-BE" sz="1600" dirty="0" smtClean="0">
                <a:latin typeface="+mj-lt"/>
              </a:rPr>
              <a:t>. </a:t>
            </a:r>
            <a:r>
              <a:rPr lang="fr-BE" sz="1600" dirty="0" err="1" smtClean="0">
                <a:latin typeface="+mj-lt"/>
              </a:rPr>
              <a:t>antenna</a:t>
            </a:r>
            <a:r>
              <a:rPr lang="fr-BE" sz="1600" dirty="0" smtClean="0">
                <a:latin typeface="+mj-lt"/>
              </a:rPr>
              <a:t> phase variations and </a:t>
            </a:r>
            <a:r>
              <a:rPr lang="fr-BE" sz="1600" dirty="0" err="1" smtClean="0">
                <a:latin typeface="+mj-lt"/>
              </a:rPr>
              <a:t>multipath</a:t>
            </a:r>
            <a:r>
              <a:rPr lang="fr-BE" sz="1600" dirty="0" smtClean="0">
                <a:latin typeface="+mj-lt"/>
              </a:rPr>
              <a:t> </a:t>
            </a:r>
            <a:r>
              <a:rPr lang="fr-BE" sz="1600" dirty="0" err="1" smtClean="0">
                <a:latin typeface="+mj-lt"/>
              </a:rPr>
              <a:t>effects</a:t>
            </a:r>
            <a:r>
              <a:rPr lang="fr-BE" sz="1600" dirty="0" smtClean="0">
                <a:latin typeface="+mj-lt"/>
              </a:rPr>
              <a:t>) </a:t>
            </a:r>
          </a:p>
          <a:p>
            <a:endParaRPr lang="fr-BE" sz="1600" dirty="0" smtClean="0">
              <a:latin typeface="+mj-lt"/>
            </a:endParaRPr>
          </a:p>
        </p:txBody>
      </p:sp>
      <p:sp>
        <p:nvSpPr>
          <p:cNvPr id="26" name="Content Placeholder 1"/>
          <p:cNvSpPr txBox="1">
            <a:spLocks/>
          </p:cNvSpPr>
          <p:nvPr/>
        </p:nvSpPr>
        <p:spPr bwMode="auto">
          <a:xfrm>
            <a:off x="323528" y="1196752"/>
            <a:ext cx="822960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BE" sz="1800" dirty="0" err="1" smtClean="0"/>
              <a:t>different</a:t>
            </a:r>
            <a:r>
              <a:rPr lang="fr-BE" sz="1800" dirty="0" smtClean="0"/>
              <a:t> variables: IWV, ZWD, ZTD (</a:t>
            </a:r>
            <a:r>
              <a:rPr lang="fr-BE" sz="1800" dirty="0" err="1" smtClean="0"/>
              <a:t>different</a:t>
            </a:r>
            <a:r>
              <a:rPr lang="fr-BE" sz="1800" dirty="0" smtClean="0"/>
              <a:t> ZTD </a:t>
            </a:r>
            <a:r>
              <a:rPr lang="fr-BE" sz="1800" dirty="0" smtClean="0">
                <a:sym typeface="Wingdings" pitchFamily="2" charset="2"/>
              </a:rPr>
              <a:t> IWV)</a:t>
            </a:r>
            <a:endParaRPr lang="fr-BE" sz="1800" dirty="0" smtClean="0"/>
          </a:p>
          <a:p>
            <a:r>
              <a:rPr lang="fr-BE" sz="1800" dirty="0" err="1" smtClean="0"/>
              <a:t>different</a:t>
            </a:r>
            <a:r>
              <a:rPr lang="fr-BE" sz="1800" dirty="0" smtClean="0"/>
              <a:t> instruments:                                                                          RS vs. GPS </a:t>
            </a:r>
            <a:r>
              <a:rPr lang="en-GB" sz="2400" b="1" dirty="0" smtClean="0"/>
              <a:t>≠ </a:t>
            </a:r>
            <a:r>
              <a:rPr lang="en-GB" sz="1800" dirty="0" smtClean="0"/>
              <a:t>MWR vs. GPS </a:t>
            </a:r>
            <a:r>
              <a:rPr lang="en-GB" sz="2400" b="1" dirty="0" smtClean="0"/>
              <a:t>≠</a:t>
            </a:r>
            <a:r>
              <a:rPr lang="en-GB" sz="1800" b="1" dirty="0" smtClean="0"/>
              <a:t> </a:t>
            </a:r>
            <a:r>
              <a:rPr lang="en-GB" sz="1800" dirty="0" smtClean="0"/>
              <a:t>SPM vs. GPS</a:t>
            </a:r>
          </a:p>
          <a:p>
            <a:pPr lvl="1">
              <a:buFont typeface="Arial" pitchFamily="34" charset="0"/>
              <a:buChar char="•"/>
            </a:pPr>
            <a:r>
              <a:rPr lang="en-GB" sz="1400" dirty="0" smtClean="0"/>
              <a:t>different horizontal representativeness</a:t>
            </a:r>
          </a:p>
          <a:p>
            <a:pPr lvl="1">
              <a:buFont typeface="Arial" pitchFamily="34" charset="0"/>
              <a:buChar char="•"/>
            </a:pPr>
            <a:r>
              <a:rPr lang="en-GB" sz="1400" dirty="0" smtClean="0"/>
              <a:t>different temporal samplings</a:t>
            </a:r>
          </a:p>
          <a:p>
            <a:pPr lvl="1">
              <a:buFont typeface="Arial" pitchFamily="34" charset="0"/>
              <a:buChar char="•"/>
            </a:pPr>
            <a:r>
              <a:rPr lang="en-GB" sz="1400" dirty="0" smtClean="0"/>
              <a:t>“weather bias” for some instruments </a:t>
            </a:r>
          </a:p>
          <a:p>
            <a:pPr lvl="1">
              <a:buFont typeface="Arial" pitchFamily="34" charset="0"/>
              <a:buChar char="•"/>
            </a:pPr>
            <a:r>
              <a:rPr lang="fr-BE" sz="1400" dirty="0" err="1" smtClean="0"/>
              <a:t>other</a:t>
            </a:r>
            <a:r>
              <a:rPr lang="fr-BE" sz="1400" dirty="0" smtClean="0"/>
              <a:t> issues </a:t>
            </a:r>
            <a:r>
              <a:rPr lang="fr-BE" sz="1400" dirty="0" err="1" smtClean="0"/>
              <a:t>related</a:t>
            </a:r>
            <a:r>
              <a:rPr lang="fr-BE" sz="1400" dirty="0" smtClean="0"/>
              <a:t> to the performance of the instrument</a:t>
            </a:r>
            <a:endParaRPr lang="en-GB" sz="2000" b="1" dirty="0" smtClean="0"/>
          </a:p>
        </p:txBody>
      </p:sp>
      <p:sp>
        <p:nvSpPr>
          <p:cNvPr id="27" name="Text Box 1031"/>
          <p:cNvSpPr txBox="1">
            <a:spLocks noChangeArrowheads="1"/>
          </p:cNvSpPr>
          <p:nvPr/>
        </p:nvSpPr>
        <p:spPr bwMode="auto">
          <a:xfrm>
            <a:off x="4827984" y="64008"/>
            <a:ext cx="1644752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Spatio-temporal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variations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8" name="Text Box 1031"/>
          <p:cNvSpPr txBox="1">
            <a:spLocks noChangeArrowheads="1"/>
          </p:cNvSpPr>
          <p:nvPr/>
        </p:nvSpPr>
        <p:spPr bwMode="auto">
          <a:xfrm>
            <a:off x="6473904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9" name="Text Box 1031"/>
          <p:cNvSpPr txBox="1">
            <a:spLocks noChangeArrowheads="1"/>
          </p:cNvSpPr>
          <p:nvPr/>
        </p:nvSpPr>
        <p:spPr bwMode="auto">
          <a:xfrm>
            <a:off x="3182112" y="64008"/>
            <a:ext cx="1644752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medal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ceremony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Text Box 1031"/>
          <p:cNvSpPr txBox="1">
            <a:spLocks noChangeArrowheads="1"/>
          </p:cNvSpPr>
          <p:nvPr/>
        </p:nvSpPr>
        <p:spPr bwMode="auto">
          <a:xfrm>
            <a:off x="1619672" y="63002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 and methods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6066" y="764704"/>
            <a:ext cx="610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Intercomparison</a:t>
            </a:r>
            <a:r>
              <a:rPr lang="fr-B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 and </a:t>
            </a:r>
            <a:r>
              <a:rPr lang="fr-B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methods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942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2016224"/>
          </a:xfrm>
        </p:spPr>
        <p:txBody>
          <a:bodyPr/>
          <a:lstStyle/>
          <a:p>
            <a:r>
              <a:rPr lang="fr-BE" sz="1800" dirty="0" err="1"/>
              <a:t>d</a:t>
            </a:r>
            <a:r>
              <a:rPr lang="fr-BE" sz="1800" dirty="0" err="1" smtClean="0"/>
              <a:t>ifferent</a:t>
            </a:r>
            <a:r>
              <a:rPr lang="fr-BE" sz="1800" dirty="0" smtClean="0"/>
              <a:t> variables: IWV, ZWD, ZTD (</a:t>
            </a:r>
            <a:r>
              <a:rPr lang="fr-BE" sz="1800" dirty="0" err="1" smtClean="0"/>
              <a:t>different</a:t>
            </a:r>
            <a:r>
              <a:rPr lang="fr-BE" sz="1800" dirty="0" smtClean="0"/>
              <a:t> ZTD </a:t>
            </a:r>
            <a:r>
              <a:rPr lang="fr-BE" sz="1800" dirty="0" smtClean="0">
                <a:sym typeface="Wingdings" pitchFamily="2" charset="2"/>
              </a:rPr>
              <a:t> IWV)</a:t>
            </a:r>
            <a:endParaRPr lang="fr-BE" sz="1800" dirty="0" smtClean="0"/>
          </a:p>
          <a:p>
            <a:r>
              <a:rPr lang="fr-BE" sz="1800" dirty="0" err="1"/>
              <a:t>d</a:t>
            </a:r>
            <a:r>
              <a:rPr lang="fr-BE" sz="1800" dirty="0" err="1" smtClean="0"/>
              <a:t>ifferent</a:t>
            </a:r>
            <a:r>
              <a:rPr lang="fr-BE" sz="1800" dirty="0" smtClean="0"/>
              <a:t> instruments:                                                                          RS vs. GPS </a:t>
            </a:r>
            <a:r>
              <a:rPr lang="en-GB" sz="2400" b="1" dirty="0" smtClean="0"/>
              <a:t>≠ </a:t>
            </a:r>
            <a:r>
              <a:rPr lang="en-GB" sz="1800" dirty="0" smtClean="0"/>
              <a:t>MWR vs. GPS </a:t>
            </a:r>
            <a:r>
              <a:rPr lang="en-GB" sz="2400" b="1" dirty="0"/>
              <a:t>≠</a:t>
            </a:r>
            <a:r>
              <a:rPr lang="en-GB" sz="1800" b="1" dirty="0"/>
              <a:t> </a:t>
            </a:r>
            <a:r>
              <a:rPr lang="en-GB" sz="1800" dirty="0" smtClean="0"/>
              <a:t>SPM vs. GPS</a:t>
            </a:r>
          </a:p>
          <a:p>
            <a:pPr lvl="1">
              <a:buFont typeface="Arial" pitchFamily="34" charset="0"/>
              <a:buChar char="•"/>
            </a:pPr>
            <a:r>
              <a:rPr lang="en-GB" sz="1400" dirty="0"/>
              <a:t>different horizontal representativeness</a:t>
            </a:r>
          </a:p>
          <a:p>
            <a:pPr lvl="1">
              <a:buFont typeface="Arial" pitchFamily="34" charset="0"/>
              <a:buChar char="•"/>
            </a:pPr>
            <a:r>
              <a:rPr lang="en-GB" sz="1400" dirty="0"/>
              <a:t>different temporal samplings</a:t>
            </a:r>
          </a:p>
          <a:p>
            <a:pPr lvl="1">
              <a:buFont typeface="Arial" pitchFamily="34" charset="0"/>
              <a:buChar char="•"/>
            </a:pPr>
            <a:r>
              <a:rPr lang="en-GB" sz="1400" dirty="0"/>
              <a:t>“weather bias” for some instruments </a:t>
            </a:r>
            <a:endParaRPr lang="en-GB" sz="1400" dirty="0" smtClean="0"/>
          </a:p>
          <a:p>
            <a:pPr lvl="1">
              <a:buFont typeface="Arial" pitchFamily="34" charset="0"/>
              <a:buChar char="•"/>
            </a:pPr>
            <a:r>
              <a:rPr lang="fr-BE" sz="1400" dirty="0" err="1"/>
              <a:t>o</a:t>
            </a:r>
            <a:r>
              <a:rPr lang="fr-BE" sz="1400" dirty="0" err="1" smtClean="0"/>
              <a:t>ther</a:t>
            </a:r>
            <a:r>
              <a:rPr lang="fr-BE" sz="1400" dirty="0" smtClean="0"/>
              <a:t> issues </a:t>
            </a:r>
            <a:r>
              <a:rPr lang="fr-BE" sz="1400" dirty="0" err="1" smtClean="0"/>
              <a:t>related</a:t>
            </a:r>
            <a:r>
              <a:rPr lang="fr-BE" sz="1400" dirty="0" smtClean="0"/>
              <a:t> to the performance of the instrument</a:t>
            </a:r>
            <a:endParaRPr lang="en-GB" sz="1400" dirty="0" smtClean="0"/>
          </a:p>
          <a:p>
            <a:pPr lvl="1"/>
            <a:endParaRPr lang="en-GB" sz="1400" dirty="0" smtClean="0"/>
          </a:p>
          <a:p>
            <a:pPr marL="109537" indent="0">
              <a:buNone/>
            </a:pPr>
            <a:endParaRPr lang="en-GB" sz="1800" dirty="0"/>
          </a:p>
          <a:p>
            <a:pPr marL="392113" lvl="1" indent="0">
              <a:buNone/>
            </a:pPr>
            <a:endParaRPr lang="en-GB" sz="2000" b="1" dirty="0"/>
          </a:p>
          <a:p>
            <a:endParaRPr lang="fr-BE" sz="1800" dirty="0" smtClean="0"/>
          </a:p>
        </p:txBody>
      </p:sp>
      <p:sp>
        <p:nvSpPr>
          <p:cNvPr id="4" name="Isosceles Triangle 3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r>
              <a:rPr lang="fr-BE" b="1" dirty="0" err="1" smtClean="0">
                <a:solidFill>
                  <a:schemeClr val="tx1"/>
                </a:solidFill>
              </a:rPr>
              <a:t>München</a:t>
            </a:r>
            <a:r>
              <a:rPr lang="fr-BE" b="1" dirty="0" smtClean="0">
                <a:solidFill>
                  <a:schemeClr val="tx1"/>
                </a:solidFill>
              </a:rPr>
              <a:t>                 26-28 </a:t>
            </a:r>
            <a:r>
              <a:rPr lang="fr-BE" b="1" dirty="0" err="1" smtClean="0">
                <a:solidFill>
                  <a:schemeClr val="tx1"/>
                </a:solidFill>
              </a:rPr>
              <a:t>Feb</a:t>
            </a:r>
            <a:r>
              <a:rPr lang="fr-BE" b="1" dirty="0" smtClean="0">
                <a:solidFill>
                  <a:schemeClr val="tx1"/>
                </a:solidFill>
              </a:rPr>
              <a:t>. 2014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9083"/>
            <a:ext cx="432048" cy="58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Content Placeholder 1"/>
          <p:cNvSpPr txBox="1">
            <a:spLocks/>
          </p:cNvSpPr>
          <p:nvPr/>
        </p:nvSpPr>
        <p:spPr bwMode="auto">
          <a:xfrm>
            <a:off x="323528" y="3212976"/>
            <a:ext cx="8229600" cy="294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BE" sz="1800" dirty="0" err="1" smtClean="0"/>
              <a:t>different</a:t>
            </a:r>
            <a:r>
              <a:rPr lang="fr-BE" sz="1800" dirty="0" smtClean="0"/>
              <a:t> </a:t>
            </a:r>
            <a:r>
              <a:rPr lang="fr-BE" sz="1800" dirty="0" err="1" smtClean="0"/>
              <a:t>coincidence</a:t>
            </a:r>
            <a:r>
              <a:rPr lang="fr-BE" sz="1800" dirty="0" smtClean="0"/>
              <a:t> </a:t>
            </a:r>
            <a:r>
              <a:rPr lang="fr-BE" sz="1800" dirty="0" err="1" smtClean="0"/>
              <a:t>criteria</a:t>
            </a:r>
            <a:r>
              <a:rPr lang="fr-BE" sz="1800" dirty="0" smtClean="0"/>
              <a:t> (time </a:t>
            </a:r>
            <a:r>
              <a:rPr lang="fr-BE" sz="1800" dirty="0" err="1" smtClean="0"/>
              <a:t>averaging</a:t>
            </a:r>
            <a:r>
              <a:rPr lang="fr-BE" sz="1800" dirty="0" smtClean="0"/>
              <a:t>)</a:t>
            </a:r>
          </a:p>
          <a:p>
            <a:r>
              <a:rPr lang="fr-BE" sz="1800" dirty="0" err="1" smtClean="0"/>
              <a:t>different</a:t>
            </a:r>
            <a:r>
              <a:rPr lang="fr-BE" sz="1800" dirty="0" smtClean="0"/>
              <a:t> </a:t>
            </a:r>
            <a:r>
              <a:rPr lang="fr-BE" sz="1800" dirty="0" err="1" smtClean="0"/>
              <a:t>co-location</a:t>
            </a:r>
            <a:r>
              <a:rPr lang="fr-BE" sz="1800" dirty="0" smtClean="0"/>
              <a:t> </a:t>
            </a:r>
            <a:r>
              <a:rPr lang="fr-BE" sz="1800" dirty="0" err="1" smtClean="0"/>
              <a:t>criteria</a:t>
            </a:r>
            <a:endParaRPr lang="fr-BE" sz="1800" dirty="0" smtClean="0"/>
          </a:p>
          <a:p>
            <a:r>
              <a:rPr lang="fr-BE" sz="1800" dirty="0" err="1" smtClean="0"/>
              <a:t>different</a:t>
            </a:r>
            <a:r>
              <a:rPr lang="fr-BE" sz="1800" dirty="0" smtClean="0"/>
              <a:t> corrections of altitude offsets </a:t>
            </a:r>
            <a:r>
              <a:rPr lang="fr-BE" sz="1800" dirty="0" err="1" smtClean="0"/>
              <a:t>between</a:t>
            </a:r>
            <a:r>
              <a:rPr lang="fr-BE" sz="1800" dirty="0" smtClean="0"/>
              <a:t> sites </a:t>
            </a:r>
          </a:p>
          <a:p>
            <a:pPr lvl="1">
              <a:buFont typeface="Arial" pitchFamily="34" charset="0"/>
              <a:buChar char="•"/>
            </a:pPr>
            <a:r>
              <a:rPr lang="el-GR" sz="1400" dirty="0" smtClean="0"/>
              <a:t>Δ</a:t>
            </a:r>
            <a:r>
              <a:rPr lang="fr-BE" sz="1400" dirty="0" smtClean="0"/>
              <a:t>IWV/IWV = -3.5% per 100 m </a:t>
            </a:r>
            <a:r>
              <a:rPr lang="el-GR" sz="1400" dirty="0" smtClean="0"/>
              <a:t>Δ</a:t>
            </a:r>
            <a:r>
              <a:rPr lang="fr-BE" sz="1400" dirty="0" smtClean="0"/>
              <a:t>z (Kiruna, </a:t>
            </a:r>
            <a:r>
              <a:rPr lang="fr-BE" sz="1400" dirty="0" err="1" smtClean="0"/>
              <a:t>Sweden</a:t>
            </a:r>
            <a:r>
              <a:rPr lang="fr-BE" sz="1400" dirty="0" smtClean="0"/>
              <a:t>, </a:t>
            </a:r>
            <a:r>
              <a:rPr lang="fr-BE" sz="1400" dirty="0" err="1" smtClean="0">
                <a:solidFill>
                  <a:srgbClr val="FF0000"/>
                </a:solidFill>
              </a:rPr>
              <a:t>Buehler</a:t>
            </a:r>
            <a:r>
              <a:rPr lang="fr-BE" sz="1400" dirty="0" smtClean="0">
                <a:solidFill>
                  <a:srgbClr val="FF0000"/>
                </a:solidFill>
              </a:rPr>
              <a:t> et al., ACP, 2012</a:t>
            </a:r>
            <a:r>
              <a:rPr lang="fr-BE" sz="1400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l-GR" sz="1400" dirty="0" smtClean="0"/>
              <a:t>Δ</a:t>
            </a:r>
            <a:r>
              <a:rPr lang="fr-BE" sz="1400" dirty="0" smtClean="0"/>
              <a:t>IWV/IWV = -4.0% per 100 m </a:t>
            </a:r>
            <a:r>
              <a:rPr lang="el-GR" sz="1400" dirty="0" smtClean="0"/>
              <a:t>Δ</a:t>
            </a:r>
            <a:r>
              <a:rPr lang="fr-BE" sz="1400" dirty="0" smtClean="0"/>
              <a:t>z (</a:t>
            </a:r>
            <a:r>
              <a:rPr lang="fr-BE" sz="1400" dirty="0" err="1" smtClean="0"/>
              <a:t>Africa</a:t>
            </a:r>
            <a:r>
              <a:rPr lang="fr-BE" sz="1400" dirty="0" smtClean="0"/>
              <a:t>, </a:t>
            </a:r>
            <a:r>
              <a:rPr lang="fr-BE" sz="1400" dirty="0" smtClean="0">
                <a:solidFill>
                  <a:srgbClr val="FF0000"/>
                </a:solidFill>
              </a:rPr>
              <a:t>Bock et al., Q.J.R. </a:t>
            </a:r>
            <a:r>
              <a:rPr lang="fr-BE" sz="1400" dirty="0" err="1" smtClean="0">
                <a:solidFill>
                  <a:srgbClr val="FF0000"/>
                </a:solidFill>
              </a:rPr>
              <a:t>Meteorol</a:t>
            </a:r>
            <a:r>
              <a:rPr lang="fr-BE" sz="1400" dirty="0" smtClean="0">
                <a:solidFill>
                  <a:srgbClr val="FF0000"/>
                </a:solidFill>
              </a:rPr>
              <a:t>. Soc., 2007</a:t>
            </a:r>
            <a:r>
              <a:rPr lang="fr-BE" sz="1400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fr-BE" sz="1400" dirty="0" smtClean="0"/>
              <a:t>constant </a:t>
            </a:r>
            <a:r>
              <a:rPr lang="fr-BE" sz="1400" dirty="0" err="1" smtClean="0"/>
              <a:t>dewpoint</a:t>
            </a:r>
            <a:r>
              <a:rPr lang="fr-BE" sz="1400" dirty="0" smtClean="0"/>
              <a:t> </a:t>
            </a:r>
            <a:r>
              <a:rPr lang="fr-BE" sz="1400" dirty="0" err="1" smtClean="0"/>
              <a:t>depression</a:t>
            </a:r>
            <a:r>
              <a:rPr lang="fr-BE" sz="1400" dirty="0" smtClean="0"/>
              <a:t> (</a:t>
            </a:r>
            <a:r>
              <a:rPr lang="fr-BE" sz="1400" dirty="0" err="1" smtClean="0">
                <a:solidFill>
                  <a:srgbClr val="FF0000"/>
                </a:solidFill>
              </a:rPr>
              <a:t>Deblonde</a:t>
            </a:r>
            <a:r>
              <a:rPr lang="fr-BE" sz="1400" dirty="0" smtClean="0">
                <a:solidFill>
                  <a:srgbClr val="FF0000"/>
                </a:solidFill>
              </a:rPr>
              <a:t> et al., J. </a:t>
            </a:r>
            <a:r>
              <a:rPr lang="fr-BE" sz="1400" dirty="0" err="1" smtClean="0">
                <a:solidFill>
                  <a:srgbClr val="FF0000"/>
                </a:solidFill>
              </a:rPr>
              <a:t>Appl</a:t>
            </a:r>
            <a:r>
              <a:rPr lang="fr-BE" sz="1400" dirty="0" smtClean="0">
                <a:solidFill>
                  <a:srgbClr val="FF0000"/>
                </a:solidFill>
              </a:rPr>
              <a:t>. </a:t>
            </a:r>
            <a:r>
              <a:rPr lang="fr-BE" sz="1400" dirty="0" err="1" smtClean="0">
                <a:solidFill>
                  <a:srgbClr val="FF0000"/>
                </a:solidFill>
              </a:rPr>
              <a:t>Meteor</a:t>
            </a:r>
            <a:r>
              <a:rPr lang="fr-BE" sz="1400" dirty="0" smtClean="0">
                <a:solidFill>
                  <a:srgbClr val="FF0000"/>
                </a:solidFill>
              </a:rPr>
              <a:t>., 2005</a:t>
            </a:r>
            <a:r>
              <a:rPr lang="fr-BE" sz="1400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fr-BE" sz="1400" dirty="0" smtClean="0"/>
              <a:t>constant relative </a:t>
            </a:r>
            <a:r>
              <a:rPr lang="fr-BE" sz="1400" dirty="0" err="1" smtClean="0"/>
              <a:t>humidity</a:t>
            </a:r>
            <a:r>
              <a:rPr lang="fr-BE" sz="1400" dirty="0" smtClean="0"/>
              <a:t> (</a:t>
            </a:r>
            <a:r>
              <a:rPr lang="fr-BE" sz="1400" dirty="0" err="1" smtClean="0">
                <a:solidFill>
                  <a:srgbClr val="FF0000"/>
                </a:solidFill>
              </a:rPr>
              <a:t>Hagemann</a:t>
            </a:r>
            <a:r>
              <a:rPr lang="fr-BE" sz="1400" dirty="0" smtClean="0">
                <a:solidFill>
                  <a:srgbClr val="FF0000"/>
                </a:solidFill>
              </a:rPr>
              <a:t> et al., JGR, 2003</a:t>
            </a:r>
            <a:r>
              <a:rPr lang="fr-BE" sz="1400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fr-BE" sz="1400" dirty="0" smtClean="0"/>
              <a:t>…</a:t>
            </a:r>
          </a:p>
          <a:p>
            <a:r>
              <a:rPr lang="fr-BE" sz="1800" dirty="0" err="1" smtClean="0"/>
              <a:t>different</a:t>
            </a:r>
            <a:r>
              <a:rPr lang="fr-BE" sz="1800" dirty="0" smtClean="0"/>
              <a:t> </a:t>
            </a:r>
            <a:r>
              <a:rPr lang="fr-BE" sz="1800" dirty="0" err="1" smtClean="0"/>
              <a:t>definitions</a:t>
            </a:r>
            <a:r>
              <a:rPr lang="fr-BE" sz="1800" dirty="0" smtClean="0"/>
              <a:t> of </a:t>
            </a:r>
            <a:r>
              <a:rPr lang="fr-BE" sz="1800" dirty="0" err="1" smtClean="0"/>
              <a:t>statistical</a:t>
            </a:r>
            <a:r>
              <a:rPr lang="fr-BE" sz="1800" dirty="0" smtClean="0"/>
              <a:t> </a:t>
            </a:r>
            <a:r>
              <a:rPr lang="fr-BE" sz="1800" dirty="0" err="1" smtClean="0"/>
              <a:t>parameters</a:t>
            </a:r>
            <a:r>
              <a:rPr lang="fr-BE" sz="1800" dirty="0" smtClean="0"/>
              <a:t> (</a:t>
            </a:r>
            <a:r>
              <a:rPr lang="fr-BE" sz="1800" dirty="0" err="1" smtClean="0"/>
              <a:t>bias</a:t>
            </a:r>
            <a:r>
              <a:rPr lang="fr-BE" sz="1800" dirty="0" smtClean="0"/>
              <a:t>, </a:t>
            </a:r>
            <a:r>
              <a:rPr lang="fr-BE" sz="1800" dirty="0" err="1" smtClean="0"/>
              <a:t>stdev</a:t>
            </a:r>
            <a:r>
              <a:rPr lang="fr-BE" sz="1800" dirty="0" smtClean="0"/>
              <a:t>, RMS, </a:t>
            </a:r>
            <a:r>
              <a:rPr lang="fr-BE" sz="1800" dirty="0" err="1" smtClean="0"/>
              <a:t>regression</a:t>
            </a:r>
            <a:r>
              <a:rPr lang="fr-BE" sz="1800" dirty="0" smtClean="0"/>
              <a:t> </a:t>
            </a:r>
            <a:r>
              <a:rPr lang="fr-BE" sz="1800" dirty="0" err="1" smtClean="0"/>
              <a:t>slope</a:t>
            </a:r>
            <a:r>
              <a:rPr lang="fr-BE" sz="1800" dirty="0" smtClean="0"/>
              <a:t> coefficients)</a:t>
            </a:r>
            <a:endParaRPr lang="en-GB" sz="2000" b="1" dirty="0" smtClean="0"/>
          </a:p>
          <a:p>
            <a:endParaRPr lang="fr-BE" sz="1800" dirty="0" smtClean="0"/>
          </a:p>
        </p:txBody>
      </p:sp>
      <p:sp>
        <p:nvSpPr>
          <p:cNvPr id="8" name="Text Box 1031"/>
          <p:cNvSpPr txBox="1">
            <a:spLocks noChangeArrowheads="1"/>
          </p:cNvSpPr>
          <p:nvPr/>
        </p:nvSpPr>
        <p:spPr bwMode="auto">
          <a:xfrm>
            <a:off x="4827984" y="64008"/>
            <a:ext cx="1644752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Spatio-temporal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variations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 Box 1031"/>
          <p:cNvSpPr txBox="1">
            <a:spLocks noChangeArrowheads="1"/>
          </p:cNvSpPr>
          <p:nvPr/>
        </p:nvSpPr>
        <p:spPr bwMode="auto">
          <a:xfrm>
            <a:off x="6473904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3182112" y="64008"/>
            <a:ext cx="1644752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medal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ceremony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1619672" y="63002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 and methods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6066" y="764704"/>
            <a:ext cx="610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Intercomparison</a:t>
            </a:r>
            <a:r>
              <a:rPr lang="fr-B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 and </a:t>
            </a:r>
            <a:r>
              <a:rPr lang="fr-B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methods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616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4.6|12.3|6.5|19.6|37.3|11.3|1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.7|20|5.2|4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23.2|16.9|89.9|4|9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8|2.1|9.2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mplateBira">
  <a:themeElements>
    <a:clrScheme name="templateBira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templateBi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gradFill rotWithShape="0">
                <a:gsLst>
                  <a:gs pos="0">
                    <a:srgbClr val="BDBDFF">
                      <a:gamma/>
                      <a:tint val="72157"/>
                      <a:invGamma/>
                      <a:alpha val="52000"/>
                    </a:srgbClr>
                  </a:gs>
                  <a:gs pos="50000">
                    <a:srgbClr val="BDBDFF"/>
                  </a:gs>
                  <a:gs pos="100000">
                    <a:srgbClr val="BDBDFF">
                      <a:gamma/>
                      <a:tint val="72157"/>
                      <a:invGamma/>
                      <a:alpha val="52000"/>
                    </a:srgbClr>
                  </a:gs>
                </a:gsLst>
                <a:lin ang="5400000" scaled="1"/>
              </a:gra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gradFill rotWithShape="0">
                <a:gsLst>
                  <a:gs pos="0">
                    <a:srgbClr val="BDBDFF">
                      <a:gamma/>
                      <a:tint val="72157"/>
                      <a:invGamma/>
                      <a:alpha val="52000"/>
                    </a:srgbClr>
                  </a:gs>
                  <a:gs pos="50000">
                    <a:srgbClr val="BDBDFF"/>
                  </a:gs>
                  <a:gs pos="100000">
                    <a:srgbClr val="BDBDFF">
                      <a:gamma/>
                      <a:tint val="72157"/>
                      <a:invGamma/>
                      <a:alpha val="52000"/>
                    </a:srgbClr>
                  </a:gs>
                </a:gsLst>
                <a:lin ang="5400000" scaled="1"/>
              </a:gra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templateBi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Bi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Bi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Bi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Bi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Bi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Bi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Bi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Bi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Bi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Bi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Bi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Settings\roeland\Application Data\Microsoft\Templates\templateBira.pot</Template>
  <TotalTime>13872</TotalTime>
  <Words>2219</Words>
  <Application>Microsoft Office PowerPoint</Application>
  <PresentationFormat>On-screen Show (4:3)</PresentationFormat>
  <Paragraphs>387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templateBira</vt:lpstr>
      <vt:lpstr>Concourse</vt:lpstr>
      <vt:lpstr>A literature survey on                                          Integrated Water Vapour (IWV)  intercomparison studies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IRM-KMI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water vapour measurements at Uccle</dc:title>
  <dc:creator>nicole</dc:creator>
  <cp:lastModifiedBy>Roeland Van Malderen</cp:lastModifiedBy>
  <cp:revision>530</cp:revision>
  <dcterms:created xsi:type="dcterms:W3CDTF">2008-10-17T07:39:55Z</dcterms:created>
  <dcterms:modified xsi:type="dcterms:W3CDTF">2014-03-03T10:36:55Z</dcterms:modified>
</cp:coreProperties>
</file>