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87" r:id="rId2"/>
    <p:sldId id="388" r:id="rId3"/>
    <p:sldId id="397" r:id="rId4"/>
    <p:sldId id="400" r:id="rId5"/>
    <p:sldId id="416" r:id="rId6"/>
    <p:sldId id="389" r:id="rId7"/>
    <p:sldId id="417" r:id="rId8"/>
    <p:sldId id="418" r:id="rId9"/>
    <p:sldId id="419" r:id="rId10"/>
    <p:sldId id="425" r:id="rId11"/>
    <p:sldId id="420" r:id="rId12"/>
    <p:sldId id="422" r:id="rId13"/>
    <p:sldId id="421" r:id="rId14"/>
    <p:sldId id="423" r:id="rId15"/>
    <p:sldId id="424" r:id="rId16"/>
    <p:sldId id="407" r:id="rId17"/>
    <p:sldId id="4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60"/>
  </p:normalViewPr>
  <p:slideViewPr>
    <p:cSldViewPr>
      <p:cViewPr>
        <p:scale>
          <a:sx n="100" d="100"/>
          <a:sy n="100" d="100"/>
        </p:scale>
        <p:origin x="-195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0258-269B-4567-8F0B-CD294F8FD23E}" type="datetimeFigureOut">
              <a:rPr lang="en-GB" smtClean="0"/>
              <a:pPr/>
              <a:t>20/05/2015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1C66-94BC-4B08-825B-06A24B990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5/20/2015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5/20/2015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5/20/2015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1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5/20/2015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5/20/2015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5/20/2015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5/20/2015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gif"/><Relationship Id="rId7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wmf"/><Relationship Id="rId3" Type="http://schemas.openxmlformats.org/officeDocument/2006/relationships/image" Target="../media/image4.gif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00"/>
            <a:ext cx="9143999" cy="4603200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1158" y="228600"/>
            <a:ext cx="1204339" cy="1188000"/>
            <a:chOff x="334964" y="404664"/>
            <a:chExt cx="1500732" cy="1480373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29" y="404664"/>
              <a:ext cx="594003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4964" y="1175149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Meteorological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Institute of Belgium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44105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77913" y="228600"/>
            <a:ext cx="1547812" cy="1188000"/>
            <a:chOff x="2051720" y="404664"/>
            <a:chExt cx="1928733" cy="1480373"/>
          </a:xfrm>
        </p:grpSpPr>
        <p:pic>
          <p:nvPicPr>
            <p:cNvPr id="6" name="Picture 2" descr="C:\Users\ericpott\Pictures\logo ORB\logo_orb_gr_t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1" t="13996" r="8521" b="7350"/>
            <a:stretch/>
          </p:blipFill>
          <p:spPr bwMode="auto">
            <a:xfrm>
              <a:off x="2512616" y="404664"/>
              <a:ext cx="100694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51720" y="1252094"/>
              <a:ext cx="19287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Observatory of Belgium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748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216562" y="228600"/>
            <a:ext cx="1465466" cy="1188000"/>
            <a:chOff x="4042723" y="404664"/>
            <a:chExt cx="1826127" cy="148037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1500" y="404664"/>
              <a:ext cx="628572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42723" y="1175150"/>
              <a:ext cx="1826127" cy="498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Belgian 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Space Aeronomy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45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922326" y="228600"/>
            <a:ext cx="1179899" cy="1188000"/>
            <a:chOff x="5796136" y="404664"/>
            <a:chExt cx="1470274" cy="1480373"/>
          </a:xfrm>
        </p:grpSpPr>
        <p:pic>
          <p:nvPicPr>
            <p:cNvPr id="15" name="Picture 9" descr="http://www.mpic.de/typo3temp/pics/d7be8b65c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2" r="12311" b="26922"/>
            <a:stretch/>
          </p:blipFill>
          <p:spPr bwMode="auto">
            <a:xfrm>
              <a:off x="6120648" y="404664"/>
              <a:ext cx="82125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6136" y="1167455"/>
              <a:ext cx="147027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Max Planck 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Chemistry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0048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28600"/>
            <a:ext cx="1584175" cy="1188000"/>
            <a:chOff x="7187623" y="404664"/>
            <a:chExt cx="1974051" cy="1480373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Solar-Terrestrial Centre of Excellence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7180" y="160803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5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439894" y="2589586"/>
            <a:ext cx="6256306" cy="1323439"/>
          </a:xfrm>
          <a:prstGeom prst="rect">
            <a:avLst/>
          </a:prstGeom>
          <a:solidFill>
            <a:schemeClr val="accent5">
              <a:alpha val="14000"/>
            </a:schemeClr>
          </a:solidFill>
          <a:ln w="9525">
            <a:solidFill>
              <a:schemeClr val="accent5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Assessment </a:t>
            </a:r>
            <a:r>
              <a:rPr lang="en-US" sz="2000" b="1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of IGS repro1 IWV trends by comparison with ERA-interim and GOMESCIA satellite data</a:t>
            </a:r>
            <a:endParaRPr lang="fr-BE" sz="2000" b="1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 eaLnBrk="1" hangingPunct="1"/>
            <a:endParaRPr lang="en-US" sz="2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09600" y="53340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Van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Malderen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Pottiaux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Brenot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3,5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S. Beirle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T.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Wagner</a:t>
            </a:r>
            <a:r>
              <a:rPr lang="en-US" sz="4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H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De Backer</a:t>
            </a:r>
            <a:r>
              <a:rPr lang="en-US" sz="2000" baseline="30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en-US" sz="2000" dirty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and C. </a:t>
            </a:r>
            <a:r>
              <a:rPr lang="en-US" sz="2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Bruyninx</a:t>
            </a:r>
            <a:r>
              <a:rPr lang="en-US" sz="2000" baseline="30000" dirty="0" smtClean="0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2,5</a:t>
            </a:r>
            <a:endParaRPr lang="en-US" sz="2000" dirty="0">
              <a:solidFill>
                <a:srgbClr val="FFFF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10161" y="6553200"/>
            <a:ext cx="4733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nl-BE" sz="12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GNSS4SWEC-WG3 workshop, Thessaloniki, 11-13/05/2015 </a:t>
            </a:r>
            <a:endParaRPr lang="fr-FR" altLang="nl-BE" sz="12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0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0843"/>
            <a:ext cx="8382000" cy="5987143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IGS, T</a:t>
            </a:r>
            <a:r>
              <a:rPr lang="fr-BE" baseline="-25000" dirty="0" smtClean="0"/>
              <a:t>m</a:t>
            </a:r>
            <a:r>
              <a:rPr lang="fr-BE" dirty="0" smtClean="0"/>
              <a:t> </a:t>
            </a:r>
            <a:r>
              <a:rPr lang="fr-BE" dirty="0" err="1" smtClean="0"/>
              <a:t>ERAinterim</a:t>
            </a:r>
            <a:endParaRPr lang="fr-BE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1997-Mar 2011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0" y="1142995"/>
            <a:ext cx="4800610" cy="3429007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examples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" y="1142995"/>
            <a:ext cx="4800610" cy="3429007"/>
          </a:xfrm>
          <a:prstGeom prst="rect">
            <a:avLst/>
          </a:prstGeom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81000" y="4636268"/>
            <a:ext cx="8686800" cy="1231132"/>
          </a:xfrm>
        </p:spPr>
        <p:txBody>
          <a:bodyPr/>
          <a:lstStyle/>
          <a:p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arge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differences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IWV trends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the data sources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given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site </a:t>
            </a: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ite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dependent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!</a:t>
            </a:r>
          </a:p>
          <a:p>
            <a:endParaRPr lang="fr-BE" sz="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omogeneity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IWV data sources!?!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3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Homogeneity check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81000" y="1207268"/>
            <a:ext cx="8686800" cy="2526532"/>
          </a:xfrm>
        </p:spPr>
        <p:txBody>
          <a:bodyPr/>
          <a:lstStyle/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 calculated the “change points” of IWV differences of all stations of </a:t>
            </a:r>
          </a:p>
          <a:p>
            <a:pPr lvl="1"/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IGS_TmERAinterim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–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en-US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lvl="1"/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IGS_TmNCEPNCAR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– NCEPNCAR </a:t>
            </a:r>
          </a:p>
          <a:p>
            <a:pPr lvl="1"/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IGS_TmERAinterim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– NCEPNCAR</a:t>
            </a:r>
          </a:p>
          <a:p>
            <a:pPr lvl="1"/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IGS_TmNCEPNCAR</a:t>
            </a:r>
            <a:r>
              <a:rPr lang="en-US" sz="14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– </a:t>
            </a:r>
            <a:r>
              <a:rPr lang="en-US" sz="14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endParaRPr lang="en-US" sz="1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… point-by-point and for monthly means @0h, 12h, 0h+12h </a:t>
            </a:r>
          </a:p>
          <a:p>
            <a:endParaRPr lang="en-US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… by three different statistical 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tests (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Pettitt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-Mann-Whitney, Mann-Whitney-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Wilcoxon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   </a:t>
            </a:r>
            <a:r>
              <a:rPr lang="fr-BE" sz="1600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…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Cumulative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Sum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technique*) 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278014" y="3733800"/>
            <a:ext cx="8484986" cy="1981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/>
              <a:buChar char="è"/>
            </a:pP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to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be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extended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to GOMESCIA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dataset</a:t>
            </a:r>
            <a:endParaRPr lang="fr-BE" sz="1800" dirty="0" smtClean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fr-BE" sz="800" dirty="0" smtClean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BE" sz="1800" dirty="0" err="1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r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esults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are to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be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interpreted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(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identified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change points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should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be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linked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to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known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changes in instrument,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reanalysis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changes)</a:t>
            </a:r>
          </a:p>
          <a:p>
            <a:pPr>
              <a:buFont typeface="Wingdings"/>
              <a:buChar char="è"/>
            </a:pPr>
            <a:endParaRPr lang="fr-BE" sz="800" dirty="0" smtClean="0">
              <a:solidFill>
                <a:schemeClr val="accent1"/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we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are open to compare/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collaborate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with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other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groups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working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on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this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considering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to host a GNSS4SWEC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thematic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800" dirty="0" err="1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sub</a:t>
            </a:r>
            <a:r>
              <a:rPr lang="fr-BE" sz="180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-WG </a:t>
            </a:r>
            <a:r>
              <a:rPr lang="fr-BE" sz="18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meeting @ Brussels! 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Font typeface="Wingdings 3" pitchFamily="18" charset="2"/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5667" y="6096000"/>
            <a:ext cx="4277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*</a:t>
            </a:r>
            <a:r>
              <a:rPr lang="fr-BE" sz="10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described</a:t>
            </a:r>
            <a:r>
              <a:rPr lang="fr-BE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 in </a:t>
            </a:r>
            <a:r>
              <a:rPr lang="fr-BE" sz="10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e.g</a:t>
            </a:r>
            <a:r>
              <a:rPr lang="fr-BE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. Van </a:t>
            </a:r>
            <a:r>
              <a:rPr lang="fr-BE" sz="10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Malderen</a:t>
            </a:r>
            <a:r>
              <a:rPr lang="fr-BE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 &amp;</a:t>
            </a:r>
            <a:r>
              <a:rPr lang="fr-BE" sz="1000" b="1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fr-BE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De Backer, JGR, 2010 </a:t>
            </a:r>
            <a:endParaRPr lang="nl-NL" sz="1000" b="1" i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correlations: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data sources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19590" y="1219193"/>
            <a:ext cx="4800610" cy="3429007"/>
            <a:chOff x="4419590" y="1142995"/>
            <a:chExt cx="4800610" cy="3429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0" y="1142995"/>
              <a:ext cx="4800610" cy="3429007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867400" y="2286000"/>
              <a:ext cx="312420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-198000" y="1219193"/>
            <a:ext cx="4800610" cy="3429007"/>
            <a:chOff x="-198000" y="1142995"/>
            <a:chExt cx="4800610" cy="34290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000" y="1142995"/>
              <a:ext cx="4800610" cy="3429007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1066800" y="1447800"/>
              <a:ext cx="28956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81000" y="4712468"/>
            <a:ext cx="8686800" cy="1231132"/>
          </a:xfrm>
        </p:spPr>
        <p:txBody>
          <a:bodyPr/>
          <a:lstStyle/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f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air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agreement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IGS and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IWV trends</a:t>
            </a: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oorer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agreement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IGS and GOMESCIA trends (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stronger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moistening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GOMESCIA):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differences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in observation times? Impact of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w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eather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observation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bias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(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partly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clear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sky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) of GOMESCIA? 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Data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homogeneity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issues?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 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correlations: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0h and 12h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81000" y="4800600"/>
            <a:ext cx="8686800" cy="1231132"/>
          </a:xfrm>
        </p:spPr>
        <p:txBody>
          <a:bodyPr/>
          <a:lstStyle/>
          <a:p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good agreement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between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IWV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ERAinterim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trends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0h and 12h</a:t>
            </a: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handful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of IGS sites show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unrealistic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trends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at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0h.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Some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additional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filtering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needed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here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to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remove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e.g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. the ZTD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day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boundary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jumps (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 IGS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repro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2!)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193"/>
            <a:ext cx="4800610" cy="342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19193"/>
            <a:ext cx="4800610" cy="3429007"/>
          </a:xfrm>
          <a:prstGeom prst="rect">
            <a:avLst/>
          </a:prstGeom>
        </p:spPr>
      </p:pic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548" y="106680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IGS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1066800"/>
            <a:ext cx="1289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ERA-</a:t>
            </a:r>
            <a:r>
              <a:rPr lang="fr-BE" sz="1600" dirty="0" err="1" smtClean="0">
                <a:latin typeface="Malgun Gothic" pitchFamily="34" charset="-127"/>
                <a:ea typeface="Malgun Gothic" pitchFamily="34" charset="-127"/>
              </a:rPr>
              <a:t>interim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Trend correlations: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between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</a:t>
            </a:r>
            <a:r>
              <a:rPr lang="en-US" sz="1600" b="1" baseline="-25000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and IWV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81000" y="4712468"/>
            <a:ext cx="8686800" cy="1231132"/>
          </a:xfrm>
        </p:spPr>
        <p:txBody>
          <a:bodyPr/>
          <a:lstStyle/>
          <a:p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physical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law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(the Clausius-Clapeyron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equation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 tells us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that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the water holding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capacity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of the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atmosphere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goes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up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at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about 7% per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degree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Celsius/Kelvin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increase</a:t>
            </a:r>
            <a:r>
              <a:rPr lang="fr-BE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in </a:t>
            </a:r>
            <a:r>
              <a:rPr lang="fr-BE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temperature</a:t>
            </a:r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fr-BE" sz="4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This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not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well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established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by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our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datasets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, in 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particular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for GOMESCIA!</a:t>
            </a:r>
          </a:p>
          <a:p>
            <a:endParaRPr lang="fr-BE" sz="1600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109537" indent="0">
              <a:buNone/>
            </a:pPr>
            <a:endParaRPr lang="en-US" sz="1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71407" y="1066800"/>
            <a:ext cx="4672593" cy="3486919"/>
            <a:chOff x="4471407" y="1066800"/>
            <a:chExt cx="4672593" cy="34869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07" y="1216152"/>
              <a:ext cx="4672593" cy="333756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477000" y="1066800"/>
              <a:ext cx="1289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latin typeface="Malgun Gothic" pitchFamily="34" charset="-127"/>
                  <a:ea typeface="Malgun Gothic" pitchFamily="34" charset="-127"/>
                </a:rPr>
                <a:t>ERA-</a:t>
              </a:r>
              <a:r>
                <a:rPr lang="fr-BE" sz="1600" dirty="0" err="1" smtClean="0">
                  <a:latin typeface="Malgun Gothic" pitchFamily="34" charset="-127"/>
                  <a:ea typeface="Malgun Gothic" pitchFamily="34" charset="-127"/>
                </a:rPr>
                <a:t>interim</a:t>
              </a:r>
              <a:endParaRPr lang="nl-NL" sz="1600" dirty="0"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71407" y="1066800"/>
            <a:ext cx="4672593" cy="3489967"/>
            <a:chOff x="4471407" y="1066800"/>
            <a:chExt cx="4672593" cy="3489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07" y="1219200"/>
              <a:ext cx="4672593" cy="333756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77000" y="1066800"/>
              <a:ext cx="1213794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latin typeface="Malgun Gothic" pitchFamily="34" charset="-127"/>
                  <a:ea typeface="Malgun Gothic" pitchFamily="34" charset="-127"/>
                </a:rPr>
                <a:t>GOMESCIA</a:t>
              </a:r>
              <a:endParaRPr lang="nl-NL" sz="1600" dirty="0"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3" y="1216152"/>
            <a:ext cx="4672593" cy="33375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93548" y="106680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IGS</a:t>
            </a:r>
            <a:endParaRPr lang="nl-NL" sz="16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609600" y="990600"/>
            <a:ext cx="796639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GPS IWV trends are not too strongly affected by the used meteorological dataset</a:t>
            </a:r>
          </a:p>
          <a:p>
            <a:pPr marL="109537" indent="0" algn="just">
              <a:buFont typeface="Wingdings 3" pitchFamily="18" charset="2"/>
              <a:buNone/>
            </a:pP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       the trends are really in the Zenith Total Delay data</a:t>
            </a:r>
          </a:p>
          <a:p>
            <a:pPr marL="109537" indent="0" algn="just">
              <a:buFont typeface="Wingdings 3" pitchFamily="18" charset="2"/>
              <a:buNone/>
            </a:pPr>
            <a:r>
              <a:rPr lang="en-GB" sz="16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       the surface pressure has the largest impact</a:t>
            </a:r>
          </a:p>
          <a:p>
            <a:pPr marL="109537" indent="0" algn="just">
              <a:buFont typeface="Wingdings 3" pitchFamily="18" charset="2"/>
              <a:buNone/>
            </a:pPr>
            <a:endParaRPr lang="en-GB" sz="1600" dirty="0" smtClean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Data screening (especially the 0h data at some stations) and homogenisation should be further developed.</a:t>
            </a:r>
          </a:p>
          <a:p>
            <a:pPr algn="just"/>
            <a:endParaRPr lang="en-GB" sz="1800" dirty="0" smtClean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 IWV trends based on the IGS ZTDs agree fairly well with model reanalysis trends, stronger deviations with completely independent GOMESCIA trends.</a:t>
            </a:r>
          </a:p>
          <a:p>
            <a:pPr algn="just"/>
            <a:endParaRPr lang="en-GB" sz="1800" dirty="0" smtClean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What is the impact of the cloud cover on the GOMESCIA trends?</a:t>
            </a:r>
          </a:p>
          <a:p>
            <a:pPr algn="just"/>
            <a:endParaRPr lang="en-GB" sz="1800" dirty="0" smtClean="0">
              <a:solidFill>
                <a:schemeClr val="bg1">
                  <a:lumMod val="8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Link between IWV trends and temperature trends as function of geographical location, altitude, etc.</a:t>
            </a:r>
          </a:p>
          <a:p>
            <a:pPr marL="109537" indent="0" algn="just">
              <a:buFont typeface="Wingdings 3" pitchFamily="18" charset="2"/>
              <a:buNone/>
            </a:pP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966394" cy="5029200"/>
          </a:xfrm>
        </p:spPr>
        <p:txBody>
          <a:bodyPr/>
          <a:lstStyle/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GPS IWV trends are not too strongly affected by the used meteorological dataset</a:t>
            </a:r>
          </a:p>
          <a:p>
            <a:pPr marL="109537" indent="0" algn="just">
              <a:buNone/>
            </a:pP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       the 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trends are really in the Zenith Total Delay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data</a:t>
            </a:r>
          </a:p>
          <a:p>
            <a:pPr marL="109537" indent="0" algn="just">
              <a:buNone/>
            </a:pP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 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    the </a:t>
            </a:r>
            <a:r>
              <a:rPr lang="en-GB" sz="1600" dirty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surface pressure has the largest </a:t>
            </a:r>
            <a:r>
              <a:rPr lang="en-GB" sz="16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impact</a:t>
            </a:r>
          </a:p>
          <a:p>
            <a:pPr marL="109537" indent="0" algn="just">
              <a:buNone/>
            </a:pPr>
            <a:endParaRPr lang="en-GB" sz="1600" dirty="0" smtClean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Data screening (especially the 0h data at some stations) and homogenisation should be further developed.</a:t>
            </a:r>
          </a:p>
          <a:p>
            <a:pPr algn="just"/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The IWV trends based on the IGS ZTDs agree fairly well with model reanalysis trends, stronger deviations with completely independent GOMESCIA trends.</a:t>
            </a:r>
          </a:p>
          <a:p>
            <a:pPr algn="just"/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What is the impact of the cloud cover on the GOMESCIA trends?</a:t>
            </a:r>
          </a:p>
          <a:p>
            <a:pPr algn="just"/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algn="just"/>
            <a:r>
              <a:rPr lang="en-GB" sz="1800" dirty="0" smtClean="0"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Link between IWV trends and temperature trends as function of geographical location, altitude, etc.</a:t>
            </a: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  <a:p>
            <a:pPr marL="109537" indent="0" algn="just">
              <a:buNone/>
            </a:pPr>
            <a:endParaRPr lang="en-GB" sz="1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9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4" name="Group 33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6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268856" y="5282625"/>
            <a:ext cx="2369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nl-BE" sz="3200" b="1" dirty="0" smtClean="0">
                <a:solidFill>
                  <a:srgbClr val="0000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 you!</a:t>
            </a:r>
            <a:endParaRPr lang="en-GB" altLang="nl-BE" sz="3200" b="1" dirty="0">
              <a:solidFill>
                <a:srgbClr val="000066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265116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800" i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painting by Jess Sutton</a:t>
            </a:r>
            <a:endParaRPr lang="en-US" sz="800" i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603200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 txBox="1">
            <a:spLocks/>
          </p:cNvSpPr>
          <p:nvPr/>
        </p:nvSpPr>
        <p:spPr>
          <a:xfrm>
            <a:off x="673395" y="1905000"/>
            <a:ext cx="7848600" cy="27432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Introduction: inter-technique comparison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Sensitivity analysis of meteorological variables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and correlations</a:t>
            </a:r>
          </a:p>
          <a:p>
            <a:pPr marL="452437" indent="-342900">
              <a:buSzPct val="100000"/>
              <a:buFont typeface="+mj-lt"/>
              <a:buAutoNum type="arabicPeriod"/>
            </a:pPr>
            <a:endParaRPr lang="fr-BE" sz="1800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2437" indent="-342900">
              <a:buSzPct val="100000"/>
              <a:buFont typeface="+mj-lt"/>
              <a:buAutoNum type="arabicPeriod"/>
            </a:pPr>
            <a:r>
              <a:rPr lang="fr-BE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Conclusions and perspectives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270572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Outline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30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2" name="Group 31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4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30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152400" y="4568150"/>
            <a:ext cx="8956104" cy="1375450"/>
          </a:xfrm>
        </p:spPr>
        <p:txBody>
          <a:bodyPr/>
          <a:lstStyle/>
          <a:p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IWV techniques </a:t>
            </a:r>
            <a:r>
              <a:rPr lang="en-US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intercomparison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at 28 sites world-</a:t>
            </a:r>
            <a:r>
              <a:rPr lang="fr-BE" sz="160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wide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(NH)</a:t>
            </a:r>
          </a:p>
          <a:p>
            <a:r>
              <a:rPr lang="fr-BE" sz="1600" dirty="0" smtClean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    IGS              CIMEL           </a:t>
            </a:r>
            <a:r>
              <a:rPr lang="fr-BE" sz="1600" dirty="0" smtClean="0">
                <a:solidFill>
                  <a:schemeClr val="accent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radiosondes</a:t>
            </a:r>
            <a:r>
              <a:rPr lang="fr-BE" sz="16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          </a:t>
            </a:r>
            <a:r>
              <a:rPr lang="fr-BE" sz="1600" dirty="0" smtClean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GOMESCIA              AIRS</a:t>
            </a:r>
            <a:endParaRPr lang="en-US" sz="16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0" name="Group 9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12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38200"/>
            <a:ext cx="9543535" cy="4021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57200" y="695236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Van Malderen, R., Brenot, H., Pottiaux, E., Beirle, S., Hermans, C., De </a:t>
            </a:r>
            <a:r>
              <a:rPr lang="en-GB" sz="10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Mazière</a:t>
            </a:r>
            <a:r>
              <a:rPr lang="en-GB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, M., Wagner, T., De Backer, H., </a:t>
            </a:r>
            <a:r>
              <a:rPr lang="en-GB" sz="1000" b="1" i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and Bruyninx</a:t>
            </a:r>
            <a:r>
              <a:rPr lang="en-GB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, C.: A multi-site </a:t>
            </a:r>
            <a:r>
              <a:rPr lang="en-GB" sz="10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intercomparison</a:t>
            </a:r>
            <a:r>
              <a:rPr lang="en-GB" sz="1000" b="1" i="1" dirty="0">
                <a:solidFill>
                  <a:schemeClr val="tx2"/>
                </a:solidFill>
                <a:latin typeface="Verdana" panose="020B0604030504040204" pitchFamily="34" charset="0"/>
              </a:rPr>
              <a:t> of integrated water vapour observations for climate change analysis, Atmos. Meas. Tech., 7, 2487-2512, doi:10.5194/amt-7-2487-2014, 2014.</a:t>
            </a:r>
            <a:endParaRPr lang="en-GB" sz="1000" b="1" i="1" dirty="0">
              <a:solidFill>
                <a:schemeClr val="tx2"/>
              </a:solidFill>
            </a:endParaRPr>
          </a:p>
        </p:txBody>
      </p:sp>
      <p:pic>
        <p:nvPicPr>
          <p:cNvPr id="22" name="Picture 17" descr="http://www.spaceoffice.nl/blobs/Beeldbank%20-%20per%20thema/Planet%20Earth/envisat_dlr_3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290687"/>
            <a:ext cx="914399" cy="7291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09" y="5290687"/>
            <a:ext cx="878191" cy="77530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74" y="5306119"/>
            <a:ext cx="592226" cy="7898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5" name="Picture 47" descr="DSCN000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7"/>
          <a:stretch>
            <a:fillRect/>
          </a:stretch>
        </p:blipFill>
        <p:spPr bwMode="auto">
          <a:xfrm>
            <a:off x="2480566" y="5290687"/>
            <a:ext cx="719833" cy="76217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21" y="5181600"/>
            <a:ext cx="681258" cy="10668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62200" y="5105400"/>
            <a:ext cx="6248400" cy="1143000"/>
            <a:chOff x="2362200" y="5105400"/>
            <a:chExt cx="6248400" cy="1143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362200" y="5105400"/>
              <a:ext cx="990600" cy="1143000"/>
              <a:chOff x="2362200" y="5105400"/>
              <a:chExt cx="990600" cy="1143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362200" y="5105400"/>
                <a:ext cx="990600" cy="11430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362200" y="5105400"/>
                <a:ext cx="990600" cy="11430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3962400" y="5105400"/>
              <a:ext cx="990600" cy="1143000"/>
              <a:chOff x="2362200" y="5105400"/>
              <a:chExt cx="990600" cy="1143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362200" y="5105400"/>
                <a:ext cx="990600" cy="11430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362200" y="5105400"/>
                <a:ext cx="990600" cy="11430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7620000" y="5105400"/>
              <a:ext cx="990600" cy="1143000"/>
              <a:chOff x="2362200" y="5105400"/>
              <a:chExt cx="990600" cy="11430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362200" y="5105400"/>
                <a:ext cx="990600" cy="11430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362200" y="5105400"/>
                <a:ext cx="990600" cy="11430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4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464"/>
            <a:ext cx="9144000" cy="494907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905000" y="5638800"/>
            <a:ext cx="54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IGS stations selected (homogenous processing for data since 1995 to 2011)</a:t>
            </a:r>
            <a:endParaRPr lang="en-GB" sz="1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42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849506" cy="7791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81190" y="1008856"/>
            <a:ext cx="5640262" cy="1171575"/>
            <a:chOff x="3081190" y="3645024"/>
            <a:chExt cx="5640262" cy="1171575"/>
          </a:xfrm>
        </p:grpSpPr>
        <p:sp>
          <p:nvSpPr>
            <p:cNvPr id="20" name="TextBox 19"/>
            <p:cNvSpPr txBox="1"/>
            <p:nvPr/>
          </p:nvSpPr>
          <p:spPr>
            <a:xfrm>
              <a:off x="3081190" y="4077072"/>
              <a:ext cx="369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T</a:t>
              </a:r>
              <a:r>
                <a:rPr lang="fr-BE" sz="1400" baseline="-25000" dirty="0" smtClean="0">
                  <a:latin typeface="Malgun Gothic" pitchFamily="34" charset="-127"/>
                  <a:ea typeface="Malgun Gothic" pitchFamily="34" charset="-127"/>
                </a:rPr>
                <a:t>m</a:t>
              </a:r>
              <a:endParaRPr lang="en-US" sz="1400" baseline="-25000" dirty="0"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19872" y="3931568"/>
              <a:ext cx="25116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lgun Gothic" pitchFamily="34" charset="-127"/>
                  <a:ea typeface="Malgun Gothic" pitchFamily="34" charset="-127"/>
                </a:rPr>
                <a:t>water-</a:t>
              </a:r>
              <a:r>
                <a:rPr lang="en-US" sz="1400" dirty="0" err="1" smtClean="0">
                  <a:latin typeface="Malgun Gothic" pitchFamily="34" charset="-127"/>
                  <a:ea typeface="Malgun Gothic" pitchFamily="34" charset="-127"/>
                </a:rPr>
                <a:t>vapour</a:t>
              </a:r>
              <a:r>
                <a:rPr lang="en-US" sz="1400" dirty="0" smtClean="0">
                  <a:latin typeface="Malgun Gothic" pitchFamily="34" charset="-127"/>
                  <a:ea typeface="Malgun Gothic" pitchFamily="34" charset="-127"/>
                </a:rPr>
                <a:t>-weighted </a:t>
              </a:r>
              <a:r>
                <a:rPr lang="en-US" sz="1400" dirty="0">
                  <a:latin typeface="Malgun Gothic" pitchFamily="34" charset="-127"/>
                  <a:ea typeface="Malgun Gothic" pitchFamily="34" charset="-127"/>
                </a:rPr>
                <a:t>atmospheric mean temperature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645024"/>
              <a:ext cx="2781300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724638" y="1800944"/>
            <a:ext cx="2168061" cy="2014870"/>
            <a:chOff x="4724638" y="4437112"/>
            <a:chExt cx="2168061" cy="201487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940152" y="4437112"/>
              <a:ext cx="216024" cy="97849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24638" y="5487615"/>
              <a:ext cx="2168061" cy="964367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ts val="1700"/>
                </a:lnSpc>
              </a:pPr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NWP </a:t>
              </a:r>
              <a:r>
                <a:rPr lang="fr-BE" sz="1400" dirty="0" err="1" smtClean="0">
                  <a:latin typeface="Malgun Gothic" pitchFamily="34" charset="-127"/>
                  <a:ea typeface="Malgun Gothic" pitchFamily="34" charset="-127"/>
                </a:rPr>
                <a:t>models</a:t>
              </a:r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 (</a:t>
              </a:r>
              <a:r>
                <a:rPr lang="fr-BE" sz="1400" dirty="0" err="1" smtClean="0">
                  <a:latin typeface="Malgun Gothic" pitchFamily="34" charset="-127"/>
                  <a:ea typeface="Malgun Gothic" pitchFamily="34" charset="-127"/>
                </a:rPr>
                <a:t>reanalyses</a:t>
              </a:r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)</a:t>
              </a:r>
            </a:p>
            <a:p>
              <a:pPr marL="171450" indent="-171450" algn="l">
                <a:lnSpc>
                  <a:spcPts val="1700"/>
                </a:lnSpc>
                <a:buFont typeface="Arial" pitchFamily="34" charset="0"/>
                <a:buChar char="•"/>
              </a:pPr>
              <a:r>
                <a:rPr lang="fr-BE" sz="1400" dirty="0" smtClean="0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NCEPNCAR (I+II)</a:t>
              </a:r>
            </a:p>
            <a:p>
              <a:pPr marL="171450" indent="-171450" algn="l">
                <a:lnSpc>
                  <a:spcPts val="1700"/>
                </a:lnSpc>
                <a:buFont typeface="Arial" pitchFamily="34" charset="0"/>
                <a:buChar char="•"/>
              </a:pPr>
              <a:r>
                <a:rPr lang="fr-BE" sz="1400" dirty="0" smtClean="0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ERA-</a:t>
              </a:r>
              <a:r>
                <a:rPr lang="fr-BE" sz="1400" dirty="0" err="1" smtClean="0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interim</a:t>
              </a:r>
              <a:endParaRPr lang="fr-BE" sz="1400" dirty="0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91880" y="1748681"/>
            <a:ext cx="2592288" cy="821060"/>
            <a:chOff x="3491880" y="4384849"/>
            <a:chExt cx="2592288" cy="821060"/>
          </a:xfrm>
        </p:grpSpPr>
        <p:cxnSp>
          <p:nvCxnSpPr>
            <p:cNvPr id="27" name="Straight Arrow Connector 26"/>
            <p:cNvCxnSpPr/>
            <p:nvPr/>
          </p:nvCxnSpPr>
          <p:spPr>
            <a:xfrm rot="-60000" flipV="1">
              <a:off x="3491880" y="4384849"/>
              <a:ext cx="2592288" cy="43175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1000000">
              <a:off x="3879486" y="4682689"/>
              <a:ext cx="1679306" cy="523220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T</a:t>
              </a:r>
              <a:r>
                <a:rPr lang="fr-BE" sz="1400" baseline="-25000" dirty="0" smtClean="0">
                  <a:latin typeface="Malgun Gothic" pitchFamily="34" charset="-127"/>
                  <a:ea typeface="Malgun Gothic" pitchFamily="34" charset="-127"/>
                </a:rPr>
                <a:t>m</a:t>
              </a:r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 = 70.2 + 0.72T</a:t>
              </a:r>
              <a:r>
                <a:rPr lang="fr-BE" sz="1400" baseline="-25000" dirty="0" smtClean="0">
                  <a:latin typeface="Malgun Gothic" pitchFamily="34" charset="-127"/>
                  <a:ea typeface="Malgun Gothic" pitchFamily="34" charset="-127"/>
                </a:rPr>
                <a:t>s</a:t>
              </a:r>
            </a:p>
            <a:p>
              <a:r>
                <a:rPr lang="fr-BE" sz="1400" dirty="0" err="1" smtClean="0">
                  <a:latin typeface="Malgun Gothic" pitchFamily="34" charset="-127"/>
                  <a:ea typeface="Malgun Gothic" pitchFamily="34" charset="-127"/>
                </a:rPr>
                <a:t>Bevis</a:t>
              </a:r>
              <a:r>
                <a:rPr lang="fr-BE" sz="1400" dirty="0" smtClean="0">
                  <a:latin typeface="Malgun Gothic" pitchFamily="34" charset="-127"/>
                  <a:ea typeface="Malgun Gothic" pitchFamily="34" charset="-127"/>
                </a:rPr>
                <a:t> et al. 1992</a:t>
              </a:r>
              <a:endParaRPr lang="en-US" sz="1400" dirty="0"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9" name="Content Placeholder 1"/>
          <p:cNvSpPr>
            <a:spLocks noGrp="1"/>
          </p:cNvSpPr>
          <p:nvPr>
            <p:ph idx="1"/>
          </p:nvPr>
        </p:nvSpPr>
        <p:spPr>
          <a:xfrm>
            <a:off x="271516" y="914400"/>
            <a:ext cx="5020564" cy="411832"/>
          </a:xfrm>
        </p:spPr>
        <p:txBody>
          <a:bodyPr/>
          <a:lstStyle/>
          <a:p>
            <a:pPr marL="109537" indent="0">
              <a:buNone/>
            </a:pPr>
            <a:r>
              <a:rPr lang="fr-BE" sz="1600" dirty="0" smtClean="0"/>
              <a:t>                 </a:t>
            </a:r>
            <a:r>
              <a:rPr lang="fr-BE" sz="1600" dirty="0" err="1" smtClean="0">
                <a:latin typeface="Malgun Gothic" pitchFamily="34" charset="-127"/>
                <a:ea typeface="Malgun Gothic" pitchFamily="34" charset="-127"/>
              </a:rPr>
              <a:t>Zenith</a:t>
            </a:r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BE" sz="1600" dirty="0">
                <a:latin typeface="Malgun Gothic" pitchFamily="34" charset="-127"/>
                <a:ea typeface="Malgun Gothic" pitchFamily="34" charset="-127"/>
              </a:rPr>
              <a:t>T</a:t>
            </a:r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otal Delay (ZTD)</a:t>
            </a:r>
            <a:endParaRPr lang="en-US" sz="1600" dirty="0" smtClean="0">
              <a:latin typeface="Malgun Gothic" pitchFamily="34" charset="-127"/>
              <a:ea typeface="Malgun Gothic" pitchFamily="34" charset="-127"/>
            </a:endParaRPr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 smtClean="0"/>
          </a:p>
          <a:p>
            <a:endParaRPr lang="fr-BE" sz="1600" dirty="0" smtClean="0"/>
          </a:p>
          <a:p>
            <a:endParaRPr lang="fr-BE" sz="1600" dirty="0"/>
          </a:p>
          <a:p>
            <a:endParaRPr lang="fr-BE" sz="1600" dirty="0"/>
          </a:p>
          <a:p>
            <a:pPr marL="109537" indent="0">
              <a:buNone/>
            </a:pPr>
            <a:r>
              <a:rPr lang="fr-BE" sz="1600" dirty="0" smtClean="0"/>
              <a:t>                               </a:t>
            </a:r>
            <a:endParaRPr lang="en-US" sz="1600" dirty="0" smtClean="0"/>
          </a:p>
          <a:p>
            <a:endParaRPr lang="fr-BE" sz="1600" dirty="0" smtClean="0"/>
          </a:p>
          <a:p>
            <a:pPr marL="109537" indent="0">
              <a:buNone/>
            </a:pPr>
            <a:endParaRPr lang="en-US" sz="1600" dirty="0"/>
          </a:p>
        </p:txBody>
      </p:sp>
      <p:sp>
        <p:nvSpPr>
          <p:cNvPr id="30" name="Down Arrow 29"/>
          <p:cNvSpPr/>
          <p:nvPr/>
        </p:nvSpPr>
        <p:spPr>
          <a:xfrm>
            <a:off x="2339752" y="1368896"/>
            <a:ext cx="591293" cy="144016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81528" y="1997223"/>
            <a:ext cx="31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>
                <a:latin typeface="Malgun Gothic" pitchFamily="34" charset="-127"/>
                <a:ea typeface="Malgun Gothic" pitchFamily="34" charset="-127"/>
              </a:rPr>
              <a:t>T</a:t>
            </a:r>
            <a:r>
              <a:rPr lang="fr-BE" sz="1400" baseline="-25000" dirty="0" err="1" smtClean="0">
                <a:latin typeface="Malgun Gothic" pitchFamily="34" charset="-127"/>
                <a:ea typeface="Malgun Gothic" pitchFamily="34" charset="-127"/>
              </a:rPr>
              <a:t>s</a:t>
            </a:r>
            <a:endParaRPr lang="en-US" sz="1400" baseline="-250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9284" y="144090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>
                <a:latin typeface="Malgun Gothic" pitchFamily="34" charset="-127"/>
                <a:ea typeface="Malgun Gothic" pitchFamily="34" charset="-127"/>
              </a:rPr>
              <a:t>p</a:t>
            </a:r>
            <a:r>
              <a:rPr lang="fr-BE" sz="1400" baseline="-25000" dirty="0" err="1" smtClean="0">
                <a:latin typeface="Malgun Gothic" pitchFamily="34" charset="-127"/>
                <a:ea typeface="Malgun Gothic" pitchFamily="34" charset="-127"/>
              </a:rPr>
              <a:t>s</a:t>
            </a:r>
            <a:endParaRPr lang="en-US" sz="1400" baseline="-250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 bwMode="auto">
          <a:xfrm>
            <a:off x="304800" y="2895600"/>
            <a:ext cx="5020564" cy="41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fr-BE" sz="1600" dirty="0" smtClean="0"/>
              <a:t>           </a:t>
            </a:r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Integrated water </a:t>
            </a:r>
            <a:r>
              <a:rPr lang="fr-BE" sz="1600" dirty="0" err="1" smtClean="0">
                <a:latin typeface="Malgun Gothic" pitchFamily="34" charset="-127"/>
                <a:ea typeface="Malgun Gothic" pitchFamily="34" charset="-127"/>
              </a:rPr>
              <a:t>vapour</a:t>
            </a:r>
            <a:r>
              <a:rPr lang="fr-BE" sz="1600" dirty="0" smtClean="0">
                <a:latin typeface="Malgun Gothic" pitchFamily="34" charset="-127"/>
                <a:ea typeface="Malgun Gothic" pitchFamily="34" charset="-127"/>
              </a:rPr>
              <a:t> (IWV)</a:t>
            </a:r>
          </a:p>
          <a:p>
            <a:endParaRPr lang="fr-BE" sz="1600" dirty="0" smtClean="0"/>
          </a:p>
          <a:p>
            <a:endParaRPr lang="fr-BE" sz="1600" dirty="0" smtClean="0"/>
          </a:p>
          <a:p>
            <a:pPr marL="109537" indent="0">
              <a:buSzPct val="100000"/>
              <a:buNone/>
            </a:pPr>
            <a:endParaRPr lang="fr-BE" sz="1600" dirty="0" smtClean="0">
              <a:solidFill>
                <a:srgbClr val="FF0000"/>
              </a:solidFill>
            </a:endParaRPr>
          </a:p>
          <a:p>
            <a:endParaRPr lang="fr-BE" sz="1600" dirty="0" smtClean="0"/>
          </a:p>
          <a:p>
            <a:endParaRPr lang="fr-BE" sz="1600" dirty="0" smtClean="0"/>
          </a:p>
          <a:p>
            <a:pPr marL="109537" indent="0">
              <a:buFont typeface="Wingdings 3" pitchFamily="18" charset="2"/>
              <a:buNone/>
            </a:pPr>
            <a:r>
              <a:rPr lang="fr-BE" sz="1600" dirty="0" smtClean="0"/>
              <a:t>                               </a:t>
            </a:r>
            <a:endParaRPr lang="en-US" sz="1600" dirty="0" smtClean="0"/>
          </a:p>
          <a:p>
            <a:endParaRPr lang="fr-BE" sz="1600" dirty="0" smtClean="0"/>
          </a:p>
          <a:p>
            <a:pPr marL="109537" indent="0">
              <a:buFont typeface="Wingdings 3" pitchFamily="18" charset="2"/>
              <a:buNone/>
            </a:pP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76400" y="1748681"/>
            <a:ext cx="1818126" cy="2289919"/>
            <a:chOff x="1676400" y="1748681"/>
            <a:chExt cx="1818126" cy="2289919"/>
          </a:xfrm>
        </p:grpSpPr>
        <p:sp>
          <p:nvSpPr>
            <p:cNvPr id="4" name="TextBox 3"/>
            <p:cNvSpPr txBox="1"/>
            <p:nvPr/>
          </p:nvSpPr>
          <p:spPr>
            <a:xfrm>
              <a:off x="1676400" y="3453825"/>
              <a:ext cx="1818126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sz="1600" dirty="0" err="1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s</a:t>
              </a:r>
              <a:r>
                <a:rPr lang="fr-BE" sz="1600" dirty="0" err="1" smtClean="0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ynop</a:t>
              </a:r>
              <a:r>
                <a:rPr lang="fr-BE" sz="1600" dirty="0" smtClean="0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 stations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BE" sz="1600" dirty="0" err="1" smtClean="0">
                  <a:solidFill>
                    <a:srgbClr val="FF0000"/>
                  </a:solidFill>
                  <a:latin typeface="Malgun Gothic" pitchFamily="34" charset="-127"/>
                  <a:ea typeface="Malgun Gothic" pitchFamily="34" charset="-127"/>
                </a:rPr>
                <a:t>reanalyses</a:t>
              </a:r>
              <a:endParaRPr lang="fr-BE" sz="1600" dirty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931045" y="2308131"/>
              <a:ext cx="269355" cy="114569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2008179" y="1748681"/>
              <a:ext cx="215599" cy="170514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533399" y="4343400"/>
            <a:ext cx="809006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lnSpc>
                <a:spcPct val="150000"/>
              </a:lnSpc>
              <a:buNone/>
            </a:pPr>
            <a:r>
              <a:rPr lang="fr-BE" sz="1800" dirty="0" smtClean="0">
                <a:solidFill>
                  <a:schemeClr val="accent1"/>
                </a:solidFill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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sensitivity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analysis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of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p</a:t>
            </a:r>
            <a:r>
              <a:rPr lang="fr-BE" sz="1800" baseline="-250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s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, T</a:t>
            </a:r>
            <a:r>
              <a:rPr lang="fr-BE" sz="1800" baseline="-250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m</a:t>
            </a:r>
            <a:r>
              <a:rPr lang="fr-BE" sz="1800" dirty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,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T</a:t>
            </a:r>
            <a:r>
              <a:rPr lang="fr-BE" sz="1800" baseline="-250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s</a:t>
            </a:r>
            <a:r>
              <a:rPr lang="fr-BE" sz="1800" b="1" dirty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</a:t>
            </a:r>
            <a:r>
              <a:rPr lang="fr-BE" sz="1800" b="1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, </a:t>
            </a:r>
            <a:r>
              <a:rPr lang="fr-BE" sz="1800" dirty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and data sources 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by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isolating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the       </a:t>
            </a:r>
            <a:r>
              <a:rPr lang="fr-BE" sz="18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 </a:t>
            </a:r>
            <a:r>
              <a:rPr lang="fr-BE" sz="1800" dirty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influence 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of a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given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parameter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/</a:t>
            </a:r>
            <a:r>
              <a:rPr lang="fr-BE" sz="1800" dirty="0" err="1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dataset</a:t>
            </a:r>
            <a:r>
              <a:rPr lang="fr-BE" sz="1800" dirty="0" smtClean="0">
                <a:latin typeface="Malgun Gothic" pitchFamily="34" charset="-127"/>
                <a:ea typeface="Malgun Gothic" pitchFamily="34" charset="-127"/>
                <a:sym typeface="Wingdings" pitchFamily="2" charset="2"/>
              </a:rPr>
              <a:t> </a:t>
            </a:r>
            <a:endParaRPr lang="fr-BE" sz="1800" dirty="0">
              <a:latin typeface="Malgun Gothic" pitchFamily="34" charset="-127"/>
              <a:ea typeface="Malgun Gothic" pitchFamily="34" charset="-127"/>
              <a:sym typeface="Wingdings" pitchFamily="2" charset="2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fr-BE" sz="1150" b="1" dirty="0" smtClean="0">
                <a:solidFill>
                  <a:schemeClr val="tx1"/>
                </a:solidFill>
              </a:rPr>
              <a:t>GNSS4SWEC workshop</a:t>
            </a:r>
            <a:r>
              <a:rPr lang="fr-BE" b="1" dirty="0" smtClean="0">
                <a:solidFill>
                  <a:schemeClr val="tx1"/>
                </a:solidFill>
              </a:rPr>
              <a:t>                </a:t>
            </a:r>
            <a:endParaRPr lang="fr-BE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Thessaloniki, Greece                    11-13 May 2015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4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0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32" name="Group 31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34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75152"/>
              </p:ext>
            </p:extLst>
          </p:nvPr>
        </p:nvGraphicFramePr>
        <p:xfrm>
          <a:off x="291407" y="762000"/>
          <a:ext cx="8561186" cy="5890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054"/>
                <a:gridCol w="1295189"/>
                <a:gridCol w="1295189"/>
                <a:gridCol w="685688"/>
                <a:gridCol w="685688"/>
                <a:gridCol w="1295189"/>
                <a:gridCol w="1295189"/>
              </a:tblGrid>
              <a:tr h="348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 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bias (mm)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abs bias (mm)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SD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R²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trend (mm/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dec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)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abs trend (mm/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dec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)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[a]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ERA: influence IGS data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IWV ERA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-0.313±1.011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0.669±0.818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3.807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0.962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-0.102±0.457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0.322±0.338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[b]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ERA: influence P</a:t>
                      </a:r>
                      <a:r>
                        <a:rPr lang="en-GB" sz="1400" baseline="-250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52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TmERA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  P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synop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*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-0.200±0.614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0.031±0.611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0.301±0.570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0.357±0.494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7.575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0.786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0.961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0.989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-0.290±0.752 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0.052±0.401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0.353±0.724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0.277±0.292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[c]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 ERA P </a:t>
                      </a:r>
                      <a:r>
                        <a:rPr lang="fr-BE" sz="1400" dirty="0" err="1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synop</a:t>
                      </a:r>
                      <a:r>
                        <a:rPr lang="fr-BE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: influence </a:t>
                      </a:r>
                      <a:r>
                        <a:rPr lang="fr-BE" sz="1400" dirty="0" err="1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</a:t>
                      </a:r>
                      <a:r>
                        <a:rPr lang="fr-BE" sz="1400" baseline="-25000" dirty="0" err="1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52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TP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synop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*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0.009±0.025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0.267±0.622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0.020±0.017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0.503±0.447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0.029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2.878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1.000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0.979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0.013±0.244                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-0.197±0.879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0.107±0.219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0.502±0.744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[d]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ERA: influence </a:t>
                      </a:r>
                      <a:r>
                        <a:rPr lang="fr-BE" sz="1400" dirty="0" err="1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Bevis</a:t>
                      </a:r>
                      <a:r>
                        <a:rPr lang="fr-BE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 et al. </a:t>
                      </a:r>
                      <a:r>
                        <a:rPr lang="fr-BE" sz="1400" dirty="0" err="1" smtClean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regression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97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TP ERA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0.044±0.092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0.508±1.583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0.069±0.075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1.235±1.108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0.025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8.099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1.000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0.804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-0.004±0.031 </a:t>
                      </a:r>
                      <a:r>
                        <a:rPr lang="en-GB" sz="1200" dirty="0" smtClean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              </a:t>
                      </a:r>
                      <a:r>
                        <a:rPr lang="en-GB" sz="12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0.101±0.213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0.018±0.025 </a:t>
                      </a:r>
                      <a:r>
                        <a:rPr lang="en-GB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0.188±0.140</a:t>
                      </a:r>
                      <a:endParaRPr lang="fr-BE" sz="12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[e]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ERA P </a:t>
                      </a:r>
                      <a:r>
                        <a:rPr lang="en-GB" sz="1400" dirty="0" err="1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synop</a:t>
                      </a: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: influence </a:t>
                      </a:r>
                      <a:r>
                        <a:rPr lang="en-GB" sz="1400" dirty="0" err="1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Ts</a:t>
                      </a: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 and Bevis et al. regression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TP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synop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*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0.026±0.071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0.051±0.055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0.052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1.000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0.001±0.248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0.110±0.221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[f]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ERA: influence reanalysis dataset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NCEP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-0.034±0.286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0.168±0.233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0.154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0.995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-0.015±0.144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0.083±0.118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[g]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Tm ERA: observational vs. reanalysis dataset</a:t>
                      </a:r>
                      <a:endParaRPr lang="fr-BE" sz="14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TP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synop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*</a:t>
                      </a:r>
                      <a:endParaRPr lang="fr-BE" sz="1400" dirty="0">
                        <a:solidFill>
                          <a:srgbClr val="FF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-0.073±0.403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0.223±0.342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4.705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0.971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-0.210±0.667</a:t>
                      </a:r>
                      <a:endParaRPr lang="fr-BE" sz="120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Malgun Gothic" pitchFamily="34" charset="-127"/>
                          <a:ea typeface="Malgun Gothic" pitchFamily="34" charset="-127"/>
                        </a:rPr>
                        <a:t>0.259±0.649</a:t>
                      </a:r>
                      <a:endParaRPr lang="fr-BE" sz="1200" dirty="0">
                        <a:solidFill>
                          <a:srgbClr val="000000"/>
                        </a:solidFill>
                        <a:effectLst/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248400" y="2286000"/>
            <a:ext cx="2667000" cy="762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Oval 13"/>
          <p:cNvSpPr/>
          <p:nvPr/>
        </p:nvSpPr>
        <p:spPr>
          <a:xfrm>
            <a:off x="6248400" y="6248400"/>
            <a:ext cx="2667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val 14"/>
          <p:cNvSpPr/>
          <p:nvPr/>
        </p:nvSpPr>
        <p:spPr>
          <a:xfrm>
            <a:off x="6248400" y="1676400"/>
            <a:ext cx="2667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72968" y="63002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0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0843"/>
            <a:ext cx="8382000" cy="5987143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IGS, T</a:t>
            </a:r>
            <a:r>
              <a:rPr lang="fr-BE" baseline="-25000" dirty="0" smtClean="0"/>
              <a:t>m</a:t>
            </a:r>
            <a:r>
              <a:rPr lang="fr-BE" dirty="0" smtClean="0"/>
              <a:t> </a:t>
            </a:r>
            <a:r>
              <a:rPr lang="fr-BE" dirty="0" err="1" smtClean="0"/>
              <a:t>ERAinterim</a:t>
            </a:r>
            <a:endParaRPr lang="fr-BE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1997-Mar 2011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2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" y="87120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ERAinterim</a:t>
            </a:r>
            <a:endParaRPr lang="fr-BE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1997-Mar 2011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6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" y="871200"/>
            <a:ext cx="8385065" cy="5989332"/>
          </a:xfrm>
          <a:prstGeom prst="rect">
            <a:avLst/>
          </a:prstGeom>
        </p:spPr>
      </p:pic>
      <p:sp>
        <p:nvSpPr>
          <p:cNvPr id="53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55" name="Group 54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57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4268" y="39740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GOMESCIA</a:t>
            </a:r>
            <a:endParaRPr lang="fr-BE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6480000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IWV trends [mm/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dec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1997-Mar 2011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	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Arial" charset="0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 &amp; perspectives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Sensitivity analysis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IWV trends &amp; correlations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0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1172</Words>
  <Application>Microsoft Office PowerPoint</Application>
  <PresentationFormat>On-screen Show (4:3)</PresentationFormat>
  <Paragraphs>286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Integrated Water Vapour project in Belgium: techniques intercomparison and time series analysis</dc:title>
  <dc:creator>Roeland Van Malderen</dc:creator>
  <cp:lastModifiedBy>Roeland Van Malderen</cp:lastModifiedBy>
  <cp:revision>171</cp:revision>
  <dcterms:created xsi:type="dcterms:W3CDTF">2013-10-07T12:21:19Z</dcterms:created>
  <dcterms:modified xsi:type="dcterms:W3CDTF">2015-05-20T14:34:32Z</dcterms:modified>
</cp:coreProperties>
</file>