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260" r:id="rId4"/>
    <p:sldId id="296" r:id="rId5"/>
    <p:sldId id="300" r:id="rId6"/>
    <p:sldId id="361" r:id="rId7"/>
    <p:sldId id="364" r:id="rId8"/>
    <p:sldId id="365" r:id="rId9"/>
    <p:sldId id="393" r:id="rId10"/>
    <p:sldId id="335" r:id="rId11"/>
    <p:sldId id="389" r:id="rId12"/>
    <p:sldId id="392" r:id="rId13"/>
    <p:sldId id="378" r:id="rId14"/>
    <p:sldId id="348" r:id="rId15"/>
    <p:sldId id="391" r:id="rId16"/>
    <p:sldId id="345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A4D"/>
    <a:srgbClr val="E5E143"/>
    <a:srgbClr val="E6E374"/>
    <a:srgbClr val="D2AA00"/>
    <a:srgbClr val="ECEA98"/>
    <a:srgbClr val="96AFD9"/>
    <a:srgbClr val="90AFD9"/>
    <a:srgbClr val="8DAFD9"/>
    <a:srgbClr val="8DAFDE"/>
    <a:srgbClr val="8D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>
        <p:scale>
          <a:sx n="66" d="100"/>
          <a:sy n="66" d="100"/>
        </p:scale>
        <p:origin x="-293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A714-446F-45D7-B185-BA21B8870CB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8921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C0D7-3F1E-4687-9CB3-11F2CDC330D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695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Suggestion: I replaced the original sentence “</a:t>
            </a:r>
            <a:r>
              <a:rPr lang="en-GB" sz="1200" dirty="0" smtClean="0"/>
              <a:t>For every station (120 stations!), 3 variants of synthetic time series were created:</a:t>
            </a:r>
            <a:r>
              <a:rPr lang="en-US" dirty="0" smtClean="0"/>
              <a:t>“ by “</a:t>
            </a:r>
            <a:r>
              <a:rPr lang="en-GB" sz="1200" dirty="0" smtClean="0"/>
              <a:t>For each of the 120 station, 3 time series of different complexity were created:</a:t>
            </a:r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92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HOMOP:</a:t>
            </a:r>
            <a:r>
              <a:rPr lang="en-US" baseline="0" dirty="0" smtClean="0"/>
              <a:t> PRODIGE+SPLIDHOME</a:t>
            </a:r>
          </a:p>
          <a:p>
            <a:r>
              <a:rPr lang="en-US" baseline="0" dirty="0" err="1" smtClean="0"/>
              <a:t>PMTred</a:t>
            </a:r>
            <a:r>
              <a:rPr lang="en-US" baseline="0" dirty="0" smtClean="0"/>
              <a:t>: </a:t>
            </a:r>
            <a:r>
              <a:rPr lang="en-US" sz="1200" dirty="0" smtClean="0">
                <a:solidFill>
                  <a:schemeClr val="accent6"/>
                </a:solidFill>
              </a:rPr>
              <a:t>a penalized maximal </a:t>
            </a:r>
            <a:r>
              <a:rPr lang="en-US" sz="1200" i="1" dirty="0" smtClean="0">
                <a:solidFill>
                  <a:schemeClr val="accent6"/>
                </a:solidFill>
              </a:rPr>
              <a:t>t</a:t>
            </a:r>
            <a:r>
              <a:rPr lang="en-US" sz="1200" dirty="0" smtClean="0">
                <a:solidFill>
                  <a:schemeClr val="accent6"/>
                </a:solidFill>
              </a:rPr>
              <a:t> test (PMT) to empirically construct a penalty function that evens out the U-shaped false-alarm distribution over the relative position in the time series being tested. </a:t>
            </a:r>
            <a:r>
              <a:rPr lang="en-US" sz="1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PMTred</a:t>
            </a:r>
            <a:r>
              <a:rPr lang="en-US" sz="1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accounts </a:t>
            </a:r>
            <a:r>
              <a:rPr lang="en-US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first-order </a:t>
            </a:r>
            <a:r>
              <a:rPr lang="en-US" sz="1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autoregressive noise.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37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5616" y="692696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0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41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6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1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43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385593" cy="51412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335488" y="6333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27584" y="6309320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 smtClean="0"/>
              <a:t>European Meteorological Society</a:t>
            </a:r>
            <a:r>
              <a:rPr lang="en-US" sz="900" b="0" baseline="0" dirty="0" smtClean="0"/>
              <a:t> Annual Meeting, 4-8 September 2017, Dublin, Ireland </a:t>
            </a:r>
            <a:endParaRPr lang="fr-BE" sz="9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794383" y="6141357"/>
            <a:ext cx="666049" cy="707731"/>
            <a:chOff x="3737114" y="364035"/>
            <a:chExt cx="3435499" cy="388288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737114" y="2473913"/>
              <a:ext cx="3435499" cy="17730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Royal Observatory </a:t>
              </a:r>
            </a:p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of Belgium</a:t>
              </a:r>
              <a:endParaRPr lang="en-GB" sz="5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864" y="364035"/>
              <a:ext cx="2735998" cy="25600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3731"/>
            <a:ext cx="516681" cy="6738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2" y="6237312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5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1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03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96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37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11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03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72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9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18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12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93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" y="5949280"/>
            <a:ext cx="478064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7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roeland@meteo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064896" cy="108012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R. </a:t>
            </a:r>
            <a:r>
              <a:rPr lang="en-US" sz="5500" b="1" dirty="0">
                <a:solidFill>
                  <a:schemeClr val="bg2">
                    <a:lumMod val="50000"/>
                  </a:schemeClr>
                </a:solidFill>
              </a:rPr>
              <a:t>Van </a:t>
            </a: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Malderen</a:t>
            </a:r>
            <a:r>
              <a:rPr lang="en-US" sz="5500" b="1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, E. Pottiaux</a:t>
            </a:r>
            <a:r>
              <a:rPr lang="en-US" sz="5500" b="1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, A. Klos</a:t>
            </a:r>
            <a:r>
              <a:rPr lang="en-US" sz="5500" b="1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O. Bock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J. Bogusz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B. Chimani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M. Elias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M. Gruszczynska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J. Guijarro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S. </a:t>
            </a:r>
            <a:r>
              <a:rPr lang="en-US" sz="5500" dirty="0" err="1">
                <a:solidFill>
                  <a:schemeClr val="bg2">
                    <a:lumMod val="50000"/>
                  </a:schemeClr>
                </a:solidFill>
              </a:rPr>
              <a:t>Zengin</a:t>
            </a:r>
            <a:r>
              <a:rPr lang="en-US" sz="5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Kazancı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 and T. Ning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en-GB" sz="5500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49280"/>
            <a:ext cx="385593" cy="5141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9552" y="5877068"/>
            <a:ext cx="666049" cy="707731"/>
            <a:chOff x="3737114" y="364035"/>
            <a:chExt cx="3435499" cy="3882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3737114" y="2473913"/>
              <a:ext cx="3435499" cy="17730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Royal Observatory </a:t>
              </a:r>
            </a:p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of Belgium</a:t>
              </a:r>
              <a:endParaRPr lang="en-GB" sz="5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864" y="364035"/>
              <a:ext cx="2735998" cy="25600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94026"/>
            <a:ext cx="516681" cy="673816"/>
          </a:xfrm>
          <a:prstGeom prst="rect">
            <a:avLst/>
          </a:prstGeom>
        </p:spPr>
      </p:pic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39213"/>
            <a:ext cx="609224" cy="6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MG Home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75182"/>
            <a:ext cx="2404120" cy="9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GTK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49280"/>
            <a:ext cx="788022" cy="4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fbeeldingsresultaat voor aem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77272"/>
            <a:ext cx="672552" cy="6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ktu.edu.tr/images/ktulogo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7068"/>
            <a:ext cx="720284" cy="7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antmäterie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47574"/>
            <a:ext cx="1828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3040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832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9232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7344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8224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1600" y="558924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544" y="908720"/>
            <a:ext cx="7992887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18288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effectLst/>
              </a:rPr>
              <a:t>The homogenization of GPS Integrated Water </a:t>
            </a:r>
            <a:r>
              <a:rPr lang="en-US" sz="4000" dirty="0" err="1" smtClean="0">
                <a:effectLst/>
              </a:rPr>
              <a:t>Vapour</a:t>
            </a:r>
            <a:r>
              <a:rPr lang="en-US" sz="4000" dirty="0" smtClean="0">
                <a:effectLst/>
              </a:rPr>
              <a:t> time series: methodology and benchmarking the algorithms on synthetic datasets</a:t>
            </a:r>
            <a:endParaRPr lang="en-GB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"/>
          <p:cNvSpPr txBox="1">
            <a:spLocks/>
          </p:cNvSpPr>
          <p:nvPr/>
        </p:nvSpPr>
        <p:spPr>
          <a:xfrm>
            <a:off x="971600" y="6165304"/>
            <a:ext cx="6215584" cy="7076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900" dirty="0">
                <a:solidFill>
                  <a:schemeClr val="tx1"/>
                </a:solidFill>
                <a:sym typeface="Wingdings" panose="05000000000000000000" pitchFamily="2" charset="2"/>
              </a:rPr>
              <a:t>depending on the method: over/underestimation of  </a:t>
            </a:r>
            <a:r>
              <a:rPr lang="en-US" sz="19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  low-amplitude offsets ( fine-tuning?)</a:t>
            </a:r>
            <a:endParaRPr lang="en-US" sz="19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800" i="1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noProof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amplitudes of offsets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http://iag-gnssclimate.oma.be/Results/sub-WG%20Homogenization/Tong%20Ning/PMTred/AmplitudeDifferencesAnalysis/62d/EASY_V1-daily-PMTred_TongNing_EstimatedOffsetAmplitude_His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ag-gnssclimate.oma.be/Results/sub-WG%20Homogenization/Tong%20Ning/PMTred/AmplitudeDifferencesAnalysis/62d/EASY_V1-monthly-PMTred_TongNing_TrueOffsetAmplitude_Histo.png"/>
          <p:cNvSpPr>
            <a:spLocks noChangeAspect="1" noChangeArrowheads="1"/>
          </p:cNvSpPr>
          <p:nvPr/>
        </p:nvSpPr>
        <p:spPr bwMode="auto">
          <a:xfrm>
            <a:off x="155575" y="-2865438"/>
            <a:ext cx="9963150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6" name="Obraz 8">
            <a:extLst>
              <a:ext uri="{FF2B5EF4-FFF2-40B4-BE49-F238E27FC236}">
                <a16:creationId xmlns="" xmlns:a16="http://schemas.microsoft.com/office/drawing/2014/main" id="{6C3FAC36-FC57-4ABE-A173-37C7AC8F1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0" y="1185039"/>
            <a:ext cx="6854726" cy="173990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2" y="3140968"/>
            <a:ext cx="7000082" cy="30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16709" y="3068960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5, 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3768" y="3154680"/>
            <a:ext cx="27432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55976" y="3154680"/>
            <a:ext cx="27432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47864" y="306896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3879" y="306896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40250" y="306896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Decision 16"/>
          <p:cNvSpPr>
            <a:spLocks noChangeAspect="1"/>
          </p:cNvSpPr>
          <p:nvPr/>
        </p:nvSpPr>
        <p:spPr>
          <a:xfrm>
            <a:off x="2526054" y="3107124"/>
            <a:ext cx="173738" cy="177860"/>
          </a:xfrm>
          <a:prstGeom prst="flowChartDecision">
            <a:avLst/>
          </a:prstGeom>
          <a:solidFill>
            <a:srgbClr val="DFDA4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08666" y="296733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5E143"/>
                </a:solidFill>
              </a:rPr>
              <a:t>×</a:t>
            </a:r>
            <a:endParaRPr lang="en-US" sz="2400" b="1" dirty="0">
              <a:solidFill>
                <a:srgbClr val="E5E14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2160" y="3154680"/>
            <a:ext cx="27432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5956152" y="3140968"/>
            <a:ext cx="128016" cy="128016"/>
          </a:xfrm>
          <a:prstGeom prst="flowChartConnector">
            <a:avLst/>
          </a:prstGeom>
          <a:solidFill>
            <a:srgbClr val="E5E1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30421" y="4554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5, 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97480" y="4628684"/>
            <a:ext cx="27432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Decision 36"/>
          <p:cNvSpPr>
            <a:spLocks noChangeAspect="1"/>
          </p:cNvSpPr>
          <p:nvPr/>
        </p:nvSpPr>
        <p:spPr>
          <a:xfrm>
            <a:off x="2539766" y="4581128"/>
            <a:ext cx="173738" cy="177860"/>
          </a:xfrm>
          <a:prstGeom prst="flowChartDecision">
            <a:avLst/>
          </a:prstGeom>
          <a:solidFill>
            <a:srgbClr val="DFDA4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54064" y="3154680"/>
            <a:ext cx="27432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>
            <a:spLocks/>
          </p:cNvSpPr>
          <p:nvPr/>
        </p:nvSpPr>
        <p:spPr>
          <a:xfrm>
            <a:off x="7620336" y="3140968"/>
            <a:ext cx="192024" cy="128016"/>
          </a:xfrm>
          <a:prstGeom prst="flowChartConnector">
            <a:avLst/>
          </a:prstGeom>
          <a:solidFill>
            <a:srgbClr val="E5E1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51920" y="4615416"/>
            <a:ext cx="82296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49240" y="4615416"/>
            <a:ext cx="82296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187184" y="4615416"/>
            <a:ext cx="822960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4211960" y="4581128"/>
            <a:ext cx="169712" cy="146304"/>
          </a:xfrm>
          <a:prstGeom prst="triangle">
            <a:avLst/>
          </a:prstGeom>
          <a:solidFill>
            <a:srgbClr val="DFDA4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>
            <a:spLocks noChangeAspect="1"/>
          </p:cNvSpPr>
          <p:nvPr/>
        </p:nvSpPr>
        <p:spPr>
          <a:xfrm>
            <a:off x="5940152" y="4581128"/>
            <a:ext cx="169712" cy="146304"/>
          </a:xfrm>
          <a:prstGeom prst="triangle">
            <a:avLst/>
          </a:prstGeom>
          <a:solidFill>
            <a:srgbClr val="DFDA4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6336" y="4365104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5E143"/>
                </a:solidFill>
              </a:rPr>
              <a:t>+</a:t>
            </a:r>
            <a:endParaRPr lang="en-US" sz="3200" dirty="0">
              <a:solidFill>
                <a:srgbClr val="E5E14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6911" y="4554000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3,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18719" y="4554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2, 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3848" y="4554000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2, 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6216" y="3356992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BE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Trend estimation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Obraz 12">
            <a:extLst>
              <a:ext uri="{FF2B5EF4-FFF2-40B4-BE49-F238E27FC236}">
                <a16:creationId xmlns="" xmlns:a16="http://schemas.microsoft.com/office/drawing/2014/main" id="{16AE1A13-AAB4-4F7A-BD24-F783C0D5B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7" y="3103789"/>
            <a:ext cx="7969711" cy="36875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39952" y="3356992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17" name="Obraz 8">
            <a:extLst>
              <a:ext uri="{FF2B5EF4-FFF2-40B4-BE49-F238E27FC236}">
                <a16:creationId xmlns="" xmlns:a16="http://schemas.microsoft.com/office/drawing/2014/main" id="{6C3FAC36-FC57-4ABE-A173-37C7AC8F1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0" y="1185039"/>
            <a:ext cx="6854726" cy="17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Workplan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5112568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ore detailed assessment </a:t>
            </a:r>
            <a:r>
              <a:rPr lang="en-US" sz="1800" dirty="0" smtClean="0"/>
              <a:t>of the performance of the different tools (and sensitivity analysis): CRMSE, …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 epochs and amplitudes (and feedback) of the offsets in the synthetic datasets is given to the participants who already provided their solutions                   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fine-tuning</a:t>
            </a:r>
            <a:r>
              <a:rPr lang="en-US" sz="1800" dirty="0" smtClean="0">
                <a:sym typeface="Wingdings" panose="05000000000000000000" pitchFamily="2" charset="2"/>
              </a:rPr>
              <a:t> of their tools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We highly welcome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other contributions </a:t>
            </a:r>
            <a:r>
              <a:rPr lang="en-US" sz="1800" dirty="0" smtClean="0">
                <a:sym typeface="Wingdings" panose="05000000000000000000" pitchFamily="2" charset="2"/>
              </a:rPr>
              <a:t>(tools, solutions) in our activity! Interested? Please contact me at </a:t>
            </a:r>
            <a:r>
              <a:rPr lang="en-US" sz="1800" dirty="0" smtClean="0">
                <a:sym typeface="Wingdings" panose="05000000000000000000" pitchFamily="2" charset="2"/>
                <a:hlinkClick r:id="rId2"/>
              </a:rPr>
              <a:t>roeland@meteo.be</a:t>
            </a:r>
            <a:r>
              <a:rPr lang="en-US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900" dirty="0"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A </a:t>
            </a:r>
            <a:r>
              <a:rPr lang="en-GB" sz="1800" dirty="0">
                <a:solidFill>
                  <a:srgbClr val="FF0000"/>
                </a:solidFill>
              </a:rPr>
              <a:t>next generation </a:t>
            </a:r>
            <a:r>
              <a:rPr lang="en-GB" sz="1800" dirty="0"/>
              <a:t>of a fully complicated synthetic dataset will be </a:t>
            </a:r>
            <a:r>
              <a:rPr lang="en-GB" sz="1800" dirty="0" smtClean="0"/>
              <a:t>generated</a:t>
            </a:r>
            <a:r>
              <a:rPr lang="en-GB" sz="1800" dirty="0"/>
              <a:t> </a:t>
            </a:r>
            <a:r>
              <a:rPr lang="en-GB" sz="1800" dirty="0" smtClean="0"/>
              <a:t>(based on the GNSS IWV time series, not the differences).</a:t>
            </a:r>
            <a:endParaRPr lang="en-GB" sz="1800" dirty="0"/>
          </a:p>
          <a:p>
            <a:pPr>
              <a:buFont typeface="Arial" pitchFamily="34" charset="0"/>
              <a:buChar char="•"/>
            </a:pPr>
            <a:endParaRPr lang="en-GB" sz="9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</a:rPr>
              <a:t>A  second round of blind homogenization </a:t>
            </a:r>
            <a:r>
              <a:rPr lang="en-GB" sz="1800" dirty="0">
                <a:solidFill>
                  <a:schemeClr val="tx1"/>
                </a:solidFill>
              </a:rPr>
              <a:t>on this next generation dataset(s) </a:t>
            </a:r>
            <a:r>
              <a:rPr lang="en-GB" sz="1800" dirty="0" smtClean="0">
                <a:solidFill>
                  <a:schemeClr val="tx1"/>
                </a:solidFill>
              </a:rPr>
              <a:t>will be undertaken, before applying (some of the) tools on the real GNSS IWV datasets. 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endParaRPr lang="en-GB" sz="8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800" dirty="0"/>
          </a:p>
        </p:txBody>
      </p:sp>
      <p:pic>
        <p:nvPicPr>
          <p:cNvPr id="22" name="Picture 21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Workplan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9512" y="155679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IAG JWG 4.3.8: </a:t>
            </a:r>
            <a:br>
              <a:rPr lang="en-US" b="1" dirty="0"/>
            </a:br>
            <a:r>
              <a:rPr lang="en-US" i="1" dirty="0"/>
              <a:t>“GNSS tropospheric products for </a:t>
            </a:r>
            <a:r>
              <a:rPr lang="en-US" i="1" dirty="0" smtClean="0"/>
              <a:t>Climate”                                                       </a:t>
            </a:r>
            <a:r>
              <a:rPr lang="en-US" dirty="0" smtClean="0"/>
              <a:t>(</a:t>
            </a:r>
            <a:r>
              <a:rPr lang="en-US" dirty="0"/>
              <a:t>chaired by R. </a:t>
            </a:r>
            <a:r>
              <a:rPr lang="en-US" dirty="0" err="1"/>
              <a:t>Pacione</a:t>
            </a:r>
            <a:r>
              <a:rPr lang="en-US" dirty="0"/>
              <a:t> and E. </a:t>
            </a:r>
            <a:r>
              <a:rPr lang="en-US" dirty="0" err="1"/>
              <a:t>Pottiaux</a:t>
            </a:r>
            <a:r>
              <a:rPr lang="en-US" dirty="0"/>
              <a:t>) </a:t>
            </a:r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xmlns="" id="{ACFCE2F2-165C-4358-84F0-A0885A9B0F00}"/>
              </a:ext>
            </a:extLst>
          </p:cNvPr>
          <p:cNvSpPr/>
          <p:nvPr/>
        </p:nvSpPr>
        <p:spPr>
          <a:xfrm>
            <a:off x="196226" y="2461380"/>
            <a:ext cx="459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</a:t>
            </a:r>
            <a:r>
              <a:rPr lang="en-US" b="1" dirty="0" smtClean="0">
                <a:solidFill>
                  <a:srgbClr val="FF0000"/>
                </a:solidFill>
              </a:rPr>
              <a:t>iag-gnssclimate.oma.be/index.php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xmlns="" id="{85394C29-3F0D-4479-A6CD-179877D58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4993"/>
            <a:ext cx="4067214" cy="40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375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7344816" cy="4338816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Motivation and introduction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nl-BE" dirty="0" err="1" smtClean="0"/>
              <a:t>Methodology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nl-BE" dirty="0" err="1" smtClean="0"/>
              <a:t>Synthetic</a:t>
            </a:r>
            <a:r>
              <a:rPr lang="nl-BE" dirty="0" smtClean="0"/>
              <a:t> dataset </a:t>
            </a:r>
            <a:r>
              <a:rPr lang="nl-BE" dirty="0" err="1" smtClean="0"/>
              <a:t>generation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Assessment of the performance of the homogenization tools on the synthetic dataset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Motivation</a:t>
            </a:r>
            <a:endParaRPr lang="en-GB" sz="2800" dirty="0"/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12967" cy="4176464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COST action </a:t>
            </a:r>
            <a:r>
              <a:rPr lang="en-US" sz="1800" dirty="0">
                <a:solidFill>
                  <a:srgbClr val="FF0000"/>
                </a:solidFill>
              </a:rPr>
              <a:t>GNSS4SWEC</a:t>
            </a:r>
            <a:r>
              <a:rPr lang="en-US" sz="1800" dirty="0"/>
              <a:t> ‘Advanced Global Navigation Satellite Systems tropospheric products for monitoring severe weather events and climate</a:t>
            </a:r>
            <a:r>
              <a:rPr lang="en-US" sz="1800" dirty="0" smtClean="0"/>
              <a:t>’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WG3: Use of GNSS tropospheric products for </a:t>
            </a:r>
            <a:r>
              <a:rPr lang="en-US" sz="1800" dirty="0">
                <a:solidFill>
                  <a:srgbClr val="FF0000"/>
                </a:solidFill>
              </a:rPr>
              <a:t>climate </a:t>
            </a:r>
            <a:r>
              <a:rPr lang="en-US" sz="1800" dirty="0" smtClean="0">
                <a:solidFill>
                  <a:srgbClr val="FF0000"/>
                </a:solidFill>
              </a:rPr>
              <a:t>monitoring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rom </a:t>
            </a:r>
            <a:r>
              <a:rPr lang="en-US" sz="1800" dirty="0"/>
              <a:t>different presentations at different GNSS4SWEC workshops, it turned out that different groups were showing results from </a:t>
            </a:r>
            <a:r>
              <a:rPr lang="en-US" sz="1800" dirty="0">
                <a:solidFill>
                  <a:srgbClr val="FF0000"/>
                </a:solidFill>
              </a:rPr>
              <a:t>time series analyses</a:t>
            </a:r>
            <a:r>
              <a:rPr lang="en-US" sz="1800" dirty="0"/>
              <a:t>, sometimes based on the same datasets.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They were dealing/struggling with the </a:t>
            </a:r>
            <a:r>
              <a:rPr lang="en-US" sz="1800" dirty="0">
                <a:solidFill>
                  <a:srgbClr val="FF0000"/>
                </a:solidFill>
              </a:rPr>
              <a:t>homogenization</a:t>
            </a:r>
            <a:r>
              <a:rPr lang="en-US" sz="1800" dirty="0"/>
              <a:t> of their </a:t>
            </a:r>
            <a:r>
              <a:rPr lang="en-US" sz="1800" dirty="0" smtClean="0"/>
              <a:t>datasets.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common</a:t>
            </a:r>
            <a:r>
              <a:rPr lang="en-US" sz="1800" dirty="0" smtClean="0">
                <a:sym typeface="Wingdings" panose="05000000000000000000" pitchFamily="2" charset="2"/>
              </a:rPr>
              <a:t> activity, on a reference IWV dataset. </a:t>
            </a:r>
            <a:endParaRPr lang="en-US" sz="1800" dirty="0"/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1" name="Picture 20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5024" y="1916832"/>
            <a:ext cx="1118495" cy="10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5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Introduction: 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the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reference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IWV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dataset</a:t>
            </a:r>
            <a:endParaRPr lang="en-GB" sz="2000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8856984" cy="359082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5495" y="4941168"/>
            <a:ext cx="8784977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/>
              <a:t>120 sites worldwide, with </a:t>
            </a:r>
            <a:r>
              <a:rPr lang="en-US" sz="1800" dirty="0" smtClean="0">
                <a:solidFill>
                  <a:srgbClr val="FF0000"/>
                </a:solidFill>
              </a:rPr>
              <a:t>homogeneous reprocessing </a:t>
            </a:r>
            <a:r>
              <a:rPr lang="en-US" sz="1800" dirty="0" smtClean="0"/>
              <a:t>from 1995 – 2010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IGS repro 1</a:t>
            </a:r>
            <a:r>
              <a:rPr lang="en-US" sz="1800" dirty="0" smtClean="0"/>
              <a:t>:  International GNSS Service, first reprocessing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creened, outlier removed</a:t>
            </a:r>
            <a:r>
              <a:rPr lang="en-US" sz="1800" dirty="0" smtClean="0"/>
              <a:t>, and ZTD converted to IWV by O. Bock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351" y="2689175"/>
            <a:ext cx="109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A. </a:t>
            </a:r>
            <a:r>
              <a:rPr lang="en-US" sz="14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Klos</a:t>
            </a:r>
            <a:endParaRPr lang="en-US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gs.org/assets/images/logo-i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0" y="5301208"/>
            <a:ext cx="1333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3" name="Picture 12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855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err="1" smtClean="0"/>
              <a:t>Methodology</a:t>
            </a:r>
            <a:r>
              <a:rPr lang="fr-BE" sz="2800" dirty="0"/>
              <a:t>:</a:t>
            </a:r>
            <a:r>
              <a:rPr lang="fr-BE" sz="2800" dirty="0" smtClean="0"/>
              <a:t> 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use of a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reference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IWV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dataset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(ERA-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interim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)</a:t>
            </a:r>
            <a:endParaRPr lang="en-GB" sz="2000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3" descr="E:\GNSS4SWEC\work\COMPAR_IWV_GPS_ERAI\IGS\repro1_trop_new\new_tri_3a\ech_1h\erai_pl\ERAI_cor_pl\scatter3_10sig_nearest_york.tri.ech.ech\tri_20np_3sig_2cdf\daily_5\monthly_15\all\visu_3sig_changes\ccj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74" y="1416331"/>
            <a:ext cx="4978070" cy="3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GNSS4SWEC\work\COMPAR_IWV_GPS_ERAI\IGS\repro1_trop_new\new_tri_3a\ech_1h\erai_pl\ERAI_cor_pl\scatter3_10sig_nearest_york.tri.ech\tri_20np_3sig_2cdf\daily_5\all\visu_3sig_changes\ccj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4983753" cy="37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121223"/>
            <a:ext cx="1144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O. Bock</a:t>
            </a:r>
            <a:endParaRPr lang="en-US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5865" y="1412776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onthly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1412776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daily</a:t>
            </a:r>
            <a:endParaRPr lang="en-US" sz="1400" dirty="0"/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0" name="Picture 19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79512" y="4941168"/>
            <a:ext cx="8784976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100000"/>
              <a:buFont typeface="Georgia" pitchFamily="18" charset="0"/>
              <a:buNone/>
            </a:pPr>
            <a:endParaRPr lang="en-US" sz="1800" i="1" dirty="0" smtClean="0"/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800" dirty="0" smtClean="0">
                <a:sym typeface="Wingdings" panose="05000000000000000000" pitchFamily="2" charset="2"/>
              </a:rPr>
              <a:t>We </a:t>
            </a:r>
            <a:r>
              <a:rPr lang="en-US" sz="1800" dirty="0">
                <a:sym typeface="Wingdings" panose="05000000000000000000" pitchFamily="2" charset="2"/>
              </a:rPr>
              <a:t>will look for break points/change points in the GPS – ERA-interim IWV  differences series.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27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Generation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ynthetic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dataset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 how?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4680520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b</a:t>
            </a:r>
            <a:r>
              <a:rPr lang="en-US" sz="1800" dirty="0" smtClean="0"/>
              <a:t>ased on the comparison of the epochs identified by different tools       , we decided to build </a:t>
            </a:r>
            <a:r>
              <a:rPr lang="en-US" sz="1800" dirty="0" smtClean="0">
                <a:solidFill>
                  <a:schemeClr val="accent6"/>
                </a:solidFill>
              </a:rPr>
              <a:t>synthetic datasets </a:t>
            </a:r>
            <a:r>
              <a:rPr lang="en-US" sz="1800" dirty="0" smtClean="0"/>
              <a:t>with </a:t>
            </a:r>
            <a:r>
              <a:rPr lang="en-US" sz="1800" dirty="0" smtClean="0">
                <a:solidFill>
                  <a:schemeClr val="accent6"/>
                </a:solidFill>
              </a:rPr>
              <a:t>known inserted offsets </a:t>
            </a:r>
            <a:r>
              <a:rPr lang="en-US" sz="1800" dirty="0" smtClean="0">
                <a:solidFill>
                  <a:schemeClr val="tx1"/>
                </a:solidFill>
              </a:rPr>
              <a:t>for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 the assessment of the performance of the different tools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 a sensitivity analysis of this performance on the properties of the datasets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ynthetic datasets of the </a:t>
            </a:r>
            <a:r>
              <a:rPr lang="en-US" sz="1800" dirty="0" smtClean="0">
                <a:solidFill>
                  <a:schemeClr val="accent6"/>
                </a:solidFill>
              </a:rPr>
              <a:t>IWV differences,  </a:t>
            </a:r>
          </a:p>
          <a:p>
            <a:pPr marL="4572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  1. </a:t>
            </a:r>
            <a:r>
              <a:rPr lang="en-US" sz="1800" dirty="0"/>
              <a:t>based on the characteristics of the offsets in the real IWV differences: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number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typical </a:t>
            </a:r>
            <a:r>
              <a:rPr lang="en-US" sz="1600" dirty="0" smtClean="0">
                <a:solidFill>
                  <a:schemeClr val="tx1"/>
                </a:solidFill>
              </a:rPr>
              <a:t>amplitudes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  2</a:t>
            </a:r>
            <a:r>
              <a:rPr lang="en-US" sz="1800" dirty="0">
                <a:solidFill>
                  <a:schemeClr val="accent6"/>
                </a:solidFill>
              </a:rPr>
              <a:t>. </a:t>
            </a:r>
            <a:r>
              <a:rPr lang="en-US" sz="1800" dirty="0"/>
              <a:t>based on the characteristics of the real GPS – ERA-interim IWV differences: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analysis of significant frequencies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noise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linear trends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</a:p>
          <a:p>
            <a:pPr marL="4572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Smiley Face 16"/>
          <p:cNvSpPr>
            <a:spLocks noChangeAspect="1"/>
          </p:cNvSpPr>
          <p:nvPr/>
        </p:nvSpPr>
        <p:spPr>
          <a:xfrm>
            <a:off x="7596336" y="1166184"/>
            <a:ext cx="318600" cy="3186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139952" y="4418528"/>
            <a:ext cx="4752526" cy="882680"/>
            <a:chOff x="4139952" y="3429000"/>
            <a:chExt cx="4752526" cy="882680"/>
          </a:xfrm>
        </p:grpSpPr>
        <p:sp>
          <p:nvSpPr>
            <p:cNvPr id="3" name="Right Brace 2"/>
            <p:cNvSpPr/>
            <p:nvPr/>
          </p:nvSpPr>
          <p:spPr>
            <a:xfrm>
              <a:off x="4139952" y="3429000"/>
              <a:ext cx="216024" cy="792088"/>
            </a:xfrm>
            <a:prstGeom prst="rightBrac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992" y="3573016"/>
              <a:ext cx="4392486" cy="738664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omputations </a:t>
              </a:r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were performed with </a:t>
              </a:r>
              <a:r>
                <a:rPr lang="en-GB" sz="1400" b="1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Maximum Likelihood Estimation </a:t>
              </a:r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(MLE) in the Hector 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software (</a:t>
              </a:r>
              <a:r>
                <a:rPr lang="en-GB" sz="1400" dirty="0" err="1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Bos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et al., 2013).</a:t>
              </a:r>
              <a:endParaRPr lang="en-GB" sz="1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15816" y="3284984"/>
            <a:ext cx="5976664" cy="738664"/>
            <a:chOff x="2915816" y="5013176"/>
            <a:chExt cx="5976664" cy="738664"/>
          </a:xfrm>
        </p:grpSpPr>
        <p:sp>
          <p:nvSpPr>
            <p:cNvPr id="19" name="Right Brace 18"/>
            <p:cNvSpPr/>
            <p:nvPr/>
          </p:nvSpPr>
          <p:spPr>
            <a:xfrm>
              <a:off x="2915816" y="5085184"/>
              <a:ext cx="216024" cy="576064"/>
            </a:xfrm>
            <a:prstGeom prst="rightBrac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7864" y="5013176"/>
              <a:ext cx="5544616" cy="738664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round 1000 epochs of instrumental changes, reported in the stations metadata, were manually checked in the IWV differences (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Wingdings" panose="05000000000000000000" pitchFamily="2" charset="2"/>
                </a:rPr>
                <a:t>164 confirmed + 57 new ones, applied on the IWV time series!)  </a:t>
              </a:r>
              <a:endParaRPr lang="en-GB" sz="1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2" name="Picture 21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911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495574"/>
            <a:ext cx="8784976" cy="4309690"/>
          </a:xfrm>
        </p:spPr>
        <p:txBody>
          <a:bodyPr wrap="square">
            <a:normAutofit/>
          </a:bodyPr>
          <a:lstStyle/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‘easy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rgbClr val="FF0000"/>
                </a:solidFill>
              </a:rPr>
              <a:t>seasonal signals</a:t>
            </a:r>
            <a:r>
              <a:rPr lang="en-GB" sz="1800" dirty="0"/>
              <a:t> </a:t>
            </a:r>
            <a:r>
              <a:rPr lang="en-GB" sz="1600" i="1" dirty="0"/>
              <a:t>(annual, semi-annual, </a:t>
            </a:r>
            <a:r>
              <a:rPr lang="pl-PL" sz="1600" i="1" dirty="0" smtClean="0"/>
              <a:t>ter- </a:t>
            </a:r>
            <a:r>
              <a:rPr lang="pl-PL" sz="1600" i="1" dirty="0"/>
              <a:t>and quater-annual,</a:t>
            </a:r>
            <a:r>
              <a:rPr lang="en-GB" sz="1600" i="1" dirty="0"/>
              <a:t> if </a:t>
            </a:r>
            <a:r>
              <a:rPr lang="en-GB" sz="1600" i="1" dirty="0" smtClean="0"/>
              <a:t>present </a:t>
            </a:r>
            <a:r>
              <a:rPr lang="en-GB" sz="1600" i="1" dirty="0"/>
              <a:t>for a particular station)</a:t>
            </a:r>
            <a:r>
              <a:rPr lang="en-GB" sz="1800" dirty="0"/>
              <a:t> + </a:t>
            </a:r>
            <a:r>
              <a:rPr lang="en-GB" sz="1800" dirty="0">
                <a:solidFill>
                  <a:srgbClr val="FF0000"/>
                </a:solidFill>
              </a:rPr>
              <a:t>offsets</a:t>
            </a:r>
            <a:r>
              <a:rPr lang="en-GB" sz="1800" dirty="0"/>
              <a:t> + </a:t>
            </a:r>
            <a:r>
              <a:rPr lang="en-GB" sz="1800" dirty="0">
                <a:solidFill>
                  <a:srgbClr val="FF0000"/>
                </a:solidFill>
              </a:rPr>
              <a:t>white noise</a:t>
            </a:r>
            <a:r>
              <a:rPr lang="en-GB" sz="1800" dirty="0"/>
              <a:t> (WN</a:t>
            </a:r>
            <a:r>
              <a:rPr lang="en-GB" sz="1800" dirty="0" smtClean="0"/>
              <a:t>).</a:t>
            </a:r>
            <a:endParaRPr lang="en-GB" sz="1800" dirty="0"/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‘less-complicated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same as </a:t>
            </a:r>
            <a:r>
              <a:rPr lang="en-GB" sz="1800" dirty="0" smtClean="0">
                <a:solidFill>
                  <a:srgbClr val="FF0000"/>
                </a:solidFill>
              </a:rPr>
              <a:t>1.</a:t>
            </a:r>
            <a:r>
              <a:rPr lang="en-GB" sz="1800" dirty="0" smtClean="0"/>
              <a:t> </a:t>
            </a:r>
            <a:r>
              <a:rPr lang="en-GB" sz="1800" dirty="0"/>
              <a:t>+ </a:t>
            </a:r>
            <a:r>
              <a:rPr lang="en-GB" sz="1800" dirty="0">
                <a:solidFill>
                  <a:srgbClr val="FF0000"/>
                </a:solidFill>
              </a:rPr>
              <a:t>autoregressive process </a:t>
            </a:r>
            <a:r>
              <a:rPr lang="en-GB" sz="1800" dirty="0"/>
              <a:t>of the first order </a:t>
            </a:r>
            <a:r>
              <a:rPr lang="en-GB" sz="1800" dirty="0" smtClean="0"/>
              <a:t>(noise model = AR(1</a:t>
            </a:r>
            <a:r>
              <a:rPr lang="en-GB" sz="1800" dirty="0"/>
              <a:t>)+WN</a:t>
            </a:r>
            <a:r>
              <a:rPr lang="en-GB" sz="1800" dirty="0" smtClean="0"/>
              <a:t>).</a:t>
            </a:r>
            <a:endParaRPr lang="en-GB" sz="1800" dirty="0"/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‘fully-complicated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same as </a:t>
            </a:r>
            <a:r>
              <a:rPr lang="en-GB" sz="1800" dirty="0" smtClean="0">
                <a:solidFill>
                  <a:srgbClr val="FF0000"/>
                </a:solidFill>
              </a:rPr>
              <a:t>2.</a:t>
            </a:r>
            <a:r>
              <a:rPr lang="en-GB" sz="1800" dirty="0" smtClean="0"/>
              <a:t> + </a:t>
            </a:r>
            <a:r>
              <a:rPr lang="en-GB" sz="1800" dirty="0">
                <a:solidFill>
                  <a:srgbClr val="FF0000"/>
                </a:solidFill>
              </a:rPr>
              <a:t>trend</a:t>
            </a:r>
            <a:r>
              <a:rPr lang="en-GB" sz="1800" dirty="0" smtClean="0"/>
              <a:t> </a:t>
            </a:r>
            <a:r>
              <a:rPr lang="en-GB" sz="1800" dirty="0"/>
              <a:t>+ </a:t>
            </a:r>
            <a:r>
              <a:rPr lang="en-GB" sz="1800" dirty="0">
                <a:solidFill>
                  <a:srgbClr val="FF0000"/>
                </a:solidFill>
              </a:rPr>
              <a:t>gaps</a:t>
            </a:r>
            <a:r>
              <a:rPr lang="en-GB" sz="1800" dirty="0" smtClean="0"/>
              <a:t> (up to 20% of missing data).</a:t>
            </a:r>
            <a:endParaRPr lang="en-GB" sz="1800" dirty="0"/>
          </a:p>
          <a:p>
            <a:pPr marL="45720" indent="0">
              <a:buNone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4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142"/>
            <a:ext cx="9144000" cy="2587154"/>
          </a:xfrm>
          <a:prstGeom prst="rect">
            <a:avLst/>
          </a:prstGeom>
        </p:spPr>
      </p:pic>
      <p:pic>
        <p:nvPicPr>
          <p:cNvPr id="20" name="Picture 19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variants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synthetic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time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series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</a:rPr>
              <a:t>of IWV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</a:rPr>
              <a:t>differences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26367"/>
            <a:ext cx="8675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GB" dirty="0"/>
              <a:t>For each of the 120 stations, 3 time series of different complexity were created:</a:t>
            </a:r>
          </a:p>
        </p:txBody>
      </p:sp>
    </p:spTree>
    <p:extLst>
      <p:ext uri="{BB962C8B-B14F-4D97-AF65-F5344CB8AC3E}">
        <p14:creationId xmlns:p14="http://schemas.microsoft.com/office/powerpoint/2010/main" val="6716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Which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homogenization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tools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1" name="Obraz 8">
            <a:extLst>
              <a:ext uri="{FF2B5EF4-FFF2-40B4-BE49-F238E27FC236}">
                <a16:creationId xmlns="" xmlns:a16="http://schemas.microsoft.com/office/drawing/2014/main" id="{20E8CA52-8254-4DB2-B7AC-D36089AD0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8" y="1196752"/>
            <a:ext cx="8864221" cy="2249966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79512" y="35730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Assessment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the performance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tools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on…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4365104"/>
            <a:ext cx="8784976" cy="1584176"/>
          </a:xfrm>
        </p:spPr>
        <p:txBody>
          <a:bodyPr wrap="square">
            <a:normAutofit/>
          </a:bodyPr>
          <a:lstStyle/>
          <a:p>
            <a:pPr marL="358775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 smtClean="0"/>
              <a:t>… the </a:t>
            </a:r>
            <a:r>
              <a:rPr lang="en-US" sz="1800" dirty="0"/>
              <a:t>identification of the </a:t>
            </a:r>
            <a:r>
              <a:rPr lang="en-US" sz="1800" b="1" dirty="0">
                <a:solidFill>
                  <a:srgbClr val="FF0000"/>
                </a:solidFill>
              </a:rPr>
              <a:t>epochs</a:t>
            </a:r>
            <a:r>
              <a:rPr lang="en-US" sz="1800" dirty="0"/>
              <a:t> of the inserted breakpoints (+ sensitivity analysis) in the synthetic datasets.</a:t>
            </a:r>
          </a:p>
          <a:p>
            <a:pPr marL="358775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 smtClean="0">
                <a:sym typeface="Wingdings" panose="05000000000000000000" pitchFamily="2" charset="2"/>
              </a:rPr>
              <a:t>… the </a:t>
            </a:r>
            <a:r>
              <a:rPr lang="en-US" sz="1800" dirty="0">
                <a:sym typeface="Wingdings" panose="05000000000000000000" pitchFamily="2" charset="2"/>
              </a:rPr>
              <a:t>estimation of the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trends</a:t>
            </a:r>
            <a:r>
              <a:rPr lang="en-US" sz="1800" dirty="0">
                <a:sym typeface="Wingdings" panose="05000000000000000000" pitchFamily="2" charset="2"/>
              </a:rPr>
              <a:t> that were or were not imposed to the 3 sets of synthetic IWV differences.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58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scores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Obraz 8">
            <a:extLst>
              <a:ext uri="{FF2B5EF4-FFF2-40B4-BE49-F238E27FC236}">
                <a16:creationId xmlns="" xmlns:a16="http://schemas.microsoft.com/office/drawing/2014/main" id="{6C3FAC36-FC57-4ABE-A173-37C7AC8F1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0" y="1185039"/>
            <a:ext cx="6854726" cy="1739905"/>
          </a:xfrm>
          <a:prstGeom prst="rect">
            <a:avLst/>
          </a:prstGeom>
        </p:spPr>
      </p:pic>
      <p:pic>
        <p:nvPicPr>
          <p:cNvPr id="35" name="Obraz 11">
            <a:extLst>
              <a:ext uri="{FF2B5EF4-FFF2-40B4-BE49-F238E27FC236}">
                <a16:creationId xmlns="" xmlns:a16="http://schemas.microsoft.com/office/drawing/2014/main" id="{860A7541-15A4-427E-AF1A-99B837EE3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7528"/>
            <a:ext cx="8700825" cy="366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6894" y="6453336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ime window = 2 months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1422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12287</TotalTime>
  <Words>1016</Words>
  <Application>Microsoft Office PowerPoint</Application>
  <PresentationFormat>On-screen Show (4:3)</PresentationFormat>
  <Paragraphs>165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Slipstream</vt:lpstr>
      <vt:lpstr>Custom Design</vt:lpstr>
      <vt:lpstr>1_Custom Design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Dewalque</dc:creator>
  <cp:lastModifiedBy>grawrs</cp:lastModifiedBy>
  <cp:revision>607</cp:revision>
  <cp:lastPrinted>2013-06-17T09:59:43Z</cp:lastPrinted>
  <dcterms:created xsi:type="dcterms:W3CDTF">2013-06-17T09:03:27Z</dcterms:created>
  <dcterms:modified xsi:type="dcterms:W3CDTF">2017-09-13T10:10:09Z</dcterms:modified>
</cp:coreProperties>
</file>