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3" r:id="rId2"/>
  </p:sldMasterIdLst>
  <p:notesMasterIdLst>
    <p:notesMasterId r:id="rId13"/>
  </p:notesMasterIdLst>
  <p:sldIdLst>
    <p:sldId id="258" r:id="rId3"/>
    <p:sldId id="318" r:id="rId4"/>
    <p:sldId id="322" r:id="rId5"/>
    <p:sldId id="320" r:id="rId6"/>
    <p:sldId id="321" r:id="rId7"/>
    <p:sldId id="303" r:id="rId8"/>
    <p:sldId id="323" r:id="rId9"/>
    <p:sldId id="283" r:id="rId10"/>
    <p:sldId id="324" r:id="rId11"/>
    <p:sldId id="325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99CCFF"/>
    <a:srgbClr val="000000"/>
    <a:srgbClr val="CC66FF"/>
    <a:srgbClr val="FF3399"/>
    <a:srgbClr val="FF0066"/>
    <a:srgbClr val="FF3300"/>
    <a:srgbClr val="66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9821" autoAdjust="0"/>
  </p:normalViewPr>
  <p:slideViewPr>
    <p:cSldViewPr>
      <p:cViewPr varScale="1">
        <p:scale>
          <a:sx n="75" d="100"/>
          <a:sy n="75" d="100"/>
        </p:scale>
        <p:origin x="-100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067EC00F-892C-4999-B325-489891D3453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6595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107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62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836613"/>
            <a:ext cx="1982787" cy="5289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5795963" cy="5289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1631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793115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388937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8975" y="1600200"/>
            <a:ext cx="388937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6450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793115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793115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xmlns="" val="4212929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C07ADF6-7A97-43BE-A045-901337C5DCC3}" type="datetimeFigureOut">
              <a:rPr lang="en-US"/>
              <a:pPr>
                <a:defRPr/>
              </a:pPr>
              <a:t>9/12/2014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1BD7BD9-FECE-4A17-A230-385A981501E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1629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00ED4-E38A-403E-9F2A-B8EC2FCE7875}" type="datetimeFigureOut">
              <a:rPr lang="en-US"/>
              <a:pPr>
                <a:defRPr/>
              </a:pPr>
              <a:t>9/12/2014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0EBD7-0B17-4773-81DD-181B938EDF4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2034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279FF1-3094-4DB2-BA69-C5890A2F5DA8}" type="datetimeFigureOut">
              <a:rPr lang="en-US"/>
              <a:pPr>
                <a:defRPr/>
              </a:pPr>
              <a:t>9/12/2014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C26520-5BA1-4651-9AC7-24EDFB00A00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91973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55EAF6-CA11-4588-9BA9-9845505B7BC8}" type="datetimeFigureOut">
              <a:rPr lang="en-US"/>
              <a:pPr>
                <a:defRPr/>
              </a:pPr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2B7F97-FB95-404B-B71F-1AB830E307E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8583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C41A0C-BF3A-4915-96ED-D170A3C15395}" type="datetimeFigureOut">
              <a:rPr lang="en-US"/>
              <a:pPr>
                <a:defRPr/>
              </a:pPr>
              <a:t>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B8289A-7F3A-459D-BDC7-8FD59226665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5878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2EA5EA-69C8-467E-9BEE-C4586BBD2310}" type="datetimeFigureOut">
              <a:rPr lang="en-US"/>
              <a:pPr>
                <a:defRPr/>
              </a:pPr>
              <a:t>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D57013-0409-4973-B8BB-973ADD24CB7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0985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7900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03E98-B361-4773-8DC2-881673006BE5}" type="datetimeFigureOut">
              <a:rPr lang="en-US"/>
              <a:pPr>
                <a:defRPr/>
              </a:pPr>
              <a:t>9/12/2014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C2071-846B-4972-962B-17F0C9EFD61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5229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68DEBE-2D95-4ED0-AFE5-6F54BBEE1F1E}" type="datetimeFigureOut">
              <a:rPr lang="en-US"/>
              <a:pPr>
                <a:defRPr/>
              </a:pPr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928EF0-2944-40FC-9EEA-FCEE4DC355A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7691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5B58715-9BC1-4200-A5D5-342D440AFC0D}" type="datetimeFigureOut">
              <a:rPr lang="en-US"/>
              <a:pPr>
                <a:defRPr/>
              </a:pPr>
              <a:t>9/12/2014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99496EC-6D5F-4CCC-B06D-59050875B88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1790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93625-0C10-4B79-8FE5-643E0C9BFE2D}" type="datetimeFigureOut">
              <a:rPr lang="en-US"/>
              <a:pPr>
                <a:defRPr/>
              </a:pPr>
              <a:t>9/12/2014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675E5-7E2D-4FC5-B5D1-B3B7057DDBE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18888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E60B6-0DA6-4374-B55E-18E8F185A0CB}" type="datetimeFigureOut">
              <a:rPr lang="en-US"/>
              <a:pPr>
                <a:defRPr/>
              </a:pPr>
              <a:t>9/12/2014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93F54-3A17-4BFA-B5CF-67FD690927B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283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00561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9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8975" y="1600200"/>
            <a:ext cx="3889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035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972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8531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52610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19002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34663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6613"/>
            <a:ext cx="79311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</a:t>
            </a:r>
          </a:p>
        </p:txBody>
      </p:sp>
      <p:sp>
        <p:nvSpPr>
          <p:cNvPr id="1027" name="Rectangle 2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931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3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19800"/>
            <a:ext cx="533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33"/>
          <p:cNvSpPr>
            <a:spLocks noChangeArrowheads="1"/>
          </p:cNvSpPr>
          <p:nvPr/>
        </p:nvSpPr>
        <p:spPr bwMode="auto">
          <a:xfrm>
            <a:off x="5029200" y="6324600"/>
            <a:ext cx="3505200" cy="381000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50000">
                <a:srgbClr val="91B5FF"/>
              </a:gs>
              <a:gs pos="100000">
                <a:srgbClr val="6699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5105400" y="6384925"/>
            <a:ext cx="34290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1000" b="1" smtClean="0">
                <a:solidFill>
                  <a:srgbClr val="FF3300"/>
                </a:solidFill>
                <a:latin typeface="Arial" charset="0"/>
              </a:rPr>
              <a:t>O3sonde DQA Workshop, Boulder, 18-19/10/2011</a:t>
            </a:r>
            <a:endParaRPr lang="en-US" sz="1000" b="1" smtClean="0">
              <a:solidFill>
                <a:srgbClr val="FF3300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6699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rgbClr val="6699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ü"/>
        <a:defRPr sz="2000">
          <a:solidFill>
            <a:srgbClr val="6699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sz="2000">
          <a:solidFill>
            <a:srgbClr val="6699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sz="1600">
          <a:solidFill>
            <a:srgbClr val="6699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sz="1600">
          <a:solidFill>
            <a:srgbClr val="66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Char char="•"/>
        <a:defRPr sz="1600">
          <a:solidFill>
            <a:srgbClr val="66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Char char="•"/>
        <a:defRPr sz="1600">
          <a:solidFill>
            <a:srgbClr val="66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Char char="•"/>
        <a:defRPr sz="1600">
          <a:solidFill>
            <a:srgbClr val="66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Char char="•"/>
        <a:defRPr sz="1600">
          <a:solidFill>
            <a:srgbClr val="66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51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79AACBC-FBB1-4DDF-ADCE-234D420337F7}" type="datetimeFigureOut">
              <a:rPr lang="en-US"/>
              <a:pPr>
                <a:defRPr/>
              </a:pPr>
              <a:t>9/12/2014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7DC7E8-27EF-41DC-85F7-C2AB246BDF6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19" r:id="rId2"/>
    <p:sldLayoutId id="2147483824" r:id="rId3"/>
    <p:sldLayoutId id="2147483825" r:id="rId4"/>
    <p:sldLayoutId id="2147483826" r:id="rId5"/>
    <p:sldLayoutId id="2147483827" r:id="rId6"/>
    <p:sldLayoutId id="2147483820" r:id="rId7"/>
    <p:sldLayoutId id="2147483828" r:id="rId8"/>
    <p:sldLayoutId id="2147483829" r:id="rId9"/>
    <p:sldLayoutId id="2147483821" r:id="rId10"/>
    <p:sldLayoutId id="21474838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251520" y="2170088"/>
            <a:ext cx="8640960" cy="1829761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BE" sz="2800" dirty="0" err="1" smtClean="0">
                <a:effectLst/>
              </a:rPr>
              <a:t>Inventory</a:t>
            </a:r>
            <a:r>
              <a:rPr lang="fr-BE" sz="2800" dirty="0" smtClean="0">
                <a:effectLst/>
              </a:rPr>
              <a:t> of  </a:t>
            </a:r>
            <a:br>
              <a:rPr lang="fr-BE" sz="2800" dirty="0" smtClean="0">
                <a:effectLst/>
              </a:rPr>
            </a:br>
            <a:r>
              <a:rPr lang="fr-BE" sz="2800" dirty="0" smtClean="0">
                <a:effectLst/>
              </a:rPr>
              <a:t>IWV </a:t>
            </a:r>
            <a:r>
              <a:rPr lang="fr-BE" sz="2800" dirty="0" err="1" smtClean="0">
                <a:effectLst/>
              </a:rPr>
              <a:t>intercomparison</a:t>
            </a:r>
            <a:r>
              <a:rPr lang="fr-BE" sz="2800" dirty="0" smtClean="0">
                <a:effectLst/>
              </a:rPr>
              <a:t> sites</a:t>
            </a:r>
            <a:r>
              <a:rPr lang="en-GB" sz="2800" dirty="0">
                <a:effectLst/>
              </a:rPr>
              <a:t/>
            </a:r>
            <a:br>
              <a:rPr lang="en-GB" sz="2800" dirty="0">
                <a:effectLst/>
              </a:rPr>
            </a:br>
            <a:r>
              <a:rPr lang="en-GB" sz="2600" dirty="0" smtClean="0">
                <a:latin typeface="Myriad Pro"/>
              </a:rPr>
              <a:t/>
            </a:r>
            <a:br>
              <a:rPr lang="en-GB" sz="2600" dirty="0" smtClean="0">
                <a:latin typeface="Myriad Pro"/>
              </a:rPr>
            </a:br>
            <a:endParaRPr lang="en-US" sz="2600" dirty="0" smtClean="0"/>
          </a:p>
        </p:txBody>
      </p:sp>
      <p:sp>
        <p:nvSpPr>
          <p:cNvPr id="1024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029050"/>
            <a:ext cx="8088098" cy="1200150"/>
          </a:xfrm>
        </p:spPr>
        <p:txBody>
          <a:bodyPr/>
          <a:lstStyle/>
          <a:p>
            <a:pPr marR="0" algn="ctr" eaLnBrk="1" hangingPunct="1"/>
            <a:r>
              <a:rPr lang="en-GB" sz="2000" b="1" dirty="0" smtClean="0">
                <a:solidFill>
                  <a:srgbClr val="FF3300"/>
                </a:solidFill>
              </a:rPr>
              <a:t>Roeland </a:t>
            </a:r>
            <a:r>
              <a:rPr lang="en-GB" sz="2000" b="1" dirty="0">
                <a:solidFill>
                  <a:srgbClr val="FF3300"/>
                </a:solidFill>
              </a:rPr>
              <a:t>Van </a:t>
            </a:r>
            <a:r>
              <a:rPr lang="en-GB" sz="2000" b="1" dirty="0" err="1" smtClean="0">
                <a:solidFill>
                  <a:srgbClr val="FF3300"/>
                </a:solidFill>
              </a:rPr>
              <a:t>Malderen</a:t>
            </a:r>
            <a:endParaRPr lang="en-US" sz="2000" baseline="30000" dirty="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1520" y="764704"/>
            <a:ext cx="2678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Literature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review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5199" y="1124744"/>
            <a:ext cx="5059089" cy="505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Isosceles Triangle 8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3235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04448" y="39083"/>
            <a:ext cx="432048" cy="581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07504" y="76470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IWV </a:t>
            </a:r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intercomparison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251520" y="1226145"/>
            <a:ext cx="8229600" cy="330647"/>
          </a:xfrm>
        </p:spPr>
        <p:txBody>
          <a:bodyPr/>
          <a:lstStyle/>
          <a:p>
            <a:pPr marL="109537" indent="0">
              <a:buNone/>
            </a:pPr>
            <a:r>
              <a:rPr lang="fr-BE" sz="1800" dirty="0" smtClean="0"/>
              <a:t>2 objectives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323528" y="1556792"/>
            <a:ext cx="8229600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65125" lvl="1" indent="-255588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z="1800" dirty="0" smtClean="0"/>
              <a:t>assess homogeneity of long </a:t>
            </a:r>
            <a:r>
              <a:rPr lang="en-US" sz="1800" dirty="0" smtClean="0">
                <a:solidFill>
                  <a:srgbClr val="0000FF"/>
                </a:solidFill>
              </a:rPr>
              <a:t>GPS</a:t>
            </a:r>
            <a:r>
              <a:rPr lang="en-US" sz="1800" dirty="0" smtClean="0"/>
              <a:t> time series,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compare GPS ZTD/IWV to other ZTD/IWV data that are homogeneous </a:t>
            </a:r>
            <a:r>
              <a:rPr lang="en-US" sz="1800" dirty="0" smtClean="0">
                <a:solidFill>
                  <a:srgbClr val="FF0000"/>
                </a:solidFill>
              </a:rPr>
              <a:t>on long term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z="1800" dirty="0" smtClean="0"/>
              <a:t>evaluate the precision and accuracy of the </a:t>
            </a:r>
            <a:r>
              <a:rPr lang="en-US" sz="1800" dirty="0" smtClean="0">
                <a:solidFill>
                  <a:srgbClr val="0000FF"/>
                </a:solidFill>
              </a:rPr>
              <a:t>GPS</a:t>
            </a:r>
            <a:r>
              <a:rPr lang="en-US" sz="1800" dirty="0" smtClean="0"/>
              <a:t> IWV estimates </a:t>
            </a:r>
            <a:r>
              <a:rPr lang="en-US" sz="1800" dirty="0" smtClean="0">
                <a:sym typeface="Wingdings" pitchFamily="2" charset="2"/>
              </a:rPr>
              <a:t> sensitivity studies and </a:t>
            </a:r>
            <a:r>
              <a:rPr lang="en-US" sz="1800" dirty="0" err="1" smtClean="0">
                <a:sym typeface="Wingdings" pitchFamily="2" charset="2"/>
              </a:rPr>
              <a:t>intercomparisons</a:t>
            </a:r>
            <a:r>
              <a:rPr lang="en-US" sz="1800" dirty="0" smtClean="0">
                <a:sym typeface="Wingdings" pitchFamily="2" charset="2"/>
              </a:rPr>
              <a:t> with </a:t>
            </a:r>
            <a:r>
              <a:rPr lang="en-US" sz="1800" dirty="0" smtClean="0">
                <a:solidFill>
                  <a:srgbClr val="FF0000"/>
                </a:solidFill>
                <a:sym typeface="Wingdings" pitchFamily="2" charset="2"/>
              </a:rPr>
              <a:t>reference data</a:t>
            </a:r>
            <a:r>
              <a:rPr lang="en-US" sz="1800" dirty="0" smtClean="0">
                <a:sym typeface="Wingdings" pitchFamily="2" charset="2"/>
              </a:rPr>
              <a:t>  campaign data over short periods</a:t>
            </a:r>
            <a:r>
              <a:rPr lang="en-US" sz="1800" dirty="0" smtClean="0"/>
              <a:t> </a:t>
            </a:r>
            <a:endParaRPr lang="en-US" sz="1400" dirty="0" smtClean="0"/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first focus on 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objective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to have </a:t>
            </a:r>
            <a:r>
              <a:rPr lang="en-US" sz="1400" dirty="0" smtClean="0">
                <a:solidFill>
                  <a:srgbClr val="FF0000"/>
                </a:solidFill>
              </a:rPr>
              <a:t>data consistency</a:t>
            </a:r>
            <a:r>
              <a:rPr lang="en-US" sz="1400" dirty="0" smtClean="0"/>
              <a:t> among similar instruments (e.g. RS, MWR, FTIR) at different sites, we might rely on networks like GRUAN (= their core business) and NDACC (FTIR working group, microwave working group, etc.) 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/>
              <a:t>f</a:t>
            </a:r>
            <a:r>
              <a:rPr lang="en-US" sz="1400" dirty="0" smtClean="0"/>
              <a:t>ocus on </a:t>
            </a:r>
            <a:r>
              <a:rPr lang="en-US" sz="1400" dirty="0" smtClean="0">
                <a:solidFill>
                  <a:srgbClr val="FF0000"/>
                </a:solidFill>
              </a:rPr>
              <a:t>“supersites”</a:t>
            </a:r>
            <a:r>
              <a:rPr lang="en-US" sz="1400" dirty="0" smtClean="0"/>
              <a:t>: sites with at least 3 instruments measuring IWV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>
                <a:sym typeface="Wingdings" pitchFamily="2" charset="2"/>
              </a:rPr>
              <a:t> </a:t>
            </a:r>
            <a:r>
              <a:rPr lang="en-US" sz="1400" dirty="0" smtClean="0"/>
              <a:t>these criteria give a list 29 sites (EU: 15, non-EU: 14) </a:t>
            </a:r>
          </a:p>
          <a:p>
            <a:pPr lvl="1"/>
            <a:endParaRPr lang="en-US" sz="1400" dirty="0" smtClean="0"/>
          </a:p>
          <a:p>
            <a:pPr marL="109537" indent="0">
              <a:buFont typeface="Wingdings 3" pitchFamily="18" charset="2"/>
              <a:buNone/>
            </a:pPr>
            <a:endParaRPr lang="en-US" sz="1800" dirty="0" smtClean="0"/>
          </a:p>
          <a:p>
            <a:pPr marL="392113" lvl="1" indent="0">
              <a:buFont typeface="Verdana" pitchFamily="34" charset="0"/>
              <a:buNone/>
            </a:pPr>
            <a:endParaRPr lang="en-US" sz="2000" b="1" dirty="0" smtClean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82991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85428" y="5949280"/>
            <a:ext cx="1266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dirty="0" smtClean="0">
                <a:solidFill>
                  <a:srgbClr val="0000FF"/>
                </a:solidFill>
                <a:latin typeface="+mj-lt"/>
              </a:rPr>
              <a:t>GRUAN sites</a:t>
            </a:r>
          </a:p>
          <a:p>
            <a:endParaRPr lang="nl-NL" sz="14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593" y="1142995"/>
            <a:ext cx="6400813" cy="45720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7504" y="69269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Geographical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distribution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3892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lbow Connector 16"/>
          <p:cNvCxnSpPr/>
          <p:nvPr/>
        </p:nvCxnSpPr>
        <p:spPr>
          <a:xfrm flipV="1">
            <a:off x="5508104" y="903203"/>
            <a:ext cx="582414" cy="257510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8526047"/>
              </p:ext>
            </p:extLst>
          </p:nvPr>
        </p:nvGraphicFramePr>
        <p:xfrm>
          <a:off x="107504" y="1124744"/>
          <a:ext cx="8784976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648072"/>
                <a:gridCol w="648072"/>
                <a:gridCol w="432048"/>
                <a:gridCol w="576064"/>
                <a:gridCol w="576064"/>
                <a:gridCol w="576064"/>
                <a:gridCol w="720080"/>
                <a:gridCol w="936104"/>
                <a:gridCol w="792088"/>
              </a:tblGrid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Supersite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GNSS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RS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MWR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SPM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FTIR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LIDAR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VLBI</a:t>
                      </a:r>
                    </a:p>
                    <a:p>
                      <a:r>
                        <a:rPr lang="fr-BE" sz="1300" dirty="0" smtClean="0"/>
                        <a:t>DORIS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SYNOP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Ny-Alesund</a:t>
                      </a:r>
                      <a:r>
                        <a:rPr lang="fr-BE" sz="1300" baseline="0" dirty="0" smtClean="0">
                          <a:solidFill>
                            <a:srgbClr val="0000FF"/>
                          </a:solidFill>
                        </a:rPr>
                        <a:t> (</a:t>
                      </a:r>
                      <a:r>
                        <a:rPr lang="fr-BE" sz="1300" baseline="0" dirty="0" err="1" smtClean="0">
                          <a:solidFill>
                            <a:srgbClr val="0000FF"/>
                          </a:solidFill>
                        </a:rPr>
                        <a:t>Spitsbergen</a:t>
                      </a:r>
                      <a:r>
                        <a:rPr lang="fr-BE" sz="1300" baseline="0" dirty="0" smtClean="0">
                          <a:solidFill>
                            <a:srgbClr val="0000FF"/>
                          </a:solidFill>
                        </a:rPr>
                        <a:t>)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NOR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VL &amp; DO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Sodankylä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FIN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Kiruna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SWE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Onsala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SWE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VLBI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Lindenberg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DEU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Cabauw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NL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Pecny</a:t>
                      </a:r>
                      <a:r>
                        <a:rPr lang="fr-BE" sz="1300" baseline="0" dirty="0" smtClean="0"/>
                        <a:t> (</a:t>
                      </a:r>
                      <a:r>
                        <a:rPr lang="fr-BE" sz="1300" baseline="0" dirty="0" err="1" smtClean="0"/>
                        <a:t>Ondrejov</a:t>
                      </a:r>
                      <a:r>
                        <a:rPr lang="fr-BE" sz="1300" baseline="0" dirty="0" smtClean="0"/>
                        <a:t>)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CZE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Payerne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CH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Jungfraujoch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CH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Observatoire</a:t>
                      </a:r>
                      <a:r>
                        <a:rPr lang="fr-BE" sz="1300" baseline="0" dirty="0" smtClean="0"/>
                        <a:t> Haute Provence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FRA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Elba</a:t>
                      </a:r>
                      <a:r>
                        <a:rPr lang="fr-BE" sz="1300" baseline="0" dirty="0" smtClean="0"/>
                        <a:t> Island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ITA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Rome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ITA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Potenza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ITA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Cagliari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ITA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Izaňa</a:t>
                      </a:r>
                      <a:r>
                        <a:rPr lang="fr-BE" sz="1300" dirty="0" smtClean="0"/>
                        <a:t> (Tenerife)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ESP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7504" y="69269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Europe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0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85428" y="5949280"/>
            <a:ext cx="1266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dirty="0" smtClean="0">
                <a:solidFill>
                  <a:srgbClr val="0000FF"/>
                </a:solidFill>
                <a:latin typeface="+mj-lt"/>
              </a:rPr>
              <a:t>GRUAN sites</a:t>
            </a:r>
          </a:p>
          <a:p>
            <a:r>
              <a:rPr lang="fr-BE" sz="1400" dirty="0" smtClean="0">
                <a:solidFill>
                  <a:srgbClr val="FF0000"/>
                </a:solidFill>
                <a:latin typeface="+mj-lt"/>
              </a:rPr>
              <a:t>? = TBC</a:t>
            </a:r>
            <a:endParaRPr lang="nl-NL" sz="1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5019" y="764704"/>
            <a:ext cx="1377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>
                <a:latin typeface="+mj-lt"/>
              </a:rPr>
              <a:t>s</a:t>
            </a:r>
            <a:r>
              <a:rPr lang="fr-BE" dirty="0" err="1" smtClean="0">
                <a:latin typeface="+mj-lt"/>
              </a:rPr>
              <a:t>un</a:t>
            </a:r>
            <a:r>
              <a:rPr lang="fr-BE" dirty="0" smtClean="0">
                <a:latin typeface="+mj-lt"/>
              </a:rPr>
              <a:t> </a:t>
            </a:r>
            <a:r>
              <a:rPr lang="fr-BE" dirty="0" err="1" smtClean="0">
                <a:latin typeface="+mj-lt"/>
              </a:rPr>
              <a:t>photometer</a:t>
            </a:r>
            <a:endParaRPr lang="nl-N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05527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361343"/>
              </p:ext>
            </p:extLst>
          </p:nvPr>
        </p:nvGraphicFramePr>
        <p:xfrm>
          <a:off x="107504" y="1124744"/>
          <a:ext cx="8784976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648072"/>
                <a:gridCol w="679531"/>
                <a:gridCol w="400589"/>
                <a:gridCol w="648072"/>
                <a:gridCol w="576064"/>
                <a:gridCol w="576064"/>
                <a:gridCol w="720080"/>
                <a:gridCol w="720080"/>
                <a:gridCol w="720080"/>
              </a:tblGrid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supersite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GNSS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RS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MWR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SPM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FTIR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LIDAR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VLBI/DORIS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SYNOP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Barrow (Alaska)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USA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Beltsville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USA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VLBI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Boulder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USA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Lamont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USA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Table </a:t>
                      </a:r>
                      <a:r>
                        <a:rPr lang="fr-BE" sz="1300" dirty="0" err="1" smtClean="0"/>
                        <a:t>Mountain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USA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Mauna</a:t>
                      </a:r>
                      <a:r>
                        <a:rPr lang="fr-BE" sz="1300" dirty="0" smtClean="0"/>
                        <a:t> Loa (</a:t>
                      </a:r>
                      <a:r>
                        <a:rPr lang="fr-BE" sz="1300" dirty="0" err="1" smtClean="0"/>
                        <a:t>Hawai</a:t>
                      </a:r>
                      <a:r>
                        <a:rPr lang="fr-BE" sz="1300" dirty="0" smtClean="0"/>
                        <a:t>)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USA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VLBI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London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CAN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/>
                        <a:t>Thule</a:t>
                      </a:r>
                      <a:r>
                        <a:rPr lang="fr-BE" sz="1300" baseline="0" dirty="0" smtClean="0"/>
                        <a:t> (</a:t>
                      </a:r>
                      <a:r>
                        <a:rPr lang="fr-BE" sz="1300" baseline="0" dirty="0" err="1" smtClean="0"/>
                        <a:t>Greenland</a:t>
                      </a:r>
                      <a:r>
                        <a:rPr lang="fr-BE" sz="1300" baseline="0" dirty="0" smtClean="0"/>
                        <a:t>)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GRL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DORIS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Manus</a:t>
                      </a:r>
                      <a:r>
                        <a:rPr lang="fr-BE" sz="1300" baseline="0" dirty="0" smtClean="0">
                          <a:solidFill>
                            <a:srgbClr val="0000FF"/>
                          </a:solidFill>
                        </a:rPr>
                        <a:t> (Papua New </a:t>
                      </a:r>
                      <a:r>
                        <a:rPr lang="fr-BE" sz="1300" baseline="0" dirty="0" err="1" smtClean="0">
                          <a:solidFill>
                            <a:srgbClr val="0000FF"/>
                          </a:solidFill>
                        </a:rPr>
                        <a:t>Guinea</a:t>
                      </a:r>
                      <a:r>
                        <a:rPr lang="fr-BE" sz="1300" baseline="0" dirty="0" smtClean="0">
                          <a:solidFill>
                            <a:srgbClr val="0000FF"/>
                          </a:solidFill>
                        </a:rPr>
                        <a:t>)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PNG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Nauru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NRU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err="1" smtClean="0">
                          <a:solidFill>
                            <a:srgbClr val="0000FF"/>
                          </a:solidFill>
                        </a:rPr>
                        <a:t>Xilin</a:t>
                      </a:r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 Hot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CHI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Lauder 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NZL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>
                          <a:solidFill>
                            <a:srgbClr val="0000FF"/>
                          </a:solidFill>
                        </a:rPr>
                        <a:t>Darwin</a:t>
                      </a:r>
                      <a:endParaRPr lang="nl-NL" sz="13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AUS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  <a:tr h="268224"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La Réunion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300" dirty="0" smtClean="0"/>
                        <a:t>REU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>
                          <a:solidFill>
                            <a:schemeClr val="tx1"/>
                          </a:solidFill>
                        </a:rPr>
                        <a:t>DORIS</a:t>
                      </a:r>
                      <a:endParaRPr lang="nl-NL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300" dirty="0" smtClean="0"/>
                        <a:t>*</a:t>
                      </a:r>
                      <a:endParaRPr lang="nl-NL" sz="13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Isosceles Triangle 3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69269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Outside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EU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85428" y="5949280"/>
            <a:ext cx="1266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dirty="0" smtClean="0">
                <a:solidFill>
                  <a:srgbClr val="0000FF"/>
                </a:solidFill>
                <a:latin typeface="+mj-lt"/>
              </a:rPr>
              <a:t>GRUAN sites</a:t>
            </a:r>
          </a:p>
          <a:p>
            <a:r>
              <a:rPr lang="fr-BE" sz="1400" dirty="0" smtClean="0">
                <a:solidFill>
                  <a:srgbClr val="FF0000"/>
                </a:solidFill>
                <a:latin typeface="+mj-lt"/>
              </a:rPr>
              <a:t>? = TBC</a:t>
            </a:r>
            <a:endParaRPr lang="nl-NL" sz="14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8793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864" y="1196752"/>
            <a:ext cx="8229600" cy="4968552"/>
          </a:xfrm>
        </p:spPr>
        <p:txBody>
          <a:bodyPr/>
          <a:lstStyle/>
          <a:p>
            <a:r>
              <a:rPr lang="fr-BE" sz="1800" dirty="0"/>
              <a:t>d</a:t>
            </a:r>
            <a:r>
              <a:rPr lang="fr-BE" sz="1800" dirty="0" smtClean="0"/>
              <a:t>ata collection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How </a:t>
            </a:r>
            <a:r>
              <a:rPr lang="en-US" sz="1600" dirty="0"/>
              <a:t>will we get </a:t>
            </a:r>
            <a:r>
              <a:rPr lang="en-US" sz="1600" dirty="0" smtClean="0"/>
              <a:t>the </a:t>
            </a:r>
            <a:r>
              <a:rPr lang="en-US" sz="1600" b="1" dirty="0" smtClean="0"/>
              <a:t>BEST</a:t>
            </a:r>
            <a:r>
              <a:rPr lang="en-US" sz="1600" dirty="0" smtClean="0"/>
              <a:t> data </a:t>
            </a:r>
            <a:r>
              <a:rPr lang="en-US" sz="1600" dirty="0"/>
              <a:t>from the data providers? </a:t>
            </a:r>
            <a:endParaRPr lang="en-US" sz="1600" dirty="0" smtClean="0"/>
          </a:p>
          <a:p>
            <a:pPr lvl="2">
              <a:buFont typeface="Wingdings" pitchFamily="2" charset="2"/>
              <a:buChar char="ü"/>
            </a:pPr>
            <a:r>
              <a:rPr lang="en-US" sz="1400" dirty="0" smtClean="0">
                <a:solidFill>
                  <a:srgbClr val="FF0000"/>
                </a:solidFill>
              </a:rPr>
              <a:t>First</a:t>
            </a:r>
            <a:r>
              <a:rPr lang="en-US" sz="1400" dirty="0" smtClean="0"/>
              <a:t> address to the network </a:t>
            </a:r>
            <a:r>
              <a:rPr lang="en-US" sz="1400" dirty="0" smtClean="0"/>
              <a:t>PIs (GRUAN</a:t>
            </a:r>
            <a:r>
              <a:rPr lang="en-US" sz="1400" dirty="0" smtClean="0"/>
              <a:t>, NDACC working group leaders)? Do </a:t>
            </a:r>
            <a:r>
              <a:rPr lang="en-US" sz="1400" dirty="0"/>
              <a:t>we make </a:t>
            </a:r>
            <a:r>
              <a:rPr lang="en-US" sz="1400" dirty="0" smtClean="0"/>
              <a:t>therefore an </a:t>
            </a:r>
            <a:r>
              <a:rPr lang="en-US" sz="1400" dirty="0"/>
              <a:t>official COST GNSS4SWEC letter asking for data/collaboration? If so, what can we offer </a:t>
            </a:r>
            <a:r>
              <a:rPr lang="en-US" sz="1400" dirty="0" smtClean="0"/>
              <a:t>them in return?</a:t>
            </a:r>
          </a:p>
          <a:p>
            <a:pPr lvl="2">
              <a:buFont typeface="Wingdings" pitchFamily="2" charset="2"/>
              <a:buChar char="ü"/>
            </a:pPr>
            <a:r>
              <a:rPr lang="en-US" sz="1400" dirty="0" smtClean="0">
                <a:solidFill>
                  <a:srgbClr val="FF0000"/>
                </a:solidFill>
              </a:rPr>
              <a:t>Second</a:t>
            </a:r>
            <a:r>
              <a:rPr lang="en-US" sz="1400" dirty="0" smtClean="0"/>
              <a:t> option: contact station PIs                                                                                                 </a:t>
            </a:r>
            <a:r>
              <a:rPr lang="en-US" sz="1400" dirty="0" smtClean="0">
                <a:sym typeface="Wingdings" pitchFamily="2" charset="2"/>
              </a:rPr>
              <a:t> </a:t>
            </a:r>
            <a:r>
              <a:rPr lang="en-US" sz="1400" dirty="0">
                <a:sym typeface="Wingdings" pitchFamily="2" charset="2"/>
              </a:rPr>
              <a:t>s</a:t>
            </a:r>
            <a:r>
              <a:rPr lang="en-US" sz="1400" dirty="0" smtClean="0"/>
              <a:t>tation PIs </a:t>
            </a:r>
            <a:r>
              <a:rPr lang="en-US" sz="1400" dirty="0"/>
              <a:t>willing to contribute with data: please contact us</a:t>
            </a:r>
            <a:r>
              <a:rPr lang="en-US" sz="1400" dirty="0" smtClean="0"/>
              <a:t>!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/>
              <a:t>H</a:t>
            </a:r>
            <a:r>
              <a:rPr lang="en-US" sz="1600" dirty="0" smtClean="0"/>
              <a:t>ow </a:t>
            </a:r>
            <a:r>
              <a:rPr lang="en-US" sz="1600" dirty="0"/>
              <a:t>do we guarantee the use of homogeneous datasets</a:t>
            </a:r>
            <a:r>
              <a:rPr lang="en-US" sz="1600" dirty="0" smtClean="0"/>
              <a:t>? </a:t>
            </a:r>
            <a:endParaRPr lang="en-US" sz="1600" dirty="0"/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How </a:t>
            </a:r>
            <a:r>
              <a:rPr lang="en-US" sz="1600" dirty="0"/>
              <a:t>do we guarantee homogeneous processing of the data of the same type of instrument at different sites? For instance, will we do the GPS processing ourselves</a:t>
            </a:r>
            <a:r>
              <a:rPr lang="en-US" sz="1600" dirty="0" smtClean="0"/>
              <a:t>? Has GRUAN a homogeneous ZTD processing?</a:t>
            </a:r>
            <a:endParaRPr lang="en-US" sz="1600" dirty="0"/>
          </a:p>
          <a:p>
            <a:pPr marL="392113" lvl="1" indent="0">
              <a:buNone/>
            </a:pPr>
            <a:endParaRPr lang="fr-BE" sz="800" dirty="0" smtClean="0"/>
          </a:p>
          <a:p>
            <a:r>
              <a:rPr lang="fr-BE" sz="1800" dirty="0"/>
              <a:t>d</a:t>
            </a:r>
            <a:r>
              <a:rPr lang="fr-BE" sz="1800" dirty="0" smtClean="0"/>
              <a:t>ata </a:t>
            </a:r>
            <a:r>
              <a:rPr lang="fr-BE" sz="1800" dirty="0" err="1" smtClean="0"/>
              <a:t>storage</a:t>
            </a:r>
            <a:endParaRPr lang="en-GB" sz="1400" dirty="0"/>
          </a:p>
          <a:p>
            <a:pPr lvl="1">
              <a:buFont typeface="Arial" pitchFamily="34" charset="0"/>
              <a:buChar char="•"/>
            </a:pPr>
            <a:r>
              <a:rPr lang="en-GB" sz="1600" dirty="0" smtClean="0"/>
              <a:t>Where do we store the data to be used for </a:t>
            </a:r>
            <a:r>
              <a:rPr lang="en-GB" sz="1600" dirty="0" err="1" smtClean="0"/>
              <a:t>intercomparison</a:t>
            </a:r>
            <a:r>
              <a:rPr lang="en-GB" sz="1600" dirty="0" smtClean="0"/>
              <a:t>? Jan </a:t>
            </a:r>
            <a:r>
              <a:rPr lang="en-GB" sz="1600" dirty="0" err="1" smtClean="0"/>
              <a:t>Dousa’s</a:t>
            </a:r>
            <a:r>
              <a:rPr lang="en-GB" sz="1600" dirty="0" smtClean="0"/>
              <a:t> database? </a:t>
            </a:r>
          </a:p>
          <a:p>
            <a:pPr lvl="1">
              <a:buFont typeface="Arial" pitchFamily="34" charset="0"/>
              <a:buChar char="•"/>
            </a:pPr>
            <a:r>
              <a:rPr lang="fr-BE" sz="1600" dirty="0" err="1" smtClean="0"/>
              <a:t>What</a:t>
            </a:r>
            <a:r>
              <a:rPr lang="fr-BE" sz="1600" dirty="0" smtClean="0"/>
              <a:t> about the </a:t>
            </a:r>
            <a:r>
              <a:rPr lang="fr-BE" sz="1600" dirty="0" err="1" smtClean="0"/>
              <a:t>metadata</a:t>
            </a:r>
            <a:r>
              <a:rPr lang="fr-BE" sz="1600" dirty="0" smtClean="0"/>
              <a:t> </a:t>
            </a:r>
            <a:r>
              <a:rPr lang="fr-BE" sz="1600" dirty="0" err="1" smtClean="0"/>
              <a:t>storage</a:t>
            </a:r>
            <a:r>
              <a:rPr lang="fr-BE" sz="1600" dirty="0" smtClean="0"/>
              <a:t>? Version </a:t>
            </a:r>
            <a:r>
              <a:rPr lang="fr-BE" sz="1600" dirty="0" err="1" smtClean="0"/>
              <a:t>number</a:t>
            </a:r>
            <a:r>
              <a:rPr lang="fr-BE" sz="1600" dirty="0" smtClean="0"/>
              <a:t>? </a:t>
            </a:r>
            <a:r>
              <a:rPr lang="fr-BE" sz="1600" dirty="0" err="1" smtClean="0"/>
              <a:t>Homogenisation</a:t>
            </a:r>
            <a:r>
              <a:rPr lang="fr-BE" sz="1600" dirty="0" smtClean="0"/>
              <a:t> </a:t>
            </a:r>
            <a:r>
              <a:rPr lang="fr-BE" sz="1600" dirty="0" err="1" smtClean="0"/>
              <a:t>method</a:t>
            </a:r>
            <a:r>
              <a:rPr lang="fr-BE" sz="1600" dirty="0" smtClean="0"/>
              <a:t>?</a:t>
            </a:r>
          </a:p>
          <a:p>
            <a:pPr lvl="1">
              <a:buFont typeface="Arial" pitchFamily="34" charset="0"/>
              <a:buChar char="•"/>
            </a:pPr>
            <a:endParaRPr lang="en-GB" sz="800" dirty="0" smtClean="0"/>
          </a:p>
          <a:p>
            <a:r>
              <a:rPr lang="en-GB" sz="1800" dirty="0" smtClean="0"/>
              <a:t>Who wants to contribute to the analysis? Please contact us!</a:t>
            </a:r>
            <a:endParaRPr lang="en-GB" sz="1800" dirty="0"/>
          </a:p>
          <a:p>
            <a:pPr marL="392113" lvl="1" indent="0">
              <a:buNone/>
            </a:pPr>
            <a:endParaRPr lang="en-GB" sz="2000" b="1" dirty="0"/>
          </a:p>
          <a:p>
            <a:endParaRPr lang="fr-BE" sz="1800" dirty="0" smtClean="0"/>
          </a:p>
        </p:txBody>
      </p:sp>
      <p:sp>
        <p:nvSpPr>
          <p:cNvPr id="4" name="Isosceles Triangle 3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6066" y="692696"/>
            <a:ext cx="8696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First </a:t>
            </a:r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steps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of </a:t>
            </a:r>
            <a:r>
              <a:rPr lang="fr-B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oad </a:t>
            </a:r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map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616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251520" y="2170088"/>
            <a:ext cx="8640960" cy="1829761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BE" sz="2800" dirty="0" err="1" smtClean="0">
                <a:effectLst/>
              </a:rPr>
              <a:t>Inventory</a:t>
            </a:r>
            <a:r>
              <a:rPr lang="fr-BE" sz="2800" dirty="0" smtClean="0">
                <a:effectLst/>
              </a:rPr>
              <a:t> of  </a:t>
            </a:r>
            <a:br>
              <a:rPr lang="fr-BE" sz="2800" dirty="0" smtClean="0">
                <a:effectLst/>
              </a:rPr>
            </a:br>
            <a:r>
              <a:rPr lang="fr-BE" sz="2800" dirty="0" smtClean="0">
                <a:effectLst/>
              </a:rPr>
              <a:t>IWV </a:t>
            </a:r>
            <a:r>
              <a:rPr lang="fr-BE" sz="2800" dirty="0" err="1" smtClean="0">
                <a:effectLst/>
              </a:rPr>
              <a:t>intercomparison</a:t>
            </a:r>
            <a:r>
              <a:rPr lang="fr-BE" sz="2800" dirty="0" smtClean="0">
                <a:effectLst/>
              </a:rPr>
              <a:t> </a:t>
            </a:r>
            <a:r>
              <a:rPr lang="fr-BE" sz="2800" dirty="0" err="1" smtClean="0">
                <a:effectLst/>
              </a:rPr>
              <a:t>papers</a:t>
            </a:r>
            <a:r>
              <a:rPr lang="en-GB" sz="2800" dirty="0">
                <a:effectLst/>
              </a:rPr>
              <a:t/>
            </a:r>
            <a:br>
              <a:rPr lang="en-GB" sz="2800" dirty="0">
                <a:effectLst/>
              </a:rPr>
            </a:br>
            <a:r>
              <a:rPr lang="en-GB" sz="2600" dirty="0" smtClean="0">
                <a:latin typeface="Myriad Pro"/>
              </a:rPr>
              <a:t/>
            </a:r>
            <a:br>
              <a:rPr lang="en-GB" sz="2600" dirty="0" smtClean="0">
                <a:latin typeface="Myriad Pro"/>
              </a:rPr>
            </a:br>
            <a:endParaRPr lang="en-US" sz="2600" dirty="0" smtClean="0"/>
          </a:p>
        </p:txBody>
      </p:sp>
      <p:sp>
        <p:nvSpPr>
          <p:cNvPr id="1024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029050"/>
            <a:ext cx="8088098" cy="1200150"/>
          </a:xfrm>
        </p:spPr>
        <p:txBody>
          <a:bodyPr/>
          <a:lstStyle/>
          <a:p>
            <a:pPr marR="0" algn="ctr" eaLnBrk="1" hangingPunct="1"/>
            <a:r>
              <a:rPr lang="en-GB" sz="2000" b="1" dirty="0" smtClean="0">
                <a:solidFill>
                  <a:srgbClr val="FF3300"/>
                </a:solidFill>
              </a:rPr>
              <a:t>Roeland </a:t>
            </a:r>
            <a:r>
              <a:rPr lang="en-GB" sz="2000" b="1" dirty="0">
                <a:solidFill>
                  <a:srgbClr val="FF3300"/>
                </a:solidFill>
              </a:rPr>
              <a:t>Van </a:t>
            </a:r>
            <a:r>
              <a:rPr lang="en-GB" sz="2000" b="1" dirty="0" err="1" smtClean="0">
                <a:solidFill>
                  <a:srgbClr val="FF3300"/>
                </a:solidFill>
              </a:rPr>
              <a:t>Malderen</a:t>
            </a:r>
            <a:endParaRPr lang="en-US" sz="2000" baseline="30000" dirty="0" smtClean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611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1520" y="764704"/>
            <a:ext cx="2678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Literature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review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4"/>
          </a:xfrm>
        </p:spPr>
        <p:txBody>
          <a:bodyPr/>
          <a:lstStyle/>
          <a:p>
            <a:r>
              <a:rPr lang="fr-BE" sz="1800" dirty="0" smtClean="0"/>
              <a:t>45 entries in table, a new </a:t>
            </a:r>
            <a:r>
              <a:rPr lang="fr-BE" sz="1800" dirty="0" err="1" smtClean="0"/>
              <a:t>column</a:t>
            </a:r>
            <a:r>
              <a:rPr lang="fr-BE" sz="1800" dirty="0" smtClean="0"/>
              <a:t> (</a:t>
            </a:r>
            <a:r>
              <a:rPr lang="fr-BE" sz="1800" dirty="0"/>
              <a:t>J</a:t>
            </a:r>
            <a:r>
              <a:rPr lang="fr-BE" sz="1800" dirty="0" smtClean="0"/>
              <a:t>ournal) </a:t>
            </a:r>
            <a:r>
              <a:rPr lang="fr-BE" sz="1800" dirty="0" err="1" smtClean="0"/>
              <a:t>added</a:t>
            </a:r>
            <a:endParaRPr lang="fr-BE" sz="800" dirty="0"/>
          </a:p>
          <a:p>
            <a:r>
              <a:rPr lang="fr-BE" sz="1800" dirty="0" err="1"/>
              <a:t>l</a:t>
            </a:r>
            <a:r>
              <a:rPr lang="fr-BE" sz="1800" dirty="0" err="1" smtClean="0"/>
              <a:t>atest</a:t>
            </a:r>
            <a:r>
              <a:rPr lang="fr-BE" sz="1800" dirty="0" smtClean="0"/>
              <a:t> entries (2014): </a:t>
            </a:r>
          </a:p>
          <a:p>
            <a:pPr lvl="1">
              <a:buFont typeface="Arial" pitchFamily="34" charset="0"/>
              <a:buChar char="•"/>
            </a:pPr>
            <a:r>
              <a:rPr lang="fr-BE" sz="1600" dirty="0" smtClean="0"/>
              <a:t>Bock et al., JGR, 2014: world-</a:t>
            </a:r>
            <a:r>
              <a:rPr lang="fr-BE" sz="1600" dirty="0" err="1" smtClean="0"/>
              <a:t>wide</a:t>
            </a:r>
            <a:r>
              <a:rPr lang="fr-BE" sz="1600" dirty="0" smtClean="0"/>
              <a:t> IWV </a:t>
            </a:r>
            <a:r>
              <a:rPr lang="fr-BE" sz="1600" dirty="0" err="1" smtClean="0"/>
              <a:t>comparisons</a:t>
            </a:r>
            <a:r>
              <a:rPr lang="fr-BE" sz="1600" dirty="0" smtClean="0"/>
              <a:t> of DORIS (79) vs. ERA-</a:t>
            </a:r>
            <a:r>
              <a:rPr lang="fr-BE" sz="1600" dirty="0" err="1" smtClean="0"/>
              <a:t>interim</a:t>
            </a:r>
            <a:r>
              <a:rPr lang="fr-BE" sz="1600" dirty="0" smtClean="0"/>
              <a:t>, GPS (96), radiosondes, and </a:t>
            </a:r>
            <a:r>
              <a:rPr lang="fr-BE" sz="1600" dirty="0" err="1" smtClean="0"/>
              <a:t>satelllites</a:t>
            </a:r>
            <a:r>
              <a:rPr lang="fr-BE" sz="1600" dirty="0" smtClean="0"/>
              <a:t> (SSMI, SSMIS, and AMSR-E)</a:t>
            </a:r>
          </a:p>
          <a:p>
            <a:pPr lvl="1">
              <a:buFont typeface="Arial" pitchFamily="34" charset="0"/>
              <a:buChar char="•"/>
            </a:pPr>
            <a:r>
              <a:rPr lang="fr-BE" sz="1600" dirty="0" smtClean="0"/>
              <a:t>Van </a:t>
            </a:r>
            <a:r>
              <a:rPr lang="fr-BE" sz="1600" dirty="0" err="1" smtClean="0"/>
              <a:t>Malderen</a:t>
            </a:r>
            <a:r>
              <a:rPr lang="fr-BE" sz="1600" dirty="0" smtClean="0"/>
              <a:t>, </a:t>
            </a:r>
            <a:r>
              <a:rPr lang="fr-BE" sz="1600" dirty="0" err="1" smtClean="0"/>
              <a:t>Brenot</a:t>
            </a:r>
            <a:r>
              <a:rPr lang="fr-BE" sz="1600" dirty="0" smtClean="0"/>
              <a:t>, </a:t>
            </a:r>
            <a:r>
              <a:rPr lang="fr-BE" sz="1600" dirty="0" err="1" smtClean="0"/>
              <a:t>Pottiaux</a:t>
            </a:r>
            <a:r>
              <a:rPr lang="fr-BE" sz="1600" dirty="0" smtClean="0"/>
              <a:t> et al., AMT, 2014: world-</a:t>
            </a:r>
            <a:r>
              <a:rPr lang="fr-BE" sz="1600" dirty="0" err="1" smtClean="0"/>
              <a:t>wide</a:t>
            </a:r>
            <a:r>
              <a:rPr lang="fr-BE" sz="1600" dirty="0" smtClean="0"/>
              <a:t> IWV </a:t>
            </a:r>
            <a:r>
              <a:rPr lang="fr-BE" sz="1600" dirty="0" err="1" smtClean="0"/>
              <a:t>comparisons</a:t>
            </a:r>
            <a:r>
              <a:rPr lang="fr-BE" sz="1600" dirty="0" smtClean="0"/>
              <a:t> of GPS (28) vs. radiosondes, </a:t>
            </a:r>
            <a:r>
              <a:rPr lang="fr-BE" sz="1600" dirty="0" err="1" smtClean="0"/>
              <a:t>sun</a:t>
            </a:r>
            <a:r>
              <a:rPr lang="fr-BE" sz="1600" dirty="0" smtClean="0"/>
              <a:t> </a:t>
            </a:r>
            <a:r>
              <a:rPr lang="fr-BE" sz="1600" dirty="0" err="1" smtClean="0"/>
              <a:t>photometer</a:t>
            </a:r>
            <a:r>
              <a:rPr lang="fr-BE" sz="1600" dirty="0" smtClean="0"/>
              <a:t>, and satellites (GOME, SCIAMACHY, GOME-2, AIRS).</a:t>
            </a:r>
          </a:p>
          <a:p>
            <a:pPr lvl="1">
              <a:buFont typeface="Arial" pitchFamily="34" charset="0"/>
              <a:buChar char="•"/>
            </a:pPr>
            <a:r>
              <a:rPr lang="fr-BE" sz="1600" dirty="0" smtClean="0"/>
              <a:t>Pérez-Ramirez et al., JGR, 2014: IWV </a:t>
            </a:r>
            <a:r>
              <a:rPr lang="fr-BE" sz="1600" dirty="0" err="1" smtClean="0"/>
              <a:t>intercomparison</a:t>
            </a:r>
            <a:r>
              <a:rPr lang="fr-BE" sz="1600" dirty="0" smtClean="0"/>
              <a:t> for GPS, MWR, RS, </a:t>
            </a:r>
            <a:r>
              <a:rPr lang="fr-BE" sz="1600" dirty="0" err="1" smtClean="0"/>
              <a:t>sun</a:t>
            </a:r>
            <a:r>
              <a:rPr lang="fr-BE" sz="1600" dirty="0" smtClean="0"/>
              <a:t> </a:t>
            </a:r>
            <a:r>
              <a:rPr lang="fr-BE" sz="1600" dirty="0" err="1" smtClean="0"/>
              <a:t>photometer</a:t>
            </a:r>
            <a:r>
              <a:rPr lang="fr-BE" sz="1600" dirty="0" smtClean="0"/>
              <a:t> </a:t>
            </a:r>
            <a:r>
              <a:rPr lang="fr-BE" sz="1600" dirty="0" err="1" smtClean="0"/>
              <a:t>at</a:t>
            </a:r>
            <a:r>
              <a:rPr lang="fr-BE" sz="1600" dirty="0" smtClean="0"/>
              <a:t> 3 ARM (</a:t>
            </a:r>
            <a:r>
              <a:rPr lang="nl-NL" sz="1600" dirty="0" err="1" smtClean="0"/>
              <a:t>Atmospheric</a:t>
            </a:r>
            <a:r>
              <a:rPr lang="nl-NL" sz="1600" dirty="0" smtClean="0"/>
              <a:t> </a:t>
            </a:r>
            <a:r>
              <a:rPr lang="nl-NL" sz="1600" dirty="0" err="1"/>
              <a:t>Radiation</a:t>
            </a:r>
            <a:r>
              <a:rPr lang="nl-NL" sz="1600" dirty="0"/>
              <a:t> </a:t>
            </a:r>
            <a:r>
              <a:rPr lang="nl-NL" sz="1600" dirty="0" err="1" smtClean="0"/>
              <a:t>Measurement</a:t>
            </a:r>
            <a:r>
              <a:rPr lang="nl-NL" sz="1600" dirty="0" smtClean="0"/>
              <a:t>) “super”</a:t>
            </a:r>
            <a:r>
              <a:rPr lang="fr-BE" sz="1600" dirty="0" smtClean="0"/>
              <a:t>sites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z="1800" dirty="0"/>
              <a:t>Shall we continue collecting references for updating this table ?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z="1800" dirty="0"/>
              <a:t>Initiate similar exercise for other topics (e.g. GNSS data processing studies) ? </a:t>
            </a:r>
          </a:p>
          <a:p>
            <a:pPr marL="392113" lvl="1" indent="0">
              <a:buNone/>
            </a:pPr>
            <a:r>
              <a:rPr lang="fr-BE" sz="1600" dirty="0" smtClean="0"/>
              <a:t> </a:t>
            </a:r>
          </a:p>
          <a:p>
            <a:pPr lvl="1"/>
            <a:endParaRPr lang="fr-BE" sz="800" dirty="0" smtClean="0"/>
          </a:p>
        </p:txBody>
      </p:sp>
      <p:sp>
        <p:nvSpPr>
          <p:cNvPr id="6" name="Isosceles Triangle 5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07578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30"/>
          <p:cNvSpPr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gradFill rotWithShape="0"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1520" y="764704"/>
            <a:ext cx="2678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Literature</a:t>
            </a:r>
            <a:r>
              <a:rPr lang="fr-B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fr-B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review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4"/>
          </a:xfrm>
        </p:spPr>
        <p:txBody>
          <a:bodyPr/>
          <a:lstStyle/>
          <a:p>
            <a:pPr marL="365125" lvl="1" indent="-255588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z="1800" dirty="0" smtClean="0"/>
              <a:t>Suggestions</a:t>
            </a:r>
            <a:r>
              <a:rPr lang="en-US" sz="1800" dirty="0"/>
              <a:t>: </a:t>
            </a:r>
            <a:endParaRPr lang="en-US" sz="1800" dirty="0">
              <a:solidFill>
                <a:schemeClr val="accent1"/>
              </a:solidFill>
            </a:endParaRPr>
          </a:p>
          <a:p>
            <a:pPr lvl="2">
              <a:buClr>
                <a:schemeClr val="accent1"/>
              </a:buClr>
            </a:pPr>
            <a:r>
              <a:rPr lang="en-US" sz="1600" dirty="0"/>
              <a:t>include the </a:t>
            </a:r>
            <a:r>
              <a:rPr lang="en-US" sz="1600" dirty="0" smtClean="0"/>
              <a:t>Impact </a:t>
            </a:r>
            <a:r>
              <a:rPr lang="en-US" sz="1600" dirty="0"/>
              <a:t>Factor </a:t>
            </a:r>
          </a:p>
          <a:p>
            <a:pPr lvl="2">
              <a:buClr>
                <a:schemeClr val="accent1"/>
              </a:buClr>
            </a:pPr>
            <a:r>
              <a:rPr lang="en-US" sz="1600" dirty="0"/>
              <a:t>comments on the strength/pertinence or weakness/limitations of each paper?</a:t>
            </a:r>
          </a:p>
          <a:p>
            <a:pPr lvl="2">
              <a:buClr>
                <a:schemeClr val="accent1"/>
              </a:buClr>
            </a:pPr>
            <a:r>
              <a:rPr lang="en-US" sz="1600" dirty="0"/>
              <a:t>ranking delivered by a reviewer board  to help the less experienced researchers to find easily the most pertinent/consensual papers to cite?</a:t>
            </a:r>
          </a:p>
          <a:p>
            <a:pPr lvl="2">
              <a:buClr>
                <a:schemeClr val="accent1"/>
              </a:buClr>
            </a:pPr>
            <a:r>
              <a:rPr lang="en-US" sz="1600" dirty="0"/>
              <a:t>create an interactive clickable </a:t>
            </a:r>
            <a:r>
              <a:rPr lang="en-US" sz="1600" dirty="0" err="1"/>
              <a:t>pdf</a:t>
            </a:r>
            <a:r>
              <a:rPr lang="en-US" sz="1600" dirty="0"/>
              <a:t>-file survey of </a:t>
            </a:r>
            <a:r>
              <a:rPr lang="en-US" sz="1600" dirty="0" err="1"/>
              <a:t>intercomparisons</a:t>
            </a:r>
            <a:r>
              <a:rPr lang="en-US" sz="1600" dirty="0"/>
              <a:t> of IWV with direct links to the articles?</a:t>
            </a:r>
            <a:r>
              <a:rPr lang="en-US" sz="1600" dirty="0" smtClean="0"/>
              <a:t> 					E.g.: </a:t>
            </a:r>
            <a:r>
              <a:rPr lang="en-US" sz="1600" u="sng" dirty="0">
                <a:solidFill>
                  <a:srgbClr val="0000FF"/>
                </a:solidFill>
              </a:rPr>
              <a:t>http://www.iapmw.unibe.ch/research/collaboration/h2odb/</a:t>
            </a:r>
            <a:endParaRPr lang="en-US" sz="2000" u="sng" dirty="0">
              <a:solidFill>
                <a:srgbClr val="0000FF"/>
              </a:solidFill>
            </a:endParaRPr>
          </a:p>
          <a:p>
            <a:pPr marL="392113" lvl="1" indent="0">
              <a:buNone/>
            </a:pPr>
            <a:r>
              <a:rPr lang="fr-BE" sz="1600" dirty="0" smtClean="0"/>
              <a:t> </a:t>
            </a:r>
          </a:p>
          <a:p>
            <a:pPr lvl="1"/>
            <a:endParaRPr lang="fr-BE" sz="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1575" y="4077072"/>
            <a:ext cx="68008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5672138" y="5559425"/>
            <a:ext cx="3471862" cy="1296988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bg2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fr-BE" sz="1150" b="1" dirty="0" smtClean="0">
                <a:solidFill>
                  <a:schemeClr val="tx1"/>
                </a:solidFill>
              </a:rPr>
              <a:t>GNSS4SWEC workshop</a:t>
            </a:r>
            <a:r>
              <a:rPr lang="fr-BE" b="1" dirty="0" smtClean="0">
                <a:solidFill>
                  <a:schemeClr val="tx1"/>
                </a:solidFill>
              </a:rPr>
              <a:t>                Varna                    11-12 Sept. 2014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3124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emplateBira">
  <a:themeElements>
    <a:clrScheme name="templateBira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templateBi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gradFill rotWithShape="0">
                <a:gsLst>
                  <a:gs pos="0">
                    <a:srgbClr val="BDBDFF">
                      <a:gamma/>
                      <a:tint val="72157"/>
                      <a:invGamma/>
                      <a:alpha val="52000"/>
                    </a:srgbClr>
                  </a:gs>
                  <a:gs pos="50000">
                    <a:srgbClr val="BDBDFF"/>
                  </a:gs>
                  <a:gs pos="100000">
                    <a:srgbClr val="BDBDFF">
                      <a:gamma/>
                      <a:tint val="72157"/>
                      <a:invGamma/>
                      <a:alpha val="52000"/>
                    </a:srgbClr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gradFill rotWithShape="0">
                <a:gsLst>
                  <a:gs pos="0">
                    <a:srgbClr val="BDBDFF">
                      <a:gamma/>
                      <a:tint val="72157"/>
                      <a:invGamma/>
                      <a:alpha val="52000"/>
                    </a:srgbClr>
                  </a:gs>
                  <a:gs pos="50000">
                    <a:srgbClr val="BDBDFF"/>
                  </a:gs>
                  <a:gs pos="100000">
                    <a:srgbClr val="BDBDFF">
                      <a:gamma/>
                      <a:tint val="72157"/>
                      <a:invGamma/>
                      <a:alpha val="52000"/>
                    </a:srgbClr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templateBi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Bi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Bi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Bi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Bi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Bi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Bi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Bi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Bi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Bi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Bi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Bi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Settings\roeland\Application Data\Microsoft\Templates\templateBira.pot</Template>
  <TotalTime>17028</TotalTime>
  <Words>878</Words>
  <Application>Microsoft Office PowerPoint</Application>
  <PresentationFormat>Affichage à l'écran (4:3)</PresentationFormat>
  <Paragraphs>318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templateBira</vt:lpstr>
      <vt:lpstr>Concourse</vt:lpstr>
      <vt:lpstr>Inventory of   IWV intercomparison sites  </vt:lpstr>
      <vt:lpstr>Diapositive 2</vt:lpstr>
      <vt:lpstr>Diapositive 3</vt:lpstr>
      <vt:lpstr>Diapositive 4</vt:lpstr>
      <vt:lpstr>Diapositive 5</vt:lpstr>
      <vt:lpstr>Diapositive 6</vt:lpstr>
      <vt:lpstr>Inventory of   IWV intercomparison papers  </vt:lpstr>
      <vt:lpstr>Diapositive 8</vt:lpstr>
      <vt:lpstr>Diapositive 9</vt:lpstr>
      <vt:lpstr>Diapositive 10</vt:lpstr>
    </vt:vector>
  </TitlesOfParts>
  <Company>IRM-KMI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water vapour measurements at Uccle</dc:title>
  <dc:creator>nicole</dc:creator>
  <cp:lastModifiedBy>Olivier</cp:lastModifiedBy>
  <cp:revision>576</cp:revision>
  <dcterms:created xsi:type="dcterms:W3CDTF">2008-10-17T07:39:55Z</dcterms:created>
  <dcterms:modified xsi:type="dcterms:W3CDTF">2014-09-12T09:01:17Z</dcterms:modified>
</cp:coreProperties>
</file>