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4" r:id="rId3"/>
    <p:sldId id="269" r:id="rId4"/>
    <p:sldId id="271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8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60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1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1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1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6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5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8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4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8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31844-6F18-401C-85C1-95FD92B275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63D16-BB19-4B0C-9867-A8E87477C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0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acom.ucar.edu/irwg" TargetMode="External"/><Relationship Id="rId2" Type="http://schemas.openxmlformats.org/officeDocument/2006/relationships/hyperlink" Target="mailto:corinne.vigouroux@aeronomie.b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140" y="177636"/>
            <a:ext cx="10515600" cy="790554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FTIR measurements for TOAR-II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517" y="1309384"/>
            <a:ext cx="10515600" cy="172747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sz="2400" dirty="0" smtClean="0"/>
              <a:t>Corinne Vigouroux (</a:t>
            </a:r>
            <a:r>
              <a:rPr lang="fr-BE" sz="2400" dirty="0" smtClean="0">
                <a:hlinkClick r:id="rId2"/>
              </a:rPr>
              <a:t>corinne.vigouroux@aeronomie.be</a:t>
            </a:r>
            <a:r>
              <a:rPr lang="fr-BE" sz="2400" dirty="0" smtClean="0"/>
              <a:t>)</a:t>
            </a:r>
          </a:p>
          <a:p>
            <a:pPr marL="0" indent="0">
              <a:buNone/>
            </a:pPr>
            <a:endParaRPr lang="fr-BE" sz="2400" dirty="0" smtClean="0"/>
          </a:p>
          <a:p>
            <a:pPr marL="0" indent="0">
              <a:buNone/>
            </a:pPr>
            <a:r>
              <a:rPr lang="fr-BE" sz="2400" dirty="0"/>
              <a:t>For the IRWG of NDACC (</a:t>
            </a:r>
            <a:r>
              <a:rPr lang="fr-BE" sz="2400" dirty="0">
                <a:hlinkClick r:id="rId3"/>
              </a:rPr>
              <a:t>https://</a:t>
            </a:r>
            <a:r>
              <a:rPr lang="fr-BE" sz="2400" dirty="0" smtClean="0">
                <a:hlinkClick r:id="rId3"/>
              </a:rPr>
              <a:t>www2.acom.ucar.edu/irwg</a:t>
            </a:r>
            <a:r>
              <a:rPr lang="fr-BE" sz="2400" dirty="0" smtClean="0"/>
              <a:t>)</a:t>
            </a:r>
            <a:endParaRPr lang="en-US" sz="2400" dirty="0" smtClean="0"/>
          </a:p>
          <a:p>
            <a:pPr marL="0" indent="0">
              <a:buNone/>
            </a:pPr>
            <a:endParaRPr lang="fr-BE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033517" y="5352327"/>
            <a:ext cx="2459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1. Harmonization</a:t>
            </a:r>
            <a:endParaRPr lang="en-US" sz="2400" dirty="0"/>
          </a:p>
          <a:p>
            <a:r>
              <a:rPr lang="en-US" sz="2400" dirty="0" smtClean="0"/>
              <a:t>2. Uncertainties</a:t>
            </a:r>
            <a:endParaRPr lang="en-US" sz="2400" dirty="0"/>
          </a:p>
          <a:p>
            <a:r>
              <a:rPr lang="en-US" sz="2400" dirty="0" smtClean="0"/>
              <a:t>3. Data </a:t>
            </a:r>
            <a:r>
              <a:rPr lang="en-US" sz="2400" dirty="0"/>
              <a:t>flagging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6" t="42023" r="7464" b="15008"/>
          <a:stretch/>
        </p:blipFill>
        <p:spPr>
          <a:xfrm>
            <a:off x="1033517" y="2686050"/>
            <a:ext cx="9310633" cy="248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14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671" y="150756"/>
            <a:ext cx="622600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 smtClean="0">
                <a:solidFill>
                  <a:srgbClr val="FF0000"/>
                </a:solidFill>
              </a:rPr>
              <a:t>1</a:t>
            </a:r>
            <a:r>
              <a:rPr lang="en-US" altLang="en-US" sz="4400" b="1" dirty="0" smtClean="0">
                <a:solidFill>
                  <a:srgbClr val="FF0000"/>
                </a:solidFill>
              </a:rPr>
              <a:t>. Harmonization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4679" t="16377" r="11532" b="26149"/>
          <a:stretch/>
        </p:blipFill>
        <p:spPr>
          <a:xfrm>
            <a:off x="148670" y="1377277"/>
            <a:ext cx="6633129" cy="387490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781800" y="511453"/>
            <a:ext cx="5053149" cy="60755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2060"/>
                </a:solidFill>
              </a:rPr>
              <a:t>23 FTIR sites </a:t>
            </a:r>
            <a:r>
              <a:rPr lang="en-US" dirty="0" smtClean="0">
                <a:solidFill>
                  <a:srgbClr val="002060"/>
                </a:solidFill>
              </a:rPr>
              <a:t>(16 time-series &gt;= 10 years) measuring </a:t>
            </a:r>
            <a:r>
              <a:rPr lang="en-US" b="1" dirty="0" smtClean="0">
                <a:solidFill>
                  <a:srgbClr val="FF0000"/>
                </a:solidFill>
              </a:rPr>
              <a:t>ozone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2060"/>
                </a:solidFill>
              </a:rPr>
              <a:t>For </a:t>
            </a:r>
            <a:r>
              <a:rPr lang="en-US" b="1" dirty="0" smtClean="0">
                <a:solidFill>
                  <a:srgbClr val="002060"/>
                </a:solidFill>
              </a:rPr>
              <a:t>TOP/OPT </a:t>
            </a:r>
            <a:r>
              <a:rPr lang="en-US" dirty="0" smtClean="0">
                <a:solidFill>
                  <a:srgbClr val="002060"/>
                </a:solidFill>
              </a:rPr>
              <a:t>WGs: </a:t>
            </a:r>
            <a:r>
              <a:rPr lang="en-US" dirty="0" smtClean="0">
                <a:solidFill>
                  <a:srgbClr val="002060"/>
                </a:solidFill>
              </a:rPr>
              <a:t>at least 29 FTIR sites measure </a:t>
            </a:r>
            <a:r>
              <a:rPr lang="en-US" b="1" dirty="0" smtClean="0">
                <a:solidFill>
                  <a:srgbClr val="FF0000"/>
                </a:solidFill>
              </a:rPr>
              <a:t>HCHO, CO, CH</a:t>
            </a:r>
            <a:r>
              <a:rPr lang="en-US" b="1" baseline="-25000" dirty="0" smtClean="0">
                <a:solidFill>
                  <a:srgbClr val="FF0000"/>
                </a:solidFill>
              </a:rPr>
              <a:t>4</a:t>
            </a:r>
            <a:r>
              <a:rPr lang="en-US" b="1" dirty="0" smtClean="0">
                <a:solidFill>
                  <a:srgbClr val="002060"/>
                </a:solidFill>
              </a:rPr>
              <a:t>,…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Most of these sites are part of </a:t>
            </a:r>
            <a:r>
              <a:rPr lang="en-US" b="1" dirty="0" smtClean="0">
                <a:solidFill>
                  <a:srgbClr val="002060"/>
                </a:solidFill>
              </a:rPr>
              <a:t>NDACC. 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en-US" dirty="0" smtClean="0">
                <a:solidFill>
                  <a:srgbClr val="002060"/>
                </a:solidFill>
              </a:rPr>
              <a:t>ll </a:t>
            </a:r>
            <a:r>
              <a:rPr lang="en-US" dirty="0" smtClean="0">
                <a:solidFill>
                  <a:srgbClr val="002060"/>
                </a:solidFill>
              </a:rPr>
              <a:t>follow the </a:t>
            </a:r>
            <a:r>
              <a:rPr lang="en-US" b="1" dirty="0" smtClean="0">
                <a:solidFill>
                  <a:srgbClr val="002060"/>
                </a:solidFill>
              </a:rPr>
              <a:t>IRWG requirements:</a:t>
            </a:r>
          </a:p>
          <a:p>
            <a:pPr algn="just"/>
            <a:endParaRPr lang="en-US" b="1" dirty="0" smtClean="0">
              <a:solidFill>
                <a:srgbClr val="002060"/>
              </a:solidFill>
            </a:endParaRPr>
          </a:p>
          <a:p>
            <a:pPr marL="742950" lvl="1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High-resolution spectrometers: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most are from the </a:t>
            </a:r>
            <a:r>
              <a:rPr lang="en-US" altLang="en-US" dirty="0" smtClean="0">
                <a:solidFill>
                  <a:srgbClr val="FF0000"/>
                </a:solidFill>
                <a:cs typeface="Arial" panose="020B0604020202020204" pitchFamily="34" charset="0"/>
              </a:rPr>
              <a:t>same manufacturer Bruker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, and usually </a:t>
            </a:r>
            <a:r>
              <a:rPr lang="en-US" altLang="en-US" dirty="0" smtClean="0">
                <a:solidFill>
                  <a:srgbClr val="FF0000"/>
                </a:solidFill>
                <a:cs typeface="Arial" panose="020B0604020202020204" pitchFamily="34" charset="0"/>
              </a:rPr>
              <a:t>same </a:t>
            </a:r>
            <a:r>
              <a:rPr lang="en-US" altLang="en-US" dirty="0" smtClean="0">
                <a:solidFill>
                  <a:srgbClr val="FF0000"/>
                </a:solidFill>
                <a:cs typeface="Arial" panose="020B0604020202020204" pitchFamily="34" charset="0"/>
              </a:rPr>
              <a:t>instrument 120/5HR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.</a:t>
            </a:r>
            <a:endParaRPr lang="en-US" altLang="en-US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742950" lvl="1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Alignment continuously checked by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calibration cell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measurements.</a:t>
            </a:r>
            <a:endParaRPr lang="en-US" altLang="en-US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742950" lvl="1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</a:rPr>
              <a:t>Harmonization of ozone retrievals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(spectral windows, spectroscopy, a priori profiles,…) follows the same common reference: </a:t>
            </a:r>
            <a:r>
              <a:rPr lang="en-US" alt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Vigouroux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et al., ACP, 2015.</a:t>
            </a:r>
          </a:p>
        </p:txBody>
      </p:sp>
    </p:spTree>
    <p:extLst>
      <p:ext uri="{BB962C8B-B14F-4D97-AF65-F5344CB8AC3E}">
        <p14:creationId xmlns:p14="http://schemas.microsoft.com/office/powerpoint/2010/main" val="39460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671" y="150756"/>
            <a:ext cx="885163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 smtClean="0">
                <a:solidFill>
                  <a:srgbClr val="FF0000"/>
                </a:solidFill>
              </a:rPr>
              <a:t>2</a:t>
            </a:r>
            <a:r>
              <a:rPr lang="en-US" altLang="en-US" sz="4400" b="1" dirty="0" smtClean="0">
                <a:solidFill>
                  <a:srgbClr val="FF0000"/>
                </a:solidFill>
              </a:rPr>
              <a:t>. Data format and uncertainties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1601" y="1377961"/>
            <a:ext cx="11328846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FTIR</a:t>
            </a:r>
            <a:r>
              <a:rPr lang="en-US" altLang="en-US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</a:rPr>
              <a:t>remote sensing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measurements: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Optimal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E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stimation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used (Rodgers, 2000),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</a:rPr>
              <a:t>low vertical resolution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</a:rPr>
              <a:t>profiles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obtained, with good sensitivity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from the ground up to about 40-45 km.</a:t>
            </a:r>
          </a:p>
          <a:p>
            <a:pPr algn="just">
              <a:lnSpc>
                <a:spcPct val="140000"/>
              </a:lnSpc>
              <a:buClr>
                <a:srgbClr val="002060"/>
              </a:buClr>
            </a:pP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Archived in NDACC: </a:t>
            </a:r>
            <a:r>
              <a:rPr lang="en-US" alt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geoms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format files with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profiles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(fine grid &gt; 40 layers)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</a:rPr>
              <a:t>random &amp; systematic uncertainty covariance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</a:rPr>
              <a:t>matrices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a priori profiles and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averaging kernel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matrices. </a:t>
            </a:r>
          </a:p>
          <a:p>
            <a:pPr algn="just">
              <a:lnSpc>
                <a:spcPct val="140000"/>
              </a:lnSpc>
              <a:buClr>
                <a:srgbClr val="002060"/>
              </a:buClr>
            </a:pPr>
            <a:endParaRPr lang="en-US" altLang="en-US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The uncertainty covariance matrices are built following Rodgers (2000),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see e.g. </a:t>
            </a:r>
            <a:r>
              <a:rPr lang="en-US" altLang="en-US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García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 et al., 2012. </a:t>
            </a:r>
            <a:r>
              <a:rPr lang="en-US" altLang="en-US" b="1" dirty="0">
                <a:solidFill>
                  <a:srgbClr val="002060"/>
                </a:solidFill>
                <a:cs typeface="Arial" panose="020B0604020202020204" pitchFamily="34" charset="0"/>
              </a:rPr>
              <a:t>Theoretical budget was found close to empirical one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 (bias / </a:t>
            </a:r>
            <a:r>
              <a:rPr lang="en-US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std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 from comparison with </a:t>
            </a:r>
            <a:r>
              <a:rPr lang="en-US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sondes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).</a:t>
            </a:r>
          </a:p>
          <a:p>
            <a:pPr marL="285750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n-US" altLang="en-US" dirty="0" smtClean="0">
              <a:solidFill>
                <a:srgbClr val="002060"/>
              </a:solidFill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The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smoothing error is not included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in </a:t>
            </a:r>
            <a:r>
              <a:rPr lang="en-US" altLang="en-US" b="1" dirty="0" err="1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geoms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files assuming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that the users will make use of the averaging kernels when making comparisons.</a:t>
            </a:r>
          </a:p>
          <a:p>
            <a:pPr marL="285750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fr-BE" altLang="en-US" dirty="0">
              <a:solidFill>
                <a:srgbClr val="002060"/>
              </a:solidFill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 algn="just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FTIR ozone data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in NDACC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database are ready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for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use: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for careful users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 !</a:t>
            </a:r>
            <a:endParaRPr lang="en-US" altLang="en-US" b="1" dirty="0">
              <a:solidFill>
                <a:srgbClr val="002060"/>
              </a:solidFill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2571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714308" y="2291065"/>
            <a:ext cx="532902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Example of A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veraging 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K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ernels at Lauder.</a:t>
            </a:r>
            <a:endParaRPr lang="en-US" altLang="en-US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4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-5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independent vertical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layers (DOFS):</a:t>
            </a:r>
            <a:endParaRPr lang="en-US" altLang="en-US" b="1" dirty="0" smtClean="0">
              <a:solidFill>
                <a:srgbClr val="002060"/>
              </a:solidFill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fr-BE" altLang="en-US" dirty="0" smtClean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	- </a:t>
            </a:r>
            <a:r>
              <a:rPr lang="en-US" altLang="en-US" b="1" dirty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1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tropospheric</a:t>
            </a:r>
            <a:r>
              <a:rPr lang="fr-BE" altLang="en-US" dirty="0" smtClean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 (TOAR)</a:t>
            </a:r>
            <a:endParaRPr lang="fr-BE" altLang="en-US" dirty="0">
              <a:solidFill>
                <a:srgbClr val="FF0000"/>
              </a:solidFill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fr-BE" altLang="en-US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	-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b="1" dirty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3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stratospheric </a:t>
            </a:r>
            <a:r>
              <a:rPr lang="en-US" altLang="en-US" b="1" dirty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up to 45 km 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(LOTUS/SPARC)</a:t>
            </a:r>
            <a:endParaRPr lang="en-US" altLang="en-US" dirty="0">
              <a:solidFill>
                <a:srgbClr val="002060"/>
              </a:solidFill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endParaRPr lang="en-US" altLang="en-US" sz="2000" b="1" dirty="0">
              <a:solidFill>
                <a:srgbClr val="002060"/>
              </a:solidFill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8671" y="1072579"/>
            <a:ext cx="11512434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4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For TOAR-I, I provided “easy-to-use” tropospheric data for trend analysis (</a:t>
            </a:r>
            <a:r>
              <a:rPr lang="en-US" altLang="en-US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Gaudel</a:t>
            </a:r>
            <a:r>
              <a:rPr lang="en-US" altLang="en-US" dirty="0" smtClean="0">
                <a:solidFill>
                  <a:srgbClr val="002060"/>
                </a:solidFill>
                <a:cs typeface="Arial" panose="020B0604020202020204" pitchFamily="34" charset="0"/>
              </a:rPr>
              <a:t> et al.): </a:t>
            </a:r>
            <a:endParaRPr lang="en-US" altLang="en-US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buClr>
                <a:srgbClr val="002060"/>
              </a:buClr>
            </a:pPr>
            <a:r>
              <a:rPr lang="en-US" altLang="en-US" b="1" dirty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    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Integrated </a:t>
            </a:r>
            <a:r>
              <a:rPr lang="en-US" altLang="en-US" b="1" dirty="0" smtClean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partial columns (ground- 8km): </a:t>
            </a:r>
            <a:r>
              <a:rPr lang="en-US" altLang="en-US" b="1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for which at most sites DOFS &gt;1</a:t>
            </a:r>
            <a:endParaRPr lang="en-US" altLang="en-US" dirty="0">
              <a:solidFill>
                <a:srgbClr val="002060"/>
              </a:solidFill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274319" y="4862950"/>
            <a:ext cx="11917681" cy="164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eaLnBrk="1" hangingPunct="1">
              <a:lnSpc>
                <a:spcPct val="140000"/>
              </a:lnSpc>
              <a:spcBef>
                <a:spcPct val="0"/>
              </a:spcBef>
            </a:pPr>
            <a:r>
              <a:rPr lang="en-US" altLang="en-US" sz="1800" b="1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Foreseen in </a:t>
            </a:r>
            <a:r>
              <a:rPr lang="en-US" altLang="en-US" sz="1800" b="1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2021 for TOAR-II: </a:t>
            </a:r>
            <a:endParaRPr lang="en-US" altLang="en-US" sz="1800" b="1" dirty="0" smtClean="0">
              <a:solidFill>
                <a:srgbClr val="002060"/>
              </a:solidFill>
              <a:latin typeface="+mn-lt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1085850" lvl="1" indent="-342900" eaLnBrk="1" hangingPunct="1">
              <a:lnSpc>
                <a:spcPct val="140000"/>
              </a:lnSpc>
              <a:spcBef>
                <a:spcPct val="0"/>
              </a:spcBef>
            </a:pPr>
            <a:r>
              <a:rPr lang="en-US" altLang="en-US" sz="1800" b="1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Check </a:t>
            </a:r>
            <a:r>
              <a:rPr lang="en-US" altLang="en-US" sz="1800" b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status/consistency of uncertainty </a:t>
            </a:r>
            <a:r>
              <a:rPr lang="en-US" altLang="en-US" sz="1800" b="1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in </a:t>
            </a:r>
            <a:r>
              <a:rPr lang="en-US" altLang="en-US" sz="1800" b="1" dirty="0" err="1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geoms</a:t>
            </a:r>
            <a:r>
              <a:rPr lang="en-US" altLang="en-US" sz="1800" b="1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 NDACC </a:t>
            </a:r>
            <a:r>
              <a:rPr lang="en-US" altLang="en-US" sz="1800" b="1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files; </a:t>
            </a:r>
            <a:r>
              <a:rPr lang="en-US" altLang="en-US" sz="1800" dirty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I</a:t>
            </a:r>
            <a:r>
              <a:rPr lang="en-US" altLang="en-US" sz="1800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nteract </a:t>
            </a:r>
            <a:r>
              <a:rPr lang="en-US" altLang="en-US" sz="1800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with PIs if not good/not harmonized. </a:t>
            </a:r>
          </a:p>
          <a:p>
            <a:pPr marL="1085850" lvl="1" indent="-342900" eaLnBrk="1" hangingPunct="1">
              <a:lnSpc>
                <a:spcPct val="140000"/>
              </a:lnSpc>
              <a:spcBef>
                <a:spcPct val="0"/>
              </a:spcBef>
            </a:pPr>
            <a:r>
              <a:rPr lang="en-US" altLang="en-US" sz="1800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Provide </a:t>
            </a:r>
            <a:r>
              <a:rPr lang="en-US" altLang="en-US" sz="1800" b="1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random &amp; systematic uncertainty associated to the integrated partial columns. </a:t>
            </a:r>
            <a:r>
              <a:rPr lang="en-US" altLang="en-US" sz="1800" dirty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S</a:t>
            </a:r>
            <a:r>
              <a:rPr lang="en-US" altLang="en-US" sz="1800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moothing </a:t>
            </a:r>
            <a:r>
              <a:rPr lang="en-US" altLang="en-US" sz="1800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uncertainty </a:t>
            </a:r>
            <a:r>
              <a:rPr lang="en-US" altLang="en-US" sz="1800" dirty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(not included in NDACC </a:t>
            </a:r>
            <a:r>
              <a:rPr lang="en-US" altLang="en-US" sz="1800" dirty="0" smtClean="0">
                <a:solidFill>
                  <a:srgbClr val="00206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files) </a:t>
            </a:r>
            <a:r>
              <a:rPr lang="en-US" altLang="en-US" sz="1800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dominates the random </a:t>
            </a:r>
            <a:r>
              <a:rPr lang="en-US" altLang="en-US" sz="1800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uncertainty in the troposphere (~5</a:t>
            </a:r>
            <a:r>
              <a:rPr lang="en-US" altLang="en-US" sz="1800" dirty="0" smtClean="0">
                <a:solidFill>
                  <a:srgbClr val="00206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%): so will be added.</a:t>
            </a:r>
            <a:endParaRPr lang="en-US" altLang="en-US" sz="1800" dirty="0">
              <a:solidFill>
                <a:srgbClr val="002060"/>
              </a:solidFill>
              <a:latin typeface="+mn-lt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8671" y="150756"/>
            <a:ext cx="885163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 smtClean="0">
                <a:solidFill>
                  <a:srgbClr val="FF0000"/>
                </a:solidFill>
              </a:rPr>
              <a:t>2</a:t>
            </a:r>
            <a:r>
              <a:rPr lang="en-US" altLang="en-US" sz="4400" b="1" dirty="0" smtClean="0">
                <a:solidFill>
                  <a:srgbClr val="FF0000"/>
                </a:solidFill>
              </a:rPr>
              <a:t>. Data format and uncertainties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2299" y="1928096"/>
            <a:ext cx="3913137" cy="293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57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3702" y="1214674"/>
            <a:ext cx="1123109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2060"/>
                </a:solidFill>
              </a:rPr>
              <a:t>In </a:t>
            </a:r>
            <a:r>
              <a:rPr lang="en-US" sz="2000" dirty="0" smtClean="0">
                <a:solidFill>
                  <a:srgbClr val="002060"/>
                </a:solidFill>
              </a:rPr>
              <a:t>principle, only </a:t>
            </a:r>
            <a:r>
              <a:rPr lang="en-US" sz="2000" dirty="0" smtClean="0">
                <a:solidFill>
                  <a:srgbClr val="002060"/>
                </a:solidFill>
              </a:rPr>
              <a:t>good quality FTIR data are archived in </a:t>
            </a:r>
            <a:r>
              <a:rPr lang="en-US" sz="2000" dirty="0" smtClean="0">
                <a:solidFill>
                  <a:srgbClr val="002060"/>
                </a:solidFill>
              </a:rPr>
              <a:t>NDACC</a:t>
            </a:r>
            <a:r>
              <a:rPr lang="en-US" sz="2000" dirty="0">
                <a:solidFill>
                  <a:srgbClr val="002060"/>
                </a:solidFill>
              </a:rPr>
              <a:t>: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no quality flag is used / foreseen.</a:t>
            </a: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2060"/>
                </a:solidFill>
              </a:rPr>
              <a:t>Outliers are checked “manually</a:t>
            </a:r>
            <a:r>
              <a:rPr lang="en-US" sz="2000" b="1" dirty="0" smtClean="0">
                <a:solidFill>
                  <a:srgbClr val="002060"/>
                </a:solidFill>
              </a:rPr>
              <a:t>”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for HEGIFTOM/LOTUS and reported to PIs (</a:t>
            </a:r>
            <a:r>
              <a:rPr lang="en-US" sz="2000" b="1" dirty="0" smtClean="0">
                <a:solidFill>
                  <a:srgbClr val="002060"/>
                </a:solidFill>
              </a:rPr>
              <a:t>usually very few</a:t>
            </a:r>
            <a:r>
              <a:rPr lang="en-US" sz="2000" dirty="0" smtClean="0">
                <a:solidFill>
                  <a:srgbClr val="002060"/>
                </a:solidFill>
              </a:rPr>
              <a:t>; a “bad profiles” site and a too low DOFS site were noticed, PIs work on reprocessing…)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2060"/>
                </a:solidFill>
              </a:rPr>
              <a:t>Some </a:t>
            </a:r>
            <a:r>
              <a:rPr lang="en-US" sz="2000" b="1" dirty="0" smtClean="0">
                <a:solidFill>
                  <a:srgbClr val="002060"/>
                </a:solidFill>
              </a:rPr>
              <a:t>automatized quality check </a:t>
            </a:r>
            <a:r>
              <a:rPr lang="en-US" sz="2000" dirty="0" smtClean="0">
                <a:solidFill>
                  <a:srgbClr val="002060"/>
                </a:solidFill>
              </a:rPr>
              <a:t>are performed, but only for </a:t>
            </a:r>
            <a:r>
              <a:rPr lang="en-US" sz="2000" b="1" dirty="0" smtClean="0">
                <a:solidFill>
                  <a:srgbClr val="002060"/>
                </a:solidFill>
              </a:rPr>
              <a:t>dedicated projects </a:t>
            </a:r>
            <a:r>
              <a:rPr lang="en-US" sz="2000" dirty="0" smtClean="0">
                <a:solidFill>
                  <a:srgbClr val="002060"/>
                </a:solidFill>
              </a:rPr>
              <a:t>(CAMS validation, </a:t>
            </a:r>
            <a:r>
              <a:rPr lang="en-US" sz="2000" dirty="0" smtClean="0">
                <a:solidFill>
                  <a:srgbClr val="002060"/>
                </a:solidFill>
              </a:rPr>
              <a:t>ACTRIS</a:t>
            </a:r>
            <a:r>
              <a:rPr lang="en-US" sz="2000" dirty="0" smtClean="0">
                <a:solidFill>
                  <a:srgbClr val="002060"/>
                </a:solidFill>
              </a:rPr>
              <a:t>), so </a:t>
            </a:r>
            <a:r>
              <a:rPr lang="en-US" sz="2000" dirty="0" smtClean="0">
                <a:solidFill>
                  <a:srgbClr val="FF0000"/>
                </a:solidFill>
              </a:rPr>
              <a:t>not</a:t>
            </a:r>
            <a:r>
              <a:rPr lang="en-US" sz="2000" dirty="0" smtClean="0">
                <a:solidFill>
                  <a:srgbClr val="002060"/>
                </a:solidFill>
              </a:rPr>
              <a:t> including all NDACC sites at present.</a:t>
            </a:r>
          </a:p>
          <a:p>
            <a:endParaRPr lang="fr-BE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3702" y="150756"/>
            <a:ext cx="312792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altLang="en-US" sz="4400" b="1" dirty="0" smtClean="0">
                <a:solidFill>
                  <a:srgbClr val="FF0000"/>
                </a:solidFill>
              </a:rPr>
              <a:t>3</a:t>
            </a:r>
            <a:r>
              <a:rPr lang="fr-BE" altLang="en-US" sz="4400" b="1" dirty="0" smtClean="0">
                <a:solidFill>
                  <a:srgbClr val="FF0000"/>
                </a:solidFill>
              </a:rPr>
              <a:t>. </a:t>
            </a:r>
            <a:r>
              <a:rPr lang="en-US" altLang="en-US" sz="4400" b="1" dirty="0" smtClean="0">
                <a:solidFill>
                  <a:srgbClr val="FF0000"/>
                </a:solidFill>
              </a:rPr>
              <a:t>Flagging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77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2815</TotalTime>
  <Words>495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FTIR measurements for TOAR-II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corinnev</dc:creator>
  <cp:lastModifiedBy>corinnev</cp:lastModifiedBy>
  <cp:revision>150</cp:revision>
  <dcterms:created xsi:type="dcterms:W3CDTF">2020-05-27T14:32:11Z</dcterms:created>
  <dcterms:modified xsi:type="dcterms:W3CDTF">2021-03-22T13:30:17Z</dcterms:modified>
</cp:coreProperties>
</file>