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812" r:id="rId2"/>
    <p:sldId id="803" r:id="rId3"/>
    <p:sldId id="797" r:id="rId4"/>
    <p:sldId id="810" r:id="rId5"/>
    <p:sldId id="805" r:id="rId6"/>
    <p:sldId id="806" r:id="rId7"/>
    <p:sldId id="807" r:id="rId8"/>
    <p:sldId id="808" r:id="rId9"/>
    <p:sldId id="811" r:id="rId10"/>
    <p:sldId id="809" r:id="rId11"/>
    <p:sldId id="80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CC"/>
    <a:srgbClr val="9933FF"/>
    <a:srgbClr val="FF6600"/>
    <a:srgbClr val="FEFBCE"/>
    <a:srgbClr val="FFCCCC"/>
    <a:srgbClr val="FFFFCC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30" autoAdjust="0"/>
    <p:restoredTop sz="89907" autoAdjust="0"/>
  </p:normalViewPr>
  <p:slideViewPr>
    <p:cSldViewPr>
      <p:cViewPr varScale="1">
        <p:scale>
          <a:sx n="100" d="100"/>
          <a:sy n="100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51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D581A10-228C-4416-B560-235956AE1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9FDDCC4-D4D1-417C-8E08-5D0517E2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E2599-DFF3-E14C-8BF8-0C67789F39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6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7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7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0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0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fld id="{136A2C50-D395-4C5F-8044-FB1CFD8DE06E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8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8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68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10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9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8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18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7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6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3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3055516" y="6551454"/>
            <a:ext cx="31999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i="1" dirty="0">
                <a:solidFill>
                  <a:srgbClr val="0000FF"/>
                </a:solidFill>
                <a:latin typeface="Arial" charset="0"/>
              </a:rPr>
              <a:t>HEGIFTOM  Kick-off Meeting,</a:t>
            </a:r>
            <a:r>
              <a:rPr lang="en-US" altLang="en-US" sz="1000" i="1" baseline="0" dirty="0">
                <a:solidFill>
                  <a:srgbClr val="0000FF"/>
                </a:solidFill>
                <a:latin typeface="Arial" charset="0"/>
              </a:rPr>
              <a:t> Zoom, March 22, 2021</a:t>
            </a:r>
            <a:endParaRPr lang="en-US" altLang="en-US" sz="1000" i="1" dirty="0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1028" name="Picture 30" descr="nasa_logo(220x220)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"/>
            <a:ext cx="533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Thierry\My_Files\My_Docs\NDACC_logo_from_PPT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725488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BAF67-8A9B-4793-91EC-25F604DB5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22" y="0"/>
            <a:ext cx="10293435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63456" y="6558371"/>
            <a:ext cx="42210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1000" i="1" dirty="0">
                <a:solidFill>
                  <a:schemeClr val="tx1"/>
                </a:solidFill>
                <a:cs typeface="+mn-cs"/>
              </a:rPr>
              <a:t>Photo: </a:t>
            </a:r>
            <a:r>
              <a:rPr lang="en-US" sz="1000" i="1" dirty="0" err="1">
                <a:solidFill>
                  <a:schemeClr val="tx1"/>
                </a:solidFill>
                <a:cs typeface="+mn-cs"/>
              </a:rPr>
              <a:t>Maido</a:t>
            </a:r>
            <a:r>
              <a:rPr lang="en-US" sz="1000" i="1" dirty="0">
                <a:solidFill>
                  <a:schemeClr val="tx1"/>
                </a:solidFill>
                <a:cs typeface="+mn-cs"/>
              </a:rPr>
              <a:t> Obs., Reunion Island (source: G. </a:t>
            </a:r>
            <a:r>
              <a:rPr lang="en-US" sz="1000" i="1" dirty="0" err="1">
                <a:solidFill>
                  <a:schemeClr val="tx1"/>
                </a:solidFill>
                <a:cs typeface="+mn-cs"/>
              </a:rPr>
              <a:t>Payen</a:t>
            </a:r>
            <a:r>
              <a:rPr lang="en-US" sz="1000" i="1" dirty="0">
                <a:solidFill>
                  <a:schemeClr val="tx1"/>
                </a:solidFill>
                <a:cs typeface="+mn-cs"/>
              </a:rPr>
              <a:t>, OSU-R)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19800" y="1524000"/>
            <a:ext cx="1495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cs typeface="+mn-cs"/>
              </a:rPr>
              <a:t>Lidar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897DB69-A88B-4D10-9A40-A44C4E222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13" y="2958643"/>
            <a:ext cx="47099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schemeClr val="tx1"/>
                </a:solidFill>
                <a:cs typeface="+mn-cs"/>
              </a:rPr>
              <a:t>G. Ancellet, T. </a:t>
            </a:r>
            <a:r>
              <a:rPr lang="en-US" sz="1400" i="1" dirty="0">
                <a:solidFill>
                  <a:schemeClr val="tx1"/>
                </a:solidFill>
              </a:rPr>
              <a:t>B</a:t>
            </a:r>
            <a:r>
              <a:rPr lang="en-US" sz="1400" i="1" dirty="0">
                <a:solidFill>
                  <a:schemeClr val="tx1"/>
                </a:solidFill>
                <a:cs typeface="+mn-cs"/>
              </a:rPr>
              <a:t>erkoff, V. Duflot, S. </a:t>
            </a:r>
            <a:r>
              <a:rPr lang="en-US" sz="1400" i="1" dirty="0">
                <a:solidFill>
                  <a:schemeClr val="tx1"/>
                </a:solidFill>
              </a:rPr>
              <a:t>Kuang,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A. Langford, T. Leblanc, T. McGee, </a:t>
            </a:r>
            <a:r>
              <a:rPr lang="en-US" sz="1400" i="1" dirty="0">
                <a:solidFill>
                  <a:schemeClr val="tx1"/>
                </a:solidFill>
                <a:cs typeface="+mn-cs"/>
              </a:rPr>
              <a:t>M. Newchurch,</a:t>
            </a:r>
            <a:br>
              <a:rPr lang="en-US" sz="1400" i="1" dirty="0">
                <a:solidFill>
                  <a:schemeClr val="tx1"/>
                </a:solidFill>
                <a:cs typeface="+mn-cs"/>
              </a:rPr>
            </a:br>
            <a:r>
              <a:rPr lang="en-US" sz="1400" i="1" dirty="0">
                <a:solidFill>
                  <a:schemeClr val="tx1"/>
                </a:solidFill>
                <a:cs typeface="+mn-cs"/>
              </a:rPr>
              <a:t>C. </a:t>
            </a:r>
            <a:r>
              <a:rPr lang="en-US" sz="1400" i="1" dirty="0" err="1">
                <a:solidFill>
                  <a:schemeClr val="tx1"/>
                </a:solidFill>
                <a:cs typeface="+mn-cs"/>
              </a:rPr>
              <a:t>Senff</a:t>
            </a:r>
            <a:r>
              <a:rPr lang="en-US" sz="1400" i="1" dirty="0">
                <a:solidFill>
                  <a:schemeClr val="tx1"/>
                </a:solidFill>
                <a:cs typeface="+mn-cs"/>
              </a:rPr>
              <a:t>, K. Strawbridge, and J. Sullivan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C49AA79-9404-4DF2-A13D-238D1CA75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945" y="2480846"/>
            <a:ext cx="371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dirty="0">
                <a:solidFill>
                  <a:schemeClr val="tx1"/>
                </a:solidFill>
                <a:cs typeface="+mn-cs"/>
              </a:rPr>
              <a:t>he NDACC and TOLNet Lidar PIs:</a:t>
            </a:r>
          </a:p>
        </p:txBody>
      </p:sp>
    </p:spTree>
    <p:extLst>
      <p:ext uri="{BB962C8B-B14F-4D97-AF65-F5344CB8AC3E}">
        <p14:creationId xmlns:p14="http://schemas.microsoft.com/office/powerpoint/2010/main" val="41202313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76885" y="256234"/>
            <a:ext cx="5083443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Foreseen Harmonization Activities in 2021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690F401-0F13-4C41-9F12-DE1B5DD8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8" y="1070500"/>
            <a:ext cx="7181966" cy="84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1) Creation of a “TOAR-II” Lidar meta-database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Purpose: To list, for each lidar, the status of data, metadata and other metrics</a:t>
            </a:r>
            <a:br>
              <a:rPr lang="en-US" altLang="en-US" sz="1400" dirty="0"/>
            </a:br>
            <a:r>
              <a:rPr lang="en-US" altLang="en-US" sz="1400" dirty="0"/>
              <a:t>relevant to TOAR-II harmonization and analysis efforts.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7E37448-6098-46A1-85D2-A080E40BC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8" y="2209800"/>
            <a:ext cx="8494633" cy="30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2) Creation of a TOAR-II-dedicated flag, design is yet TBD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Option 1: Implement a generic flag for the entire profile, for example:</a:t>
            </a:r>
            <a:br>
              <a:rPr lang="en-US" altLang="en-US" sz="1400" dirty="0"/>
            </a:br>
            <a:r>
              <a:rPr lang="en-US" altLang="en-US" sz="1400" dirty="0"/>
              <a:t>	flag = 0	Quality not assured</a:t>
            </a:r>
            <a:br>
              <a:rPr lang="en-US" altLang="en-US" sz="1400" dirty="0"/>
            </a:br>
            <a:r>
              <a:rPr lang="en-US" altLang="en-US" sz="1400" dirty="0"/>
              <a:t>	flag = 1	Excellent/good/nominal</a:t>
            </a:r>
            <a:br>
              <a:rPr lang="en-US" altLang="en-US" sz="1400" dirty="0"/>
            </a:br>
            <a:r>
              <a:rPr lang="en-US" altLang="en-US" sz="1400" dirty="0"/>
              <a:t>	flag = 2	Fair/sub-nominal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Option 2: Implement an altitude-dependent flag to help identify specific issues</a:t>
            </a:r>
            <a:br>
              <a:rPr lang="en-US" altLang="en-US" sz="1400" dirty="0"/>
            </a:br>
            <a:r>
              <a:rPr lang="en-US" altLang="en-US" sz="1400" dirty="0"/>
              <a:t>in the profile, for example:</a:t>
            </a:r>
            <a:br>
              <a:rPr lang="en-US" altLang="en-US" sz="1400" dirty="0"/>
            </a:br>
            <a:r>
              <a:rPr lang="en-US" altLang="en-US" sz="1400" dirty="0"/>
              <a:t>	flag = 1	No identified issue</a:t>
            </a:r>
            <a:br>
              <a:rPr lang="en-US" altLang="en-US" sz="1400" dirty="0"/>
            </a:br>
            <a:r>
              <a:rPr lang="en-US" altLang="en-US" sz="1400" dirty="0"/>
              <a:t>	flag = 2	Data point impacted by cloud</a:t>
            </a:r>
            <a:br>
              <a:rPr lang="en-US" altLang="en-US" sz="1400" dirty="0"/>
            </a:br>
            <a:r>
              <a:rPr lang="en-US" altLang="en-US" sz="1400" dirty="0"/>
              <a:t>	flag = 3	Data point possibly impacted by mis-alignment</a:t>
            </a:r>
            <a:br>
              <a:rPr lang="en-US" altLang="en-US" sz="1400" dirty="0"/>
            </a:br>
            <a:r>
              <a:rPr lang="en-US" altLang="en-US" sz="1400" dirty="0"/>
              <a:t>	flag = 4	Data point possibly impacted by background noise interference	</a:t>
            </a:r>
            <a:br>
              <a:rPr lang="en-US" altLang="en-US" sz="1400" dirty="0"/>
            </a:br>
            <a:r>
              <a:rPr lang="en-US" altLang="en-US" sz="1400" dirty="0"/>
              <a:t>	</a:t>
            </a:r>
            <a:r>
              <a:rPr lang="en-US" altLang="en-US" sz="1400" dirty="0" err="1"/>
              <a:t>etc</a:t>
            </a:r>
            <a:r>
              <a:rPr lang="en-US" altLang="en-US" sz="1400" dirty="0"/>
              <a:t>…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3E23ABA-F9A3-46FF-ABD2-B067DA84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8" y="5487051"/>
            <a:ext cx="6904454" cy="6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3) New incentives using the standardized data processor GLASS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Purpose: Assess/ensure the level of standardization of specific datasets</a:t>
            </a:r>
          </a:p>
        </p:txBody>
      </p:sp>
    </p:spTree>
    <p:extLst>
      <p:ext uri="{BB962C8B-B14F-4D97-AF65-F5344CB8AC3E}">
        <p14:creationId xmlns:p14="http://schemas.microsoft.com/office/powerpoint/2010/main" val="36837249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985983" y="228600"/>
            <a:ext cx="5710217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What lidar can do, that other techniques can’t...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34D44-F07C-44AE-841C-94606C6A0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55507"/>
            <a:ext cx="7315200" cy="5690159"/>
          </a:xfrm>
          <a:prstGeom prst="rect">
            <a:avLst/>
          </a:prstGeom>
        </p:spPr>
      </p:pic>
      <p:sp>
        <p:nvSpPr>
          <p:cNvPr id="6" name="Rectangle 16">
            <a:extLst>
              <a:ext uri="{FF2B5EF4-FFF2-40B4-BE49-F238E27FC236}">
                <a16:creationId xmlns:a16="http://schemas.microsoft.com/office/drawing/2014/main" id="{800AAAC0-F84B-4228-9986-9D635759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4393"/>
            <a:ext cx="1720343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en-US" altLang="en-US" sz="1800" b="1" dirty="0"/>
              <a:t>THANK YOU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1AC41E0-E266-426A-9121-975F0CD1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88" y="1504696"/>
            <a:ext cx="1749390" cy="7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Tunable temporal</a:t>
            </a:r>
            <a:br>
              <a:rPr lang="en-US" altLang="en-US" sz="1400" dirty="0"/>
            </a:br>
            <a:r>
              <a:rPr lang="en-US" altLang="en-US" sz="1400" dirty="0"/>
              <a:t>sampling and</a:t>
            </a:r>
            <a:br>
              <a:rPr lang="en-US" altLang="en-US" sz="1400" dirty="0"/>
            </a:br>
            <a:r>
              <a:rPr lang="en-US" altLang="en-US" sz="1400" dirty="0"/>
              <a:t>resolution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5390483-5CC3-4CEA-AD11-F36CC439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63" y="2667000"/>
            <a:ext cx="1436612" cy="10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Tracking of</a:t>
            </a:r>
            <a:br>
              <a:rPr lang="en-US" altLang="en-US" sz="1400" dirty="0"/>
            </a:br>
            <a:r>
              <a:rPr lang="en-US" altLang="en-US" sz="1400" dirty="0"/>
              <a:t>geophysical</a:t>
            </a:r>
            <a:br>
              <a:rPr lang="en-US" altLang="en-US" sz="1400" dirty="0"/>
            </a:br>
            <a:r>
              <a:rPr lang="en-US" altLang="en-US" sz="1400" dirty="0"/>
              <a:t>features at</a:t>
            </a:r>
            <a:br>
              <a:rPr lang="en-US" altLang="en-US" sz="1400" dirty="0"/>
            </a:br>
            <a:r>
              <a:rPr lang="en-US" altLang="en-US" sz="1400" dirty="0"/>
              <a:t>given location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D378141-D4C7-412C-AEB7-518120C8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1471878" cy="12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Objective</a:t>
            </a:r>
            <a:br>
              <a:rPr lang="en-US" altLang="en-US" sz="1400" dirty="0"/>
            </a:br>
            <a:r>
              <a:rPr lang="en-US" altLang="en-US" sz="1400" dirty="0"/>
              <a:t>assessment of</a:t>
            </a:r>
            <a:br>
              <a:rPr lang="en-US" altLang="en-US" sz="1400" dirty="0"/>
            </a:br>
            <a:r>
              <a:rPr lang="en-US" altLang="en-US" sz="1400" dirty="0"/>
              <a:t>geophysical</a:t>
            </a:r>
            <a:br>
              <a:rPr lang="en-US" altLang="en-US" sz="1400" dirty="0"/>
            </a:br>
            <a:r>
              <a:rPr lang="en-US" altLang="en-US" sz="1400" dirty="0"/>
              <a:t>temporal</a:t>
            </a:r>
            <a:br>
              <a:rPr lang="en-US" altLang="en-US" sz="1400" dirty="0"/>
            </a:br>
            <a:r>
              <a:rPr lang="en-US" altLang="en-US" sz="1400" dirty="0"/>
              <a:t>variability</a:t>
            </a:r>
          </a:p>
        </p:txBody>
      </p:sp>
    </p:spTree>
    <p:extLst>
      <p:ext uri="{BB962C8B-B14F-4D97-AF65-F5344CB8AC3E}">
        <p14:creationId xmlns:p14="http://schemas.microsoft.com/office/powerpoint/2010/main" val="13072264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1760747" y="76200"/>
            <a:ext cx="5974713" cy="6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NDACC and TOLNet </a:t>
            </a:r>
            <a:br>
              <a:rPr lang="en-US" altLang="en-US" b="1" dirty="0"/>
            </a:br>
            <a:r>
              <a:rPr lang="en-US" altLang="en-US" b="1" dirty="0"/>
              <a:t>Tropospheric Ozone Differential Absorption Lidars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4935772-4A5D-46DB-AF4C-BBFEA4E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4" y="1216672"/>
            <a:ext cx="1447832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b="1" dirty="0">
                <a:solidFill>
                  <a:srgbClr val="0000CC"/>
                </a:solidFill>
              </a:rPr>
              <a:t>NDACC only:</a:t>
            </a:r>
            <a:endParaRPr lang="en-US" altLang="en-US" sz="1400" i="1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76B8B5F4-5A61-401B-B046-3494F6E7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4" y="1524000"/>
            <a:ext cx="8424101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OHP, France: 		NH mid-</a:t>
            </a:r>
            <a:r>
              <a:rPr lang="en-US" altLang="en-US" sz="1400" i="1" dirty="0" err="1"/>
              <a:t>lat</a:t>
            </a:r>
            <a:r>
              <a:rPr lang="en-US" altLang="en-US" sz="1400" i="1" dirty="0"/>
              <a:t>	1990-present	1.8 - 13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 *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32DC06EA-9AEC-42F8-AD5E-533FCD0E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17884"/>
            <a:ext cx="8424101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Reunion Island:		SH tropics	1998-present	4.0 - 17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 *</a:t>
            </a:r>
            <a:br>
              <a:rPr lang="en-US" altLang="en-US" sz="1400" i="1" dirty="0"/>
            </a:br>
            <a:r>
              <a:rPr lang="en-US" altLang="en-US" sz="1400" i="1" dirty="0"/>
              <a:t>(Southern Indian Ocean)</a:t>
            </a: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182A1BD-390D-41FF-A945-E24FC2D2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4" y="4267200"/>
            <a:ext cx="1516762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b="1" dirty="0">
                <a:solidFill>
                  <a:srgbClr val="0000CC"/>
                </a:solidFill>
              </a:rPr>
              <a:t>TOLNet Only:</a:t>
            </a:r>
            <a:endParaRPr lang="en-US" altLang="en-US" sz="1400" i="1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569144F-C6C3-4320-8B10-2F905858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5" y="4572000"/>
            <a:ext cx="8361584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TOPAZ  NOAA-Boulder:	Mobile		2012-present 	0.03 - 10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DA4BD7DB-EAEB-4E98-9678-69E16E4D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4" y="4876800"/>
            <a:ext cx="841127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LMOL, NASA-</a:t>
            </a:r>
            <a:r>
              <a:rPr lang="en-US" altLang="en-US" sz="1400" i="1" dirty="0" err="1"/>
              <a:t>LaRC</a:t>
            </a:r>
            <a:r>
              <a:rPr lang="en-US" altLang="en-US" sz="1400" i="1" dirty="0"/>
              <a:t>: 		Mobile		2014-present 	(0.1) - 12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2370DA15-9CEE-4096-BFF9-92CF1564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841127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AMOLITE, ECCC Toronto: 	Mobile		2014-present 	0.2 - 15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B0906EF-142A-4DB7-B4C1-3D4C1AD0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4" y="2664472"/>
            <a:ext cx="2193229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b="1" dirty="0">
                <a:solidFill>
                  <a:srgbClr val="0000CC"/>
                </a:solidFill>
              </a:rPr>
              <a:t>NDACC and TOLNet:</a:t>
            </a:r>
            <a:endParaRPr lang="en-US" altLang="en-US" sz="1400" i="1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3264BA9F-EBED-4916-A1D1-A6BE24A7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45" y="2971800"/>
            <a:ext cx="858760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JPL-TMF, California: 	NH mid-</a:t>
            </a:r>
            <a:r>
              <a:rPr lang="en-US" altLang="en-US" sz="1400" i="1" dirty="0" err="1"/>
              <a:t>lat</a:t>
            </a:r>
            <a:r>
              <a:rPr lang="en-US" altLang="en-US" sz="1400" i="1" dirty="0"/>
              <a:t>	1999-present	(0.7) - 22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 *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E0AD007-272E-40D5-AB06-32115422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841127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UAH, Huntsville, Alabama: 	NH mid-</a:t>
            </a:r>
            <a:r>
              <a:rPr lang="en-US" altLang="en-US" sz="1400" i="1" dirty="0" err="1"/>
              <a:t>lat</a:t>
            </a:r>
            <a:r>
              <a:rPr lang="en-US" altLang="en-US" sz="1400" i="1" dirty="0"/>
              <a:t>	2004-present	(0.5) - 15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94E8E21-82A0-473B-8922-0B7DDF1E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41127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TROPOZ, NASA-GSFC: 	Mobile		2013-present	(0.5) - 15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307B8F-6E33-4067-9AC1-9AF38BA34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15" y="5867400"/>
            <a:ext cx="7454285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1400" i="1" dirty="0"/>
              <a:t>* OHP, Reunion, TMF: </a:t>
            </a:r>
            <a:r>
              <a:rPr lang="en-US" altLang="en-US" sz="1400" i="1" dirty="0" err="1"/>
              <a:t>Strato</a:t>
            </a:r>
            <a:r>
              <a:rPr lang="en-US" altLang="en-US" sz="1400" i="1" dirty="0"/>
              <a:t>. O3 DIAL available for altitudes above 12 km </a:t>
            </a:r>
            <a:r>
              <a:rPr lang="en-US" altLang="en-US" sz="1400" i="1" dirty="0" err="1"/>
              <a:t>a.g.l</a:t>
            </a:r>
            <a:r>
              <a:rPr lang="en-US" altLang="en-US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3236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38798" y="108452"/>
            <a:ext cx="4347664" cy="6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Is uncertainty reported consistently</a:t>
            </a:r>
            <a:br>
              <a:rPr lang="en-US" altLang="en-US" b="1" dirty="0"/>
            </a:br>
            <a:r>
              <a:rPr lang="en-US" altLang="en-US" b="1" dirty="0"/>
              <a:t>for the NDACC and TOLNet lidars?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05659" y="1824950"/>
            <a:ext cx="7765267" cy="32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ct val="30000"/>
              </a:spcBef>
              <a:buAutoNum type="arabicParenR"/>
              <a:defRPr/>
            </a:pPr>
            <a:r>
              <a:rPr lang="en-US" altLang="en-US" sz="1400" i="1" dirty="0"/>
              <a:t>Total uncertainty: quadratic sum of all components (random and systematic)</a:t>
            </a:r>
          </a:p>
          <a:p>
            <a:pPr marL="342900" indent="-342900">
              <a:lnSpc>
                <a:spcPct val="110000"/>
              </a:lnSpc>
              <a:spcBef>
                <a:spcPct val="30000"/>
              </a:spcBef>
              <a:buAutoNum type="arabicParenR"/>
              <a:defRPr/>
            </a:pPr>
            <a:r>
              <a:rPr lang="en-US" altLang="en-US" sz="1400" i="1" dirty="0"/>
              <a:t>Random uncertainty: Signal detection noise </a:t>
            </a:r>
          </a:p>
          <a:p>
            <a:pPr marL="342900" indent="-342900">
              <a:lnSpc>
                <a:spcPct val="110000"/>
              </a:lnSpc>
              <a:spcBef>
                <a:spcPct val="30000"/>
              </a:spcBef>
              <a:buAutoNum type="arabicParenR"/>
              <a:defRPr/>
            </a:pPr>
            <a:r>
              <a:rPr lang="en-US" altLang="en-US" sz="1400" i="1" dirty="0"/>
              <a:t>Systematic uncertainty: quadratic sum of the following systematic components:</a:t>
            </a:r>
            <a:br>
              <a:rPr lang="en-US" altLang="en-US" sz="1400" i="1" dirty="0"/>
            </a:br>
            <a:r>
              <a:rPr lang="en-US" altLang="en-US" sz="1400" i="1" dirty="0"/>
              <a:t>	Signal saturation</a:t>
            </a:r>
            <a:br>
              <a:rPr lang="en-US" altLang="en-US" sz="1400" i="1" dirty="0"/>
            </a:br>
            <a:r>
              <a:rPr lang="en-US" altLang="en-US" sz="1400" i="1" dirty="0"/>
              <a:t>	Background noise extraction</a:t>
            </a:r>
            <a:br>
              <a:rPr lang="en-US" altLang="en-US" sz="1400" i="1" dirty="0"/>
            </a:br>
            <a:r>
              <a:rPr lang="en-US" altLang="en-US" sz="1400" i="1" dirty="0"/>
              <a:t>	Ozone absorption cross-section (use of so-called “BDM”)</a:t>
            </a:r>
            <a:br>
              <a:rPr lang="en-US" altLang="en-US" sz="1400" i="1" dirty="0"/>
            </a:br>
            <a:r>
              <a:rPr lang="en-US" altLang="en-US" sz="1400" i="1" dirty="0"/>
              <a:t>	and the following minor components:</a:t>
            </a:r>
            <a:br>
              <a:rPr lang="en-US" altLang="en-US" sz="1400" i="1" dirty="0"/>
            </a:br>
            <a:r>
              <a:rPr lang="en-US" altLang="en-US" sz="1400" i="1" dirty="0"/>
              <a:t>		Molecular extinction cross-section</a:t>
            </a:r>
            <a:br>
              <a:rPr lang="en-US" altLang="en-US" sz="1400" i="1" dirty="0"/>
            </a:br>
            <a:r>
              <a:rPr lang="en-US" altLang="en-US" sz="1400" i="1" dirty="0"/>
              <a:t>		Ancillary air density/temperature/pressure profile</a:t>
            </a:r>
            <a:br>
              <a:rPr lang="en-US" altLang="en-US" sz="1400" i="1" dirty="0"/>
            </a:br>
            <a:r>
              <a:rPr lang="en-US" altLang="en-US" sz="1400" i="1" dirty="0"/>
              <a:t>		NO</a:t>
            </a:r>
            <a:r>
              <a:rPr lang="en-US" altLang="en-US" sz="1400" i="1" baseline="-25000" dirty="0"/>
              <a:t>2</a:t>
            </a:r>
            <a:r>
              <a:rPr lang="en-US" altLang="en-US" sz="1400" i="1" dirty="0"/>
              <a:t> absorption cross-sections</a:t>
            </a:r>
            <a:br>
              <a:rPr lang="en-US" altLang="en-US" sz="1400" i="1" dirty="0"/>
            </a:br>
            <a:r>
              <a:rPr lang="en-US" altLang="en-US" sz="1400" i="1" dirty="0"/>
              <a:t>		Ancillary NO</a:t>
            </a:r>
            <a:r>
              <a:rPr lang="en-US" altLang="en-US" sz="1400" i="1" baseline="-25000" dirty="0"/>
              <a:t>2</a:t>
            </a:r>
            <a:r>
              <a:rPr lang="en-US" altLang="en-US" sz="1400" i="1" dirty="0"/>
              <a:t> profile</a:t>
            </a:r>
            <a:br>
              <a:rPr lang="en-US" altLang="en-US" sz="1400" i="1" dirty="0"/>
            </a:br>
            <a:r>
              <a:rPr lang="en-US" altLang="en-US" sz="1400" i="1" dirty="0"/>
              <a:t>		SO</a:t>
            </a:r>
            <a:r>
              <a:rPr lang="en-US" altLang="en-US" sz="1400" i="1" baseline="-25000" dirty="0"/>
              <a:t>2</a:t>
            </a:r>
            <a:r>
              <a:rPr lang="en-US" altLang="en-US" sz="1400" i="1" dirty="0"/>
              <a:t> absorption cross-sections</a:t>
            </a:r>
            <a:br>
              <a:rPr lang="en-US" altLang="en-US" sz="1400" i="1" dirty="0"/>
            </a:br>
            <a:r>
              <a:rPr lang="en-US" altLang="en-US" sz="1400" i="1" dirty="0"/>
              <a:t>		Ancillary SO</a:t>
            </a:r>
            <a:r>
              <a:rPr lang="en-US" altLang="en-US" sz="1400" i="1" baseline="-25000" dirty="0"/>
              <a:t>2</a:t>
            </a:r>
            <a:r>
              <a:rPr lang="en-US" altLang="en-US" sz="1400" i="1" dirty="0"/>
              <a:t> profile</a:t>
            </a:r>
            <a:endParaRPr lang="en-US" altLang="en-US" sz="1400" i="1" dirty="0">
              <a:solidFill>
                <a:srgbClr val="FF0000"/>
              </a:solidFill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2AA0E0D-59D2-489C-AE5B-C497BC62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9" y="914400"/>
            <a:ext cx="7923964" cy="7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It is reported consistently, following Leblanc et al., AMT, 2016 guidelines,</a:t>
            </a:r>
            <a:br>
              <a:rPr lang="en-US" altLang="en-US" sz="1400" b="1" dirty="0"/>
            </a:br>
            <a:r>
              <a:rPr lang="en-US" altLang="en-US" sz="1400" b="1" dirty="0"/>
              <a:t>when the following variables in the NDACC and TOLNet files in HDF (GEOMS)</a:t>
            </a:r>
            <a:br>
              <a:rPr lang="en-US" altLang="en-US" sz="1400" b="1" dirty="0"/>
            </a:br>
            <a:r>
              <a:rPr lang="en-US" altLang="en-US" sz="1400" b="1" dirty="0"/>
              <a:t>format contain non-missing values: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3177F66-95F8-4AD5-AC09-4C011FEB0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24" y="5791200"/>
            <a:ext cx="6080511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Uncertainty is not reported consistently in the NDACC files</a:t>
            </a:r>
            <a:br>
              <a:rPr lang="en-US" altLang="en-US" sz="1400" b="1" dirty="0"/>
            </a:br>
            <a:r>
              <a:rPr lang="en-US" altLang="en-US" sz="1400" b="1" dirty="0"/>
              <a:t>in ASCII (Ames) format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CCB62-1C1D-4975-B2EB-69EE8F13A5D5}"/>
              </a:ext>
            </a:extLst>
          </p:cNvPr>
          <p:cNvSpPr/>
          <p:nvPr/>
        </p:nvSpPr>
        <p:spPr>
          <a:xfrm>
            <a:off x="305660" y="5105400"/>
            <a:ext cx="8685940" cy="54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i="1" dirty="0">
                <a:solidFill>
                  <a:srgbClr val="FF0000"/>
                </a:solidFill>
              </a:rPr>
              <a:t>In the HDF (GEOMS) files, when the uncertainty is not estimated following the guidelines</a:t>
            </a:r>
            <a:br>
              <a:rPr lang="en-US" altLang="en-US" sz="1400" i="1" dirty="0">
                <a:solidFill>
                  <a:srgbClr val="FF0000"/>
                </a:solidFill>
              </a:rPr>
            </a:br>
            <a:r>
              <a:rPr lang="en-US" altLang="en-US" sz="1400" i="1" dirty="0">
                <a:solidFill>
                  <a:srgbClr val="FF0000"/>
                </a:solidFill>
              </a:rPr>
              <a:t>of Leblanc et al., AMT, 2016, a fourth uncertainty variable named “originator” is used</a:t>
            </a:r>
          </a:p>
        </p:txBody>
      </p:sp>
    </p:spTree>
    <p:extLst>
      <p:ext uri="{BB962C8B-B14F-4D97-AF65-F5344CB8AC3E}">
        <p14:creationId xmlns:p14="http://schemas.microsoft.com/office/powerpoint/2010/main" val="40530633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83786" y="256234"/>
            <a:ext cx="3669594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On Systematic Uncertainties…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45811" y="1524000"/>
            <a:ext cx="7471917" cy="23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 term “systematic uncertainty”, in the NDACC and TOLNet lidar case,</a:t>
            </a:r>
            <a:br>
              <a:rPr lang="en-US" altLang="en-US" sz="1400" dirty="0"/>
            </a:br>
            <a:r>
              <a:rPr lang="en-US" altLang="en-US" sz="1400" dirty="0"/>
              <a:t>refers to components that are highly correlated in the vertical dimension</a:t>
            </a:r>
            <a:br>
              <a:rPr lang="en-US" altLang="en-US" sz="1400" dirty="0"/>
            </a:br>
            <a:r>
              <a:rPr lang="en-US" altLang="en-US" sz="1400" dirty="0"/>
              <a:t>as well as in the time dimension.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Their behavior (magnitude, altitude dependence, etc.) might change in time,</a:t>
            </a:r>
            <a:br>
              <a:rPr lang="en-US" altLang="en-US" sz="1400" dirty="0"/>
            </a:br>
            <a:r>
              <a:rPr lang="en-US" altLang="en-US" sz="1400" dirty="0"/>
              <a:t>for example if there is a change in data processor, or a change in the choice of</a:t>
            </a:r>
            <a:br>
              <a:rPr lang="en-US" altLang="en-US" sz="1400" dirty="0"/>
            </a:br>
            <a:r>
              <a:rPr lang="en-US" altLang="en-US" sz="1400" dirty="0"/>
              <a:t>ancillary data source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A typical example is:</a:t>
            </a:r>
            <a:br>
              <a:rPr lang="en-US" altLang="en-US" sz="1400" dirty="0"/>
            </a:br>
            <a:r>
              <a:rPr lang="en-US" altLang="en-US" sz="1400" dirty="0"/>
              <a:t>Using the ozone absorption cross-sections of </a:t>
            </a:r>
            <a:r>
              <a:rPr lang="en-US" altLang="en-US" sz="1400" dirty="0" err="1"/>
              <a:t>Paur</a:t>
            </a:r>
            <a:r>
              <a:rPr lang="en-US" altLang="en-US" sz="1400" dirty="0"/>
              <a:t> and Bass during the</a:t>
            </a:r>
            <a:br>
              <a:rPr lang="en-US" altLang="en-US" sz="1400" dirty="0"/>
            </a:br>
            <a:r>
              <a:rPr lang="en-US" altLang="en-US" sz="1400" dirty="0"/>
              <a:t>first 10 years of measurements, and then the BDM dataset for the next 10 years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41900B2-28D2-41F5-99DA-12FFCC56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11" y="4420315"/>
            <a:ext cx="7329699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There is no mechanism in the NDACC and TOLNet reporting system that allows</a:t>
            </a:r>
            <a:br>
              <a:rPr lang="en-US" altLang="en-US" sz="1400" dirty="0"/>
            </a:br>
            <a:r>
              <a:rPr lang="en-US" altLang="en-US" sz="1400" dirty="0"/>
              <a:t>a clear identification of correlation lengths for systematic components</a:t>
            </a:r>
          </a:p>
        </p:txBody>
      </p:sp>
    </p:spTree>
    <p:extLst>
      <p:ext uri="{BB962C8B-B14F-4D97-AF65-F5344CB8AC3E}">
        <p14:creationId xmlns:p14="http://schemas.microsoft.com/office/powerpoint/2010/main" val="34898517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3918" y="120812"/>
            <a:ext cx="6529352" cy="6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Internal Consistency: Standardized uncertainty budget</a:t>
            </a:r>
            <a:br>
              <a:rPr lang="en-US" altLang="en-US" b="1" dirty="0"/>
            </a:br>
            <a:r>
              <a:rPr lang="en-US" altLang="en-US" b="1" dirty="0"/>
              <a:t>(Leblanc et al., AMT, 2016)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1E745-BAD7-4643-BB28-A5918E342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03" y="1143000"/>
            <a:ext cx="6770497" cy="4953000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7C08B79-1CC3-4A17-BAB4-2197FF17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6" y="1295400"/>
            <a:ext cx="1991251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Total uncertainty:</a:t>
            </a:r>
            <a:br>
              <a:rPr lang="en-US" altLang="en-US" sz="1400" dirty="0"/>
            </a:br>
            <a:r>
              <a:rPr lang="en-US" altLang="en-US" sz="1400" dirty="0"/>
              <a:t>in black, dash curve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F790BBE-F610-4165-808F-891A9171B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09800"/>
            <a:ext cx="2300630" cy="10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Random uncertainty</a:t>
            </a:r>
            <a:br>
              <a:rPr lang="en-US" altLang="en-US" sz="1400" b="1" dirty="0"/>
            </a:br>
            <a:r>
              <a:rPr lang="en-US" altLang="en-US" sz="1400" b="1" dirty="0"/>
              <a:t>in red:</a:t>
            </a:r>
            <a:br>
              <a:rPr lang="en-US" altLang="en-US" sz="1400" dirty="0"/>
            </a:br>
            <a:r>
              <a:rPr lang="en-US" altLang="en-US" sz="1400" dirty="0"/>
              <a:t>Depends on instrument</a:t>
            </a:r>
            <a:br>
              <a:rPr lang="en-US" altLang="en-US" sz="1400" dirty="0"/>
            </a:br>
            <a:r>
              <a:rPr lang="en-US" altLang="en-US" sz="1400" dirty="0"/>
              <a:t>hardware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C07199C-8F7C-4460-A31D-95CAD878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010908"/>
            <a:ext cx="2441694" cy="10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Cross-sec. uncertainty</a:t>
            </a:r>
            <a:br>
              <a:rPr lang="en-US" altLang="en-US" sz="1400" b="1" dirty="0"/>
            </a:br>
            <a:r>
              <a:rPr lang="en-US" altLang="en-US" sz="1400" b="1" dirty="0"/>
              <a:t>in green:</a:t>
            </a:r>
            <a:br>
              <a:rPr lang="en-US" altLang="en-US" sz="1400" b="1" dirty="0"/>
            </a:br>
            <a:r>
              <a:rPr lang="en-US" altLang="en-US" sz="1400" dirty="0"/>
              <a:t>Standardized within</a:t>
            </a:r>
            <a:br>
              <a:rPr lang="en-US" altLang="en-US" sz="1400" dirty="0"/>
            </a:br>
            <a:r>
              <a:rPr lang="en-US" altLang="en-US" sz="1400" dirty="0"/>
              <a:t>NDACC and TOLNet 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E8BB00C-AE6B-4C37-BB5B-7B415CD8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23084"/>
            <a:ext cx="2270173" cy="10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Mol. ext. uncertainty</a:t>
            </a:r>
            <a:br>
              <a:rPr lang="en-US" altLang="en-US" sz="1400" b="1" dirty="0"/>
            </a:br>
            <a:r>
              <a:rPr lang="en-US" altLang="en-US" sz="1400" b="1" dirty="0"/>
              <a:t>in blue:</a:t>
            </a:r>
            <a:br>
              <a:rPr lang="en-US" altLang="en-US" sz="1400" b="1" dirty="0"/>
            </a:br>
            <a:r>
              <a:rPr lang="en-US" altLang="en-US" sz="1400" dirty="0"/>
              <a:t>Depends on the source</a:t>
            </a:r>
            <a:br>
              <a:rPr lang="en-US" altLang="en-US" sz="1400" dirty="0"/>
            </a:br>
            <a:r>
              <a:rPr lang="en-US" altLang="en-US" sz="1400" dirty="0"/>
              <a:t>of ancillary data</a:t>
            </a:r>
          </a:p>
        </p:txBody>
      </p:sp>
    </p:spTree>
    <p:extLst>
      <p:ext uri="{BB962C8B-B14F-4D97-AF65-F5344CB8AC3E}">
        <p14:creationId xmlns:p14="http://schemas.microsoft.com/office/powerpoint/2010/main" val="18524463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26355" y="256234"/>
            <a:ext cx="1784463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Data Flagging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41900B2-28D2-41F5-99DA-12FFCC56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2872"/>
            <a:ext cx="6438429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There is no data flagging in the NDACC and TOLNet reporting system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0C3472B-72DA-47AA-8928-418F5713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3350272"/>
            <a:ext cx="5129930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See “Proposed Harmonization Activities for 2021” slide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BEB9B3A-8749-4298-AE9C-FF41A370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3872"/>
            <a:ext cx="7127529" cy="7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Many years ago, it has been agreed within both the NDACC and TOLNet</a:t>
            </a:r>
            <a:br>
              <a:rPr lang="en-US" altLang="en-US" sz="1400" dirty="0"/>
            </a:br>
            <a:r>
              <a:rPr lang="en-US" altLang="en-US" sz="1400" dirty="0"/>
              <a:t>lidar communities that data quality is essentially determined by the reported</a:t>
            </a:r>
            <a:br>
              <a:rPr lang="en-US" altLang="en-US" sz="1400" dirty="0"/>
            </a:br>
            <a:r>
              <a:rPr lang="en-US" altLang="en-US" sz="1400" dirty="0"/>
              <a:t>uncertainty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93A99AB-9555-4526-BB2F-97CBC09A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88272"/>
            <a:ext cx="7193251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Nevertheless, for the sake of a proactive TOAR-II involvement, it is planned</a:t>
            </a:r>
            <a:br>
              <a:rPr lang="en-US" altLang="en-US" sz="1400" dirty="0"/>
            </a:br>
            <a:r>
              <a:rPr lang="en-US" altLang="en-US" sz="1400" dirty="0"/>
              <a:t>to explore the options of designing a flag that can address the TOAR-II needs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08E21B5-AC16-44C5-88C8-DB575240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67200"/>
            <a:ext cx="6619313" cy="13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One exception to the rule: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 HDF files produced by NDACC (and TOLNet) lidar PIs have a global</a:t>
            </a:r>
            <a:br>
              <a:rPr lang="en-US" altLang="en-US" sz="1400" dirty="0"/>
            </a:br>
            <a:r>
              <a:rPr lang="en-US" altLang="en-US" sz="1400" dirty="0"/>
              <a:t>attribute that can be set to “RD” to indicate that the profiles have been</a:t>
            </a:r>
            <a:br>
              <a:rPr lang="en-US" altLang="en-US" sz="1400" dirty="0"/>
            </a:br>
            <a:r>
              <a:rPr lang="en-US" altLang="en-US" sz="1400" dirty="0"/>
              <a:t>produced for Rapid Delivery (RD)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“RD data” are archived in a separate server at NDACC</a:t>
            </a:r>
          </a:p>
        </p:txBody>
      </p:sp>
    </p:spTree>
    <p:extLst>
      <p:ext uri="{BB962C8B-B14F-4D97-AF65-F5344CB8AC3E}">
        <p14:creationId xmlns:p14="http://schemas.microsoft.com/office/powerpoint/2010/main" val="3362480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4544" y="256234"/>
            <a:ext cx="5008101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Meta Data / Ancillary Data / A priori Data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41900B2-28D2-41F5-99DA-12FFCC56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46" y="1976642"/>
            <a:ext cx="6474401" cy="1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Temperature-dependent ozone absorption cross-sections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As part of the NDACC and TOLNet lidar networks homogenization,</a:t>
            </a:r>
            <a:br>
              <a:rPr lang="en-US" altLang="en-US" sz="1400" dirty="0"/>
            </a:br>
            <a:r>
              <a:rPr lang="en-US" altLang="en-US" sz="1400" dirty="0"/>
              <a:t>the consensus is to use the results of University of Reims, a.k.a. BDM</a:t>
            </a:r>
            <a:br>
              <a:rPr lang="en-US" altLang="en-US" sz="1400" dirty="0"/>
            </a:br>
            <a:r>
              <a:rPr lang="en-US" altLang="en-US" sz="1400" dirty="0"/>
              <a:t>(</a:t>
            </a:r>
            <a:r>
              <a:rPr lang="en-US" altLang="en-US" sz="1400" dirty="0" err="1"/>
              <a:t>Brion-Daumont-Malicet</a:t>
            </a:r>
            <a:r>
              <a:rPr lang="en-US" altLang="en-US" sz="1400" dirty="0"/>
              <a:t>, 1993-1998)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79B98FD3-FCBF-4E38-AF65-41AEEE09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46" y="1272072"/>
            <a:ext cx="6516528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For proper lidar data processing, the following “ancillary data”</a:t>
            </a:r>
            <a:br>
              <a:rPr lang="en-US" altLang="en-US" sz="1400" b="1" dirty="0"/>
            </a:br>
            <a:r>
              <a:rPr lang="en-US" altLang="en-US" sz="1400" b="1" dirty="0"/>
              <a:t>are needed: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69A6998-B2FC-4C3A-899B-FE247327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46" y="3272042"/>
            <a:ext cx="6631944" cy="6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Air density and temperature profile at the time of measurement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There is no consensus within the networks on which data source to use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5033E2D-B15E-4A5B-8AA4-10D3E24A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46" y="4110242"/>
            <a:ext cx="7183954" cy="114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NO2 and SO2 profiles and absorption cross-sections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Required only for PBL measurements, if lidar operates at certain wavelengths</a:t>
            </a:r>
            <a:br>
              <a:rPr lang="en-US" altLang="en-US" sz="1400" dirty="0"/>
            </a:br>
            <a:r>
              <a:rPr lang="en-US" altLang="en-US" sz="1400" dirty="0"/>
              <a:t>in the Hartley band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There is no consensus within the networks on which data source to use</a:t>
            </a:r>
          </a:p>
        </p:txBody>
      </p:sp>
    </p:spTree>
    <p:extLst>
      <p:ext uri="{BB962C8B-B14F-4D97-AF65-F5344CB8AC3E}">
        <p14:creationId xmlns:p14="http://schemas.microsoft.com/office/powerpoint/2010/main" val="2753064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48193" y="256234"/>
            <a:ext cx="1540806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Traceability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79B98FD3-FCBF-4E38-AF65-41AEEE09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64" y="1050675"/>
            <a:ext cx="7391767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Are the NDACC and TOLNet O3 lidars traceable to a common reference?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690F401-0F13-4C41-9F12-DE1B5DD8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64" y="1875278"/>
            <a:ext cx="6422720" cy="84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At hardware level: No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Lasers and optical filters often come from the same manufacturers,</a:t>
            </a:r>
            <a:br>
              <a:rPr lang="en-US" altLang="en-US" sz="1400" dirty="0"/>
            </a:br>
            <a:r>
              <a:rPr lang="en-US" altLang="en-US" sz="1400" dirty="0"/>
              <a:t>but the instrument design is typically custom-made, rarely repeated.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37A6596-2FD4-4F98-A1B9-5A44D4E4B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64" y="1355475"/>
            <a:ext cx="4442242" cy="3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Are the instruments internally consistent?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C8C0AB-B6CF-4005-8AEB-253A2318B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44" y="2942078"/>
            <a:ext cx="7360220" cy="18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At data processing level: Yes partially</a:t>
            </a:r>
            <a:endParaRPr lang="en-US" altLang="en-US" sz="1400" dirty="0"/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Three elements of data processing are standardized for all NDACC and</a:t>
            </a:r>
            <a:br>
              <a:rPr lang="en-US" altLang="en-US" sz="1400" dirty="0"/>
            </a:br>
            <a:r>
              <a:rPr lang="en-US" altLang="en-US" sz="1400" dirty="0"/>
              <a:t>TOLNet lidars: the ozone absorption cross-sections (BDM), vertical resolution,</a:t>
            </a:r>
            <a:br>
              <a:rPr lang="en-US" altLang="en-US" sz="1400" dirty="0"/>
            </a:br>
            <a:r>
              <a:rPr lang="en-US" altLang="en-US" sz="1400" dirty="0"/>
              <a:t>and the methodology to compute uncertainty budgets (Leblanc et al., 2016)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Several NDACC and TOLNet lidar data have been analyzed systematically,</a:t>
            </a:r>
            <a:br>
              <a:rPr lang="en-US" altLang="en-US" sz="1400" dirty="0"/>
            </a:br>
            <a:r>
              <a:rPr lang="en-US" altLang="en-US" sz="1400" dirty="0"/>
              <a:t>or on a case-by-case basis, by the same data processor (GLASS from JPL).</a:t>
            </a:r>
            <a:br>
              <a:rPr lang="en-US" altLang="en-US" sz="1400" dirty="0"/>
            </a:br>
            <a:r>
              <a:rPr lang="en-US" altLang="en-US" sz="1400" dirty="0"/>
              <a:t>This effort can be extended for TOAR-II if individual lidar PIs interested.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E07107F-4D7A-4167-84BE-AA185633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53" y="4936875"/>
            <a:ext cx="7068538" cy="1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At programmatic level: Yes, through campaigns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The TOLNet SCOOP (2016) inter-comparison campaign is the best example</a:t>
            </a:r>
            <a:br>
              <a:rPr lang="en-US" altLang="en-US" sz="1400" dirty="0"/>
            </a:br>
            <a:r>
              <a:rPr lang="en-US" altLang="en-US" sz="1400" dirty="0"/>
              <a:t>NDACC campaigns typically involve multiple techniques, but the comparison</a:t>
            </a:r>
            <a:br>
              <a:rPr lang="en-US" altLang="en-US" sz="1400" dirty="0"/>
            </a:br>
            <a:r>
              <a:rPr lang="en-US" altLang="en-US" sz="1400" dirty="0"/>
              <a:t>of multiple tropospheric O3 DIAL did not happen yet</a:t>
            </a:r>
          </a:p>
        </p:txBody>
      </p:sp>
    </p:spTree>
    <p:extLst>
      <p:ext uri="{BB962C8B-B14F-4D97-AF65-F5344CB8AC3E}">
        <p14:creationId xmlns:p14="http://schemas.microsoft.com/office/powerpoint/2010/main" val="3967103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80855" y="108452"/>
            <a:ext cx="5589992" cy="60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b="1" dirty="0"/>
              <a:t>Example of internal and external consistency:</a:t>
            </a:r>
            <a:br>
              <a:rPr lang="en-US" altLang="en-US" b="1" dirty="0"/>
            </a:br>
            <a:r>
              <a:rPr lang="en-US" altLang="en-US" b="1" dirty="0"/>
              <a:t>the TOLNet inter-comparison campaign SCOOP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5C672-A712-4E03-B517-BFF35D568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86356"/>
            <a:ext cx="6500513" cy="4420083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053E847A-8E00-4410-A669-00B9EF8D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30207"/>
            <a:ext cx="2090637" cy="17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Average difference</a:t>
            </a:r>
            <a:br>
              <a:rPr lang="en-US" altLang="en-US" sz="1400" b="1" dirty="0"/>
            </a:br>
            <a:r>
              <a:rPr lang="en-US" altLang="en-US" sz="1400" b="1" dirty="0"/>
              <a:t>of 18 ozonesonde</a:t>
            </a:r>
            <a:br>
              <a:rPr lang="en-US" altLang="en-US" sz="1400" b="1" dirty="0"/>
            </a:br>
            <a:r>
              <a:rPr lang="en-US" altLang="en-US" sz="1400" b="1" dirty="0"/>
              <a:t>coincident profiles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dirty="0"/>
              <a:t>Lidar measurements</a:t>
            </a:r>
            <a:br>
              <a:rPr lang="en-US" altLang="en-US" sz="1400" dirty="0"/>
            </a:br>
            <a:r>
              <a:rPr lang="en-US" altLang="en-US" sz="1400" dirty="0"/>
              <a:t>taken during the</a:t>
            </a:r>
            <a:br>
              <a:rPr lang="en-US" altLang="en-US" sz="1400" dirty="0"/>
            </a:br>
            <a:r>
              <a:rPr lang="en-US" altLang="en-US" sz="1400" dirty="0"/>
              <a:t>first 30-min of</a:t>
            </a:r>
            <a:br>
              <a:rPr lang="en-US" altLang="en-US" sz="1400" dirty="0"/>
            </a:br>
            <a:r>
              <a:rPr lang="en-US" altLang="en-US" sz="1400" dirty="0"/>
              <a:t>ECC flights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E6492E1-901F-4A0C-A26D-74CC28651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63" y="4705096"/>
            <a:ext cx="1928733" cy="78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All lidars agree</a:t>
            </a:r>
            <a:br>
              <a:rPr lang="en-US" altLang="en-US" sz="1400" b="1" dirty="0"/>
            </a:br>
            <a:r>
              <a:rPr lang="en-US" altLang="en-US" sz="1400" b="1" dirty="0"/>
              <a:t>within +/-3 </a:t>
            </a:r>
            <a:r>
              <a:rPr lang="en-US" altLang="en-US" sz="1400" b="1" dirty="0" err="1"/>
              <a:t>ppbv</a:t>
            </a:r>
            <a:br>
              <a:rPr lang="en-US" altLang="en-US" sz="1400" b="1" dirty="0"/>
            </a:br>
            <a:r>
              <a:rPr lang="en-US" altLang="en-US" sz="1400" b="1" dirty="0"/>
              <a:t>(or 4%)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389673EC-95B1-4A1A-B005-7148794B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41" y="1569980"/>
            <a:ext cx="2177199" cy="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/>
              <a:t>When: August 2016</a:t>
            </a:r>
            <a:br>
              <a:rPr lang="en-US" altLang="en-US" sz="1400" b="1" dirty="0"/>
            </a:br>
            <a:r>
              <a:rPr lang="en-US" altLang="en-US" sz="1400" b="1" dirty="0"/>
              <a:t>Where: JPL-TMF</a:t>
            </a:r>
          </a:p>
        </p:txBody>
      </p:sp>
    </p:spTree>
    <p:extLst>
      <p:ext uri="{BB962C8B-B14F-4D97-AF65-F5344CB8AC3E}">
        <p14:creationId xmlns:p14="http://schemas.microsoft.com/office/powerpoint/2010/main" val="21751440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L_2009">
  <a:themeElements>
    <a:clrScheme name="TL_2009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L_200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L_2009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_2009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25822</TotalTime>
  <Words>1437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Verdana</vt:lpstr>
      <vt:lpstr>Wingdings</vt:lpstr>
      <vt:lpstr>TL_2009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Thierry Leblanc</dc:creator>
  <cp:lastModifiedBy>Thierry Leblanc</cp:lastModifiedBy>
  <cp:revision>1496</cp:revision>
  <dcterms:created xsi:type="dcterms:W3CDTF">2009-06-03T19:25:50Z</dcterms:created>
  <dcterms:modified xsi:type="dcterms:W3CDTF">2021-03-22T17:29:59Z</dcterms:modified>
</cp:coreProperties>
</file>