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395" r:id="rId2"/>
    <p:sldId id="408" r:id="rId3"/>
    <p:sldId id="399" r:id="rId4"/>
    <p:sldId id="396" r:id="rId5"/>
    <p:sldId id="405" r:id="rId6"/>
    <p:sldId id="406" r:id="rId7"/>
    <p:sldId id="407" r:id="rId8"/>
    <p:sldId id="400" r:id="rId9"/>
    <p:sldId id="404" r:id="rId10"/>
    <p:sldId id="388" r:id="rId11"/>
  </p:sldIdLst>
  <p:sldSz cx="9144000" cy="5143500" type="screen16x9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F0"/>
    <a:srgbClr val="00338D"/>
    <a:srgbClr val="B9D2FF"/>
    <a:srgbClr val="D5E4FF"/>
    <a:srgbClr val="7DABFF"/>
    <a:srgbClr val="FF9900"/>
    <a:srgbClr val="FF1919"/>
    <a:srgbClr val="3283C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5597" autoAdjust="0"/>
  </p:normalViewPr>
  <p:slideViewPr>
    <p:cSldViewPr snapToGrid="0" snapToObjects="1">
      <p:cViewPr>
        <p:scale>
          <a:sx n="100" d="100"/>
          <a:sy n="100" d="100"/>
        </p:scale>
        <p:origin x="379" y="379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024" y="67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2C285-EAA1-4BF1-8824-EBA7FBFBC102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7A611-5664-4A55-B8E5-EDC322DD5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596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812C97-61B9-4CD2-91B0-6CA8FD8E3BB5}" type="datetimeFigureOut">
              <a:rPr lang="en-GB"/>
              <a:pPr>
                <a:defRPr/>
              </a:pPr>
              <a:t>25/03/2021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673395-3B4C-4273-B986-EEB45EBF54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83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73395-3B4C-4273-B986-EEB45EBF54E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73395-3B4C-4273-B986-EEB45EBF54E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03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73395-3B4C-4273-B986-EEB45EBF54E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04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73395-3B4C-4273-B986-EEB45EBF54E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1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73395-3B4C-4273-B986-EEB45EBF54E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5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73395-3B4C-4273-B986-EEB45EBF54E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3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73395-3B4C-4273-B986-EEB45EBF54E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09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73395-3B4C-4273-B986-EEB45EBF54E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098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73395-3B4C-4273-B986-EEB45EBF54E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6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925" y="647166"/>
            <a:ext cx="9070975" cy="4464000"/>
          </a:xfrm>
          <a:prstGeom prst="rect">
            <a:avLst/>
          </a:prstGeom>
        </p:spPr>
        <p:txBody>
          <a:bodyPr anchor="ctr"/>
          <a:lstStyle>
            <a:lvl1pPr marL="266700" indent="-250825">
              <a:defRPr b="0">
                <a:solidFill>
                  <a:srgbClr val="00338D"/>
                </a:solidFill>
              </a:defRPr>
            </a:lvl1pPr>
            <a:lvl2pPr marL="625475" indent="-274638">
              <a:defRPr>
                <a:solidFill>
                  <a:srgbClr val="00338D"/>
                </a:solidFill>
              </a:defRPr>
            </a:lvl2pPr>
            <a:lvl3pPr marL="898525" indent="-182563">
              <a:defRPr>
                <a:solidFill>
                  <a:srgbClr val="00338D"/>
                </a:solidFill>
              </a:defRPr>
            </a:lvl3pPr>
            <a:lvl4pPr marL="1165225" indent="-176213">
              <a:defRPr>
                <a:solidFill>
                  <a:srgbClr val="00338D"/>
                </a:solidFill>
              </a:defRPr>
            </a:lvl4pPr>
            <a:lvl5pPr marL="1431925" indent="-182563"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4" y="33338"/>
            <a:ext cx="84600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594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3682" y="1293967"/>
            <a:ext cx="8389398" cy="239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nl-BE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83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142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6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jpe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ogo-bira_iasb-2010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827"/>
          <a:stretch/>
        </p:blipFill>
        <p:spPr bwMode="auto">
          <a:xfrm>
            <a:off x="34926" y="4758690"/>
            <a:ext cx="278231" cy="3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E_Color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4840" y="4861706"/>
            <a:ext cx="28428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belspo_en_150trans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5356" y="4536269"/>
            <a:ext cx="26523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lh3.googleusercontent.com/-S3mlskvuKIuCNqbOC_KRYZB7LEY5ci_r95ZZAwuIP1B1qPpj0yNBQQQse431vACiIz2PIKZvL5KLS1O8mpmwPfaZksjGrF1ebw0Bhf7-IgYMrx6GhJ28MerB79xqfJqucfdpYViCBo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5"/>
          <a:stretch/>
        </p:blipFill>
        <p:spPr bwMode="auto">
          <a:xfrm>
            <a:off x="8487177" y="33338"/>
            <a:ext cx="597769" cy="72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5" y="33338"/>
            <a:ext cx="84600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noProof="0" dirty="0" smtClean="0"/>
              <a:t>Click to edit Master title style</a:t>
            </a:r>
          </a:p>
        </p:txBody>
      </p:sp>
      <p:pic>
        <p:nvPicPr>
          <p:cNvPr id="2050" name="Picture 2" descr="http://ionosphere.meteo.be/main/logo_rmicolo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8" y="4758690"/>
            <a:ext cx="27219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4" y="475481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9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3283C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arno.keppens@aeronomie.be" TargetMode="External"/><Relationship Id="rId5" Type="http://schemas.openxmlformats.org/officeDocument/2006/relationships/hyperlink" Target="mailto:daan.hubert@aeronomie.be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mt.copernicus.org/articles/12/4379/201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NASA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525" y="0"/>
            <a:ext cx="9153525" cy="309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427"/>
            <a:ext cx="9153525" cy="2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254410" y="107457"/>
            <a:ext cx="6827589" cy="14153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300" b="1" spc="23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</a:t>
            </a:r>
            <a:r>
              <a:rPr lang="en-US" sz="3300" b="1" spc="2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satellite and </a:t>
            </a:r>
            <a:r>
              <a:rPr lang="en-US" sz="3300" b="1" spc="23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</a:t>
            </a:r>
            <a:r>
              <a:rPr lang="en-US" sz="3300" b="1" spc="2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to derive local to global distributions and </a:t>
            </a:r>
            <a:r>
              <a:rPr lang="en-US" sz="3300" b="1" spc="23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</a:t>
            </a:r>
            <a:endParaRPr lang="en-GB" altLang="en-US" sz="3300" b="1" dirty="0">
              <a:solidFill>
                <a:srgbClr val="4BACC6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7" y="1987923"/>
            <a:ext cx="2287191" cy="222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10"/>
          <p:cNvSpPr txBox="1">
            <a:spLocks/>
          </p:cNvSpPr>
          <p:nvPr/>
        </p:nvSpPr>
        <p:spPr bwMode="auto">
          <a:xfrm>
            <a:off x="457200" y="2617472"/>
            <a:ext cx="19256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500" dirty="0" smtClean="0">
                <a:solidFill>
                  <a:srgbClr val="FFFFFF"/>
                </a:solidFill>
                <a:ea typeface="Open Sans" panose="020B0606030504020204" pitchFamily="34" charset="0"/>
              </a:rPr>
              <a:t>HEGIFTOM</a:t>
            </a:r>
            <a:br>
              <a:rPr lang="en-US" altLang="en-US" sz="1500" dirty="0" smtClean="0">
                <a:solidFill>
                  <a:srgbClr val="FFFFFF"/>
                </a:solidFill>
                <a:ea typeface="Open Sans" panose="020B0606030504020204" pitchFamily="34" charset="0"/>
              </a:rPr>
            </a:br>
            <a:r>
              <a:rPr lang="en-US" altLang="en-US" sz="1500" dirty="0" smtClean="0">
                <a:solidFill>
                  <a:srgbClr val="FFFFFF"/>
                </a:solidFill>
                <a:ea typeface="Open Sans" panose="020B0606030504020204" pitchFamily="34" charset="0"/>
              </a:rPr>
              <a:t>Kick Off Meeting</a:t>
            </a:r>
            <a:endParaRPr lang="en-US" altLang="en-US" sz="1500" dirty="0">
              <a:solidFill>
                <a:srgbClr val="FFFFFF"/>
              </a:solidFill>
              <a:ea typeface="Open Sans" panose="020B0606030504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500" dirty="0" smtClean="0">
                <a:solidFill>
                  <a:srgbClr val="FFFFFF"/>
                </a:solidFill>
                <a:ea typeface="Open Sans" panose="020B0606030504020204" pitchFamily="34" charset="0"/>
              </a:rPr>
              <a:t>25 March 2021</a:t>
            </a:r>
            <a:endParaRPr lang="en-US" altLang="en-US" sz="1500" dirty="0">
              <a:solidFill>
                <a:srgbClr val="FFFFFF"/>
              </a:solidFill>
              <a:ea typeface="Open Sans" panose="020B0606030504020204" pitchFamily="34" charset="0"/>
            </a:endParaRPr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 bwMode="auto">
          <a:xfrm>
            <a:off x="2672358" y="3261525"/>
            <a:ext cx="6220123" cy="134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en-US" sz="1500" u="sng" dirty="0" smtClean="0">
                <a:solidFill>
                  <a:srgbClr val="254F77"/>
                </a:solidFill>
                <a:ea typeface="Open Sans" panose="020B0606030504020204" pitchFamily="34" charset="0"/>
              </a:rPr>
              <a:t>D. Hubert</a:t>
            </a:r>
            <a:r>
              <a:rPr lang="nl-BE" altLang="en-US" sz="1500" dirty="0">
                <a:solidFill>
                  <a:srgbClr val="254F77"/>
                </a:solidFill>
                <a:ea typeface="Open Sans" panose="020B0606030504020204" pitchFamily="34" charset="0"/>
              </a:rPr>
              <a:t>, </a:t>
            </a:r>
            <a:r>
              <a:rPr lang="nl-BE" altLang="en-US" sz="1500" u="sng" dirty="0" smtClean="0">
                <a:solidFill>
                  <a:srgbClr val="254F77"/>
                </a:solidFill>
                <a:ea typeface="Open Sans" panose="020B0606030504020204" pitchFamily="34" charset="0"/>
              </a:rPr>
              <a:t>A. Keppens</a:t>
            </a:r>
            <a:r>
              <a:rPr lang="nl-BE" altLang="en-US" sz="1500" dirty="0">
                <a:solidFill>
                  <a:srgbClr val="254F77"/>
                </a:solidFill>
                <a:ea typeface="Open Sans" panose="020B0606030504020204" pitchFamily="34" charset="0"/>
              </a:rPr>
              <a:t>, </a:t>
            </a:r>
            <a:r>
              <a:rPr lang="nl-BE" altLang="en-US" sz="1500" dirty="0" smtClean="0">
                <a:solidFill>
                  <a:srgbClr val="254F77"/>
                </a:solidFill>
                <a:ea typeface="Open Sans" panose="020B0606030504020204" pitchFamily="34" charset="0"/>
              </a:rPr>
              <a:t>J.-C. Lambert</a:t>
            </a:r>
            <a:r>
              <a:rPr lang="nl-BE" altLang="en-US" sz="1500" dirty="0">
                <a:solidFill>
                  <a:srgbClr val="254F77"/>
                </a:solidFill>
                <a:ea typeface="Open Sans" panose="020B0606030504020204" pitchFamily="34" charset="0"/>
              </a:rPr>
              <a:t>, </a:t>
            </a:r>
            <a:r>
              <a:rPr lang="nl-BE" altLang="en-US" sz="1500" dirty="0" smtClean="0">
                <a:solidFill>
                  <a:srgbClr val="254F77"/>
                </a:solidFill>
                <a:ea typeface="Open Sans" panose="020B0606030504020204" pitchFamily="34" charset="0"/>
              </a:rPr>
              <a:t>C. Vigouroux</a:t>
            </a:r>
            <a:r>
              <a:rPr lang="nl-BE" altLang="en-US" sz="1500" dirty="0">
                <a:solidFill>
                  <a:srgbClr val="254F77"/>
                </a:solidFill>
                <a:ea typeface="Open Sans" panose="020B0606030504020204" pitchFamily="34" charset="0"/>
              </a:rPr>
              <a:t>, </a:t>
            </a:r>
            <a:r>
              <a:rPr lang="nl-BE" altLang="en-US" sz="1500" dirty="0" smtClean="0">
                <a:solidFill>
                  <a:srgbClr val="254F77"/>
                </a:solidFill>
                <a:ea typeface="Open Sans" panose="020B0606030504020204" pitchFamily="34" charset="0"/>
              </a:rPr>
              <a:t/>
            </a:r>
            <a:br>
              <a:rPr lang="nl-BE" altLang="en-US" sz="1500" dirty="0" smtClean="0">
                <a:solidFill>
                  <a:srgbClr val="254F77"/>
                </a:solidFill>
                <a:ea typeface="Open Sans" panose="020B0606030504020204" pitchFamily="34" charset="0"/>
              </a:rPr>
            </a:br>
            <a:r>
              <a:rPr lang="nl-BE" altLang="en-US" sz="1500" dirty="0" smtClean="0">
                <a:solidFill>
                  <a:srgbClr val="254F77"/>
                </a:solidFill>
                <a:ea typeface="Open Sans" panose="020B0606030504020204" pitchFamily="34" charset="0"/>
              </a:rPr>
              <a:t>D. Poyraz</a:t>
            </a:r>
            <a:r>
              <a:rPr lang="nl-BE" altLang="en-US" sz="1500" dirty="0">
                <a:solidFill>
                  <a:srgbClr val="254F77"/>
                </a:solidFill>
                <a:ea typeface="Open Sans" panose="020B0606030504020204" pitchFamily="34" charset="0"/>
              </a:rPr>
              <a:t>, </a:t>
            </a:r>
            <a:r>
              <a:rPr lang="nl-BE" altLang="en-US" sz="1500" dirty="0" smtClean="0">
                <a:solidFill>
                  <a:srgbClr val="254F77"/>
                </a:solidFill>
                <a:ea typeface="Open Sans" panose="020B0606030504020204" pitchFamily="34" charset="0"/>
              </a:rPr>
              <a:t>R. Van </a:t>
            </a:r>
            <a:r>
              <a:rPr lang="nl-BE" altLang="en-US" sz="1500" dirty="0">
                <a:solidFill>
                  <a:srgbClr val="254F77"/>
                </a:solidFill>
                <a:ea typeface="Open Sans" panose="020B0606030504020204" pitchFamily="34" charset="0"/>
              </a:rPr>
              <a:t>Malderen, </a:t>
            </a:r>
            <a:r>
              <a:rPr lang="nl-BE" altLang="en-US" sz="1500" dirty="0" smtClean="0">
                <a:solidFill>
                  <a:srgbClr val="254F77"/>
                </a:solidFill>
                <a:ea typeface="Open Sans" panose="020B0606030504020204" pitchFamily="34" charset="0"/>
              </a:rPr>
              <a:t>C. Wespes</a:t>
            </a:r>
            <a:r>
              <a:rPr lang="nl-BE" altLang="en-US" sz="1500" dirty="0">
                <a:solidFill>
                  <a:srgbClr val="254F77"/>
                </a:solidFill>
                <a:ea typeface="Open Sans" panose="020B0606030504020204" pitchFamily="34" charset="0"/>
              </a:rPr>
              <a:t>, </a:t>
            </a:r>
            <a:r>
              <a:rPr lang="nl-BE" altLang="en-US" sz="1500" dirty="0" smtClean="0">
                <a:solidFill>
                  <a:srgbClr val="254F77"/>
                </a:solidFill>
                <a:ea typeface="Open Sans" panose="020B0606030504020204" pitchFamily="34" charset="0"/>
              </a:rPr>
              <a:t>P. Coheur</a:t>
            </a:r>
            <a:r>
              <a:rPr lang="nl-BE" altLang="en-US" sz="1500" dirty="0">
                <a:solidFill>
                  <a:srgbClr val="254F77"/>
                </a:solidFill>
                <a:ea typeface="Open Sans" panose="020B0606030504020204" pitchFamily="34" charset="0"/>
              </a:rPr>
              <a:t/>
            </a:r>
            <a:br>
              <a:rPr lang="nl-BE" altLang="en-US" sz="1500" dirty="0">
                <a:solidFill>
                  <a:srgbClr val="254F77"/>
                </a:solidFill>
                <a:ea typeface="Open Sans" panose="020B0606030504020204" pitchFamily="34" charset="0"/>
              </a:rPr>
            </a:br>
            <a:r>
              <a:rPr lang="nl-BE" altLang="en-US" sz="1500" dirty="0" smtClean="0">
                <a:solidFill>
                  <a:srgbClr val="254F77"/>
                </a:solidFill>
                <a:ea typeface="Open Sans" panose="020B0606030504020204" pitchFamily="34" charset="0"/>
              </a:rPr>
              <a:t/>
            </a:r>
            <a:br>
              <a:rPr lang="nl-BE" altLang="en-US" sz="1500" dirty="0" smtClean="0">
                <a:solidFill>
                  <a:srgbClr val="254F77"/>
                </a:solidFill>
                <a:ea typeface="Open Sans" panose="020B0606030504020204" pitchFamily="34" charset="0"/>
              </a:rPr>
            </a:br>
            <a:r>
              <a:rPr lang="nl-BE" altLang="en-US" sz="1500" dirty="0" smtClean="0">
                <a:solidFill>
                  <a:srgbClr val="254F77"/>
                </a:solidFill>
                <a:ea typeface="Open Sans" panose="020B0606030504020204" pitchFamily="34" charset="0"/>
              </a:rPr>
              <a:t>BIRA-IASB, KMI-IRM, ULB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BE" altLang="en-US" sz="1500" dirty="0">
                <a:solidFill>
                  <a:srgbClr val="254F77"/>
                </a:solidFill>
                <a:ea typeface="Open Sans" panose="020B0606030504020204" pitchFamily="34" charset="0"/>
              </a:rPr>
              <a:t/>
            </a:r>
            <a:br>
              <a:rPr lang="nl-BE" altLang="en-US" sz="1500" dirty="0">
                <a:solidFill>
                  <a:srgbClr val="254F77"/>
                </a:solidFill>
                <a:ea typeface="Open Sans" panose="020B0606030504020204" pitchFamily="34" charset="0"/>
              </a:rPr>
            </a:br>
            <a:r>
              <a:rPr lang="nl-BE" altLang="en-US" sz="1200" dirty="0" smtClean="0">
                <a:solidFill>
                  <a:srgbClr val="254F77"/>
                </a:solidFill>
                <a:ea typeface="Open Sans" panose="020B0606030504020204" pitchFamily="34" charset="0"/>
                <a:hlinkClick r:id="rId5"/>
              </a:rPr>
              <a:t>daan.hubert@aeronomie.be</a:t>
            </a:r>
            <a:r>
              <a:rPr lang="nl-BE" altLang="en-US" sz="1200" dirty="0" smtClean="0">
                <a:solidFill>
                  <a:srgbClr val="254F77"/>
                </a:solidFill>
                <a:ea typeface="Open Sans" panose="020B0606030504020204" pitchFamily="34" charset="0"/>
              </a:rPr>
              <a:t>, </a:t>
            </a:r>
            <a:r>
              <a:rPr lang="nl-BE" altLang="en-US" sz="1200" dirty="0" smtClean="0">
                <a:solidFill>
                  <a:srgbClr val="254F77"/>
                </a:solidFill>
                <a:ea typeface="Open Sans" panose="020B0606030504020204" pitchFamily="34" charset="0"/>
                <a:hlinkClick r:id="rId6"/>
              </a:rPr>
              <a:t>arno.keppens@aeronomie.be</a:t>
            </a:r>
            <a:endParaRPr lang="nl-BE" altLang="en-US" sz="1200" dirty="0">
              <a:solidFill>
                <a:srgbClr val="254F77"/>
              </a:solidFill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925" y="647167"/>
            <a:ext cx="9070975" cy="1895740"/>
          </a:xfrm>
        </p:spPr>
        <p:txBody>
          <a:bodyPr/>
          <a:lstStyle/>
          <a:p>
            <a:pPr marL="15875" indent="0">
              <a:buNone/>
            </a:pPr>
            <a:r>
              <a:rPr lang="en-GB" b="1" dirty="0" smtClean="0"/>
              <a:t>Intercomparisons to multiple complementary satellite data records has the potential to unveil</a:t>
            </a:r>
          </a:p>
          <a:p>
            <a:r>
              <a:rPr lang="en-GB" dirty="0" smtClean="0"/>
              <a:t>Temporal artefacts at sites in ground-based network</a:t>
            </a:r>
          </a:p>
          <a:p>
            <a:r>
              <a:rPr lang="en-GB" dirty="0" smtClean="0"/>
              <a:t>Differences between sites in ground-based network</a:t>
            </a:r>
          </a:p>
          <a:p>
            <a:r>
              <a:rPr lang="en-GB" dirty="0" smtClean="0"/>
              <a:t>Difference between sonde, FTIR and satellite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to HEGIFTOM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79020" y="2516032"/>
            <a:ext cx="4826880" cy="2627468"/>
            <a:chOff x="4279020" y="2516032"/>
            <a:chExt cx="4826880" cy="26274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88" r="50989" b="1585"/>
            <a:stretch/>
          </p:blipFill>
          <p:spPr>
            <a:xfrm>
              <a:off x="4279020" y="2711634"/>
              <a:ext cx="4826880" cy="24318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44281" y="2516032"/>
              <a:ext cx="12362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(Hubert </a:t>
              </a:r>
              <a:r>
                <a:rPr lang="en-US" sz="1000" i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et al.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2020)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5640" y="2516031"/>
            <a:ext cx="4183380" cy="2458742"/>
            <a:chOff x="95640" y="2516031"/>
            <a:chExt cx="4183380" cy="24587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9" t="32889" r="15778" b="23111"/>
            <a:stretch/>
          </p:blipFill>
          <p:spPr>
            <a:xfrm>
              <a:off x="95640" y="2711633"/>
              <a:ext cx="4183380" cy="22631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9494" y="2516031"/>
              <a:ext cx="15263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(SPARC/IO3C/GAW, 2019)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55540" y="1381257"/>
            <a:ext cx="4001716" cy="674920"/>
            <a:chOff x="4955540" y="1381257"/>
            <a:chExt cx="4001716" cy="674920"/>
          </a:xfrm>
        </p:grpSpPr>
        <p:sp>
          <p:nvSpPr>
            <p:cNvPr id="9" name="Right Brace 8"/>
            <p:cNvSpPr/>
            <p:nvPr/>
          </p:nvSpPr>
          <p:spPr>
            <a:xfrm flipH="1">
              <a:off x="5351042" y="1487660"/>
              <a:ext cx="59465" cy="487680"/>
            </a:xfrm>
            <a:prstGeom prst="rightBrace">
              <a:avLst>
                <a:gd name="adj1" fmla="val 78030"/>
                <a:gd name="adj2" fmla="val 50000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ontent Placeholder 4"/>
            <p:cNvSpPr txBox="1">
              <a:spLocks/>
            </p:cNvSpPr>
            <p:nvPr/>
          </p:nvSpPr>
          <p:spPr>
            <a:xfrm>
              <a:off x="5460642" y="1381257"/>
              <a:ext cx="3496614" cy="674920"/>
            </a:xfrm>
            <a:prstGeom prst="rect">
              <a:avLst/>
            </a:prstGeom>
          </p:spPr>
          <p:txBody>
            <a:bodyPr anchor="ctr"/>
            <a:lstStyle>
              <a:lvl1pPr marL="266700" indent="-25082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 b="0" kern="1200">
                  <a:solidFill>
                    <a:srgbClr val="00338D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625475" indent="-2746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400" kern="1200">
                  <a:solidFill>
                    <a:srgbClr val="00338D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898525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200" kern="1200">
                  <a:solidFill>
                    <a:srgbClr val="00338D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165225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100" kern="1200">
                  <a:solidFill>
                    <a:srgbClr val="00338D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431925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100" kern="1200">
                  <a:solidFill>
                    <a:srgbClr val="00338D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75" indent="0">
                <a:buFont typeface="Arial" charset="0"/>
                <a:buNone/>
              </a:pPr>
              <a:r>
                <a:rPr lang="en-GB" dirty="0" smtClean="0">
                  <a:solidFill>
                    <a:srgbClr val="00B0F0"/>
                  </a:solidFill>
                </a:rPr>
                <a:t>Was homogenisation successful?</a:t>
              </a:r>
              <a:br>
                <a:rPr lang="en-GB" dirty="0" smtClean="0">
                  <a:solidFill>
                    <a:srgbClr val="00B0F0"/>
                  </a:solidFill>
                </a:rPr>
              </a:br>
              <a:r>
                <a:rPr lang="en-GB" dirty="0" smtClean="0">
                  <a:solidFill>
                    <a:srgbClr val="00B0F0"/>
                  </a:solidFill>
                </a:rPr>
                <a:t>Are reported uncertainties realistic?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955540" y="1731500"/>
              <a:ext cx="264016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>
            <a:stCxn id="3" idx="2"/>
          </p:cNvCxnSpPr>
          <p:nvPr/>
        </p:nvCxnSpPr>
        <p:spPr>
          <a:xfrm flipV="1">
            <a:off x="2187330" y="2516032"/>
            <a:ext cx="16440" cy="245874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3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33008" y="0"/>
            <a:ext cx="1010992" cy="106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670676" y="647166"/>
            <a:ext cx="4435224" cy="4464000"/>
          </a:xfrm>
        </p:spPr>
        <p:txBody>
          <a:bodyPr anchor="t"/>
          <a:lstStyle/>
          <a:p>
            <a:pPr marL="15875" indent="0">
              <a:buNone/>
            </a:pPr>
            <a:r>
              <a:rPr lang="en-GB" b="1" dirty="0" smtClean="0"/>
              <a:t> </a:t>
            </a:r>
          </a:p>
          <a:p>
            <a:pPr marL="15875" indent="0">
              <a:buNone/>
            </a:pPr>
            <a:endParaRPr lang="en-GB" dirty="0" smtClean="0"/>
          </a:p>
          <a:p>
            <a:r>
              <a:rPr lang="en-GB" dirty="0" smtClean="0"/>
              <a:t>Why do </a:t>
            </a:r>
            <a:r>
              <a:rPr lang="en-GB" dirty="0" smtClean="0">
                <a:solidFill>
                  <a:srgbClr val="00B0F0"/>
                </a:solidFill>
              </a:rPr>
              <a:t>past trends</a:t>
            </a:r>
            <a:r>
              <a:rPr lang="en-GB" dirty="0" smtClean="0"/>
              <a:t> differ?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 objectives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176797" y="43677"/>
            <a:ext cx="2748453" cy="815808"/>
            <a:chOff x="744689" y="3175335"/>
            <a:chExt cx="2748453" cy="815808"/>
          </a:xfrm>
        </p:grpSpPr>
        <p:pic>
          <p:nvPicPr>
            <p:cNvPr id="1026" name="Picture 2" descr="https://events.spacepole.be/event/74/logo-23886301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832" y="3175335"/>
              <a:ext cx="1391310" cy="64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toar-data.org/wp-content/uploads/2020/12/TOAR_Logo_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1" r="20146"/>
            <a:stretch/>
          </p:blipFill>
          <p:spPr bwMode="auto">
            <a:xfrm>
              <a:off x="744689" y="3261697"/>
              <a:ext cx="779172" cy="72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831137" y="1787763"/>
            <a:ext cx="2899156" cy="2721309"/>
            <a:chOff x="5373624" y="157857"/>
            <a:chExt cx="2899156" cy="27213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1" t="65261" r="52612"/>
            <a:stretch/>
          </p:blipFill>
          <p:spPr>
            <a:xfrm>
              <a:off x="5373624" y="157857"/>
              <a:ext cx="2557514" cy="13893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47011" t="32634" r="6358" b="34456"/>
            <a:stretch/>
          </p:blipFill>
          <p:spPr>
            <a:xfrm>
              <a:off x="5373624" y="1547166"/>
              <a:ext cx="2546883" cy="1332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l="93642" t="32634" r="617" b="32830"/>
            <a:stretch/>
          </p:blipFill>
          <p:spPr>
            <a:xfrm>
              <a:off x="7959143" y="867054"/>
              <a:ext cx="313637" cy="1397803"/>
            </a:xfrm>
            <a:prstGeom prst="rect">
              <a:avLst/>
            </a:prstGeom>
          </p:spPr>
        </p:pic>
      </p:grpSp>
      <p:sp>
        <p:nvSpPr>
          <p:cNvPr id="15" name="Content Placeholder 8"/>
          <p:cNvSpPr txBox="1">
            <a:spLocks/>
          </p:cNvSpPr>
          <p:nvPr/>
        </p:nvSpPr>
        <p:spPr>
          <a:xfrm>
            <a:off x="34926" y="647166"/>
            <a:ext cx="4491578" cy="4464000"/>
          </a:xfrm>
          <a:prstGeom prst="rect">
            <a:avLst/>
          </a:prstGeom>
        </p:spPr>
        <p:txBody>
          <a:bodyPr anchor="t"/>
          <a:lstStyle>
            <a:lvl1pPr marL="266700" indent="-2508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0" kern="1200">
                <a:solidFill>
                  <a:srgbClr val="00338D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25475" indent="-274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00338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98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rgbClr val="00338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1652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rgbClr val="00338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4319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00338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0">
              <a:buFont typeface="Arial" charset="0"/>
              <a:buNone/>
            </a:pPr>
            <a:r>
              <a:rPr lang="en-GB" b="1" dirty="0" smtClean="0"/>
              <a:t>Remaining questions after TOAR I…</a:t>
            </a:r>
          </a:p>
          <a:p>
            <a:pPr marL="15875" indent="0">
              <a:buFont typeface="Arial" charset="0"/>
              <a:buNone/>
            </a:pPr>
            <a:endParaRPr lang="en-GB" dirty="0" smtClean="0"/>
          </a:p>
          <a:p>
            <a:r>
              <a:rPr lang="en-GB" dirty="0" smtClean="0"/>
              <a:t>Why do </a:t>
            </a:r>
            <a:r>
              <a:rPr lang="en-GB" dirty="0" smtClean="0">
                <a:solidFill>
                  <a:srgbClr val="00B0F0"/>
                </a:solidFill>
              </a:rPr>
              <a:t>present-day distributions</a:t>
            </a:r>
            <a:r>
              <a:rPr lang="en-GB" dirty="0" smtClean="0"/>
              <a:t> differ?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74812" y="1677441"/>
            <a:ext cx="3268235" cy="3283060"/>
            <a:chOff x="5135559" y="1677441"/>
            <a:chExt cx="3268235" cy="3283060"/>
          </a:xfrm>
        </p:grpSpPr>
        <p:sp>
          <p:nvSpPr>
            <p:cNvPr id="18" name="TextBox 17"/>
            <p:cNvSpPr txBox="1"/>
            <p:nvPr/>
          </p:nvSpPr>
          <p:spPr>
            <a:xfrm>
              <a:off x="5348258" y="4714280"/>
              <a:ext cx="12410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(Gaudel </a:t>
              </a:r>
              <a:r>
                <a:rPr lang="en-US" sz="1000" i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et al.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2018)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135559" y="1677441"/>
              <a:ext cx="3268235" cy="3036839"/>
              <a:chOff x="5135559" y="1552069"/>
              <a:chExt cx="3268235" cy="30368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5559" y="1552069"/>
                <a:ext cx="2907488" cy="159634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7"/>
              <a:srcRect l="50433" t="34226" b="33127"/>
              <a:stretch/>
            </p:blipFill>
            <p:spPr>
              <a:xfrm>
                <a:off x="5433459" y="3235959"/>
                <a:ext cx="2970335" cy="13529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48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tabLst>
                <a:tab pos="8789988" algn="r"/>
              </a:tabLst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Collect </a:t>
            </a:r>
            <a:r>
              <a:rPr lang="en-GB" i="1" dirty="0" smtClean="0">
                <a:solidFill>
                  <a:schemeClr val="bg1">
                    <a:lumMod val="75000"/>
                  </a:schemeClr>
                </a:solidFill>
              </a:rPr>
              <a:t>homogenised</a:t>
            </a:r>
            <a:r>
              <a:rPr lang="en-GB" sz="12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data records	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cs typeface="Calibri Light" panose="020F0302020204030204" pitchFamily="34" charset="0"/>
                <a:sym typeface="Wingdings" panose="05000000000000000000" pitchFamily="2" charset="2"/>
              </a:rPr>
              <a:t> SOWG, HEGIFTOM input</a:t>
            </a:r>
            <a:endParaRPr lang="en-GB" dirty="0">
              <a:cs typeface="Calibri Light" panose="020F0302020204030204" pitchFamily="34" charset="0"/>
            </a:endParaRPr>
          </a:p>
          <a:p>
            <a:endParaRPr lang="en-GB" dirty="0" smtClean="0"/>
          </a:p>
          <a:p>
            <a:r>
              <a:rPr lang="en-GB" i="1" dirty="0" smtClean="0"/>
              <a:t>Harmonize</a:t>
            </a:r>
            <a:r>
              <a:rPr lang="en-GB" dirty="0" smtClean="0"/>
              <a:t> tropospheric ozone data records (where possible) </a:t>
            </a:r>
            <a:br>
              <a:rPr lang="en-GB" dirty="0" smtClean="0"/>
            </a:br>
            <a:r>
              <a:rPr lang="en-GB" dirty="0" smtClean="0"/>
              <a:t>by removing or reducing discrepancies in representation</a:t>
            </a:r>
          </a:p>
          <a:p>
            <a:endParaRPr lang="en-GB" dirty="0" smtClean="0"/>
          </a:p>
          <a:p>
            <a:r>
              <a:rPr lang="en-GB" dirty="0" err="1" smtClean="0"/>
              <a:t>Intercompare</a:t>
            </a:r>
            <a:r>
              <a:rPr lang="en-GB" dirty="0" smtClean="0"/>
              <a:t> harmonized data records</a:t>
            </a:r>
          </a:p>
          <a:p>
            <a:endParaRPr lang="fr-BE" dirty="0"/>
          </a:p>
          <a:p>
            <a:r>
              <a:rPr lang="en-GB" dirty="0" smtClean="0"/>
              <a:t>Investigate remaining sources </a:t>
            </a:r>
            <a:r>
              <a:rPr lang="en-GB" dirty="0"/>
              <a:t>of </a:t>
            </a:r>
            <a:r>
              <a:rPr lang="en-GB" dirty="0" smtClean="0"/>
              <a:t>discrepancies</a:t>
            </a:r>
          </a:p>
          <a:p>
            <a:endParaRPr lang="en-GB" dirty="0" smtClean="0"/>
          </a:p>
          <a:p>
            <a:pPr>
              <a:tabLst>
                <a:tab pos="8789988" algn="r"/>
              </a:tabLst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Infer present-day distributions &amp; past trends	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cs typeface="Calibri Light" panose="020F0302020204030204" pitchFamily="34" charset="0"/>
                <a:sym typeface="Wingdings" panose="05000000000000000000" pitchFamily="2" charset="2"/>
              </a:rPr>
              <a:t>  SOWG, STAT input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3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925" y="647166"/>
            <a:ext cx="9070975" cy="4034304"/>
          </a:xfrm>
        </p:spPr>
        <p:txBody>
          <a:bodyPr/>
          <a:lstStyle/>
          <a:p>
            <a:r>
              <a:rPr lang="en-GB" dirty="0" smtClean="0"/>
              <a:t>Satellite : profile retrieval  </a:t>
            </a:r>
          </a:p>
          <a:p>
            <a:pPr lvl="1"/>
            <a:r>
              <a:rPr lang="en-GB" dirty="0"/>
              <a:t>UV-Vis : GOME, SCIAMACHY, OMI, </a:t>
            </a:r>
            <a:r>
              <a:rPr lang="en-GB" dirty="0" smtClean="0"/>
              <a:t>GOME-2A/B/C, TROPOMI, </a:t>
            </a:r>
            <a:r>
              <a:rPr lang="en-GB" dirty="0" err="1" smtClean="0"/>
              <a:t>CrIS</a:t>
            </a:r>
            <a:r>
              <a:rPr lang="en-GB" dirty="0" smtClean="0"/>
              <a:t>, OMPS-NP, …</a:t>
            </a:r>
          </a:p>
          <a:p>
            <a:pPr lvl="1"/>
            <a:r>
              <a:rPr lang="en-GB" dirty="0" smtClean="0"/>
              <a:t>IR : IASI-A/B/C</a:t>
            </a:r>
          </a:p>
          <a:p>
            <a:pPr lvl="1"/>
            <a:r>
              <a:rPr lang="en-GB" dirty="0" smtClean="0"/>
              <a:t>IR + UV-Vis : IASI + GOME-2</a:t>
            </a:r>
          </a:p>
          <a:p>
            <a:endParaRPr lang="en-GB" dirty="0" smtClean="0"/>
          </a:p>
          <a:p>
            <a:r>
              <a:rPr lang="en-GB" dirty="0" smtClean="0"/>
              <a:t>Satellite : residual technique </a:t>
            </a:r>
          </a:p>
          <a:p>
            <a:pPr lvl="1"/>
            <a:r>
              <a:rPr lang="fr-BE" dirty="0" smtClean="0"/>
              <a:t>Convective Cloud </a:t>
            </a:r>
            <a:r>
              <a:rPr lang="fr-BE" dirty="0" err="1" smtClean="0"/>
              <a:t>Differential</a:t>
            </a:r>
            <a:r>
              <a:rPr lang="fr-BE" dirty="0" smtClean="0"/>
              <a:t> : GOME, SCIAMACHY, OMI, GOME-2, TROPOMI, </a:t>
            </a:r>
            <a:r>
              <a:rPr lang="fr-BE" dirty="0" err="1" smtClean="0"/>
              <a:t>merged</a:t>
            </a:r>
            <a:r>
              <a:rPr lang="fr-BE" dirty="0" smtClean="0"/>
              <a:t> GOME-type, TOMS</a:t>
            </a:r>
          </a:p>
          <a:p>
            <a:pPr lvl="1"/>
            <a:r>
              <a:rPr lang="fr-BE" dirty="0" err="1" smtClean="0"/>
              <a:t>Limb</a:t>
            </a:r>
            <a:r>
              <a:rPr lang="fr-BE" dirty="0" smtClean="0"/>
              <a:t>/nadir : OMI-MLS, OMPS-MERRA, TROPOMI-BASCOE, TROPOMI-</a:t>
            </a:r>
            <a:r>
              <a:rPr lang="fr-BE" dirty="0" err="1" smtClean="0"/>
              <a:t>limb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Ground-based measurement techniques</a:t>
            </a:r>
          </a:p>
          <a:p>
            <a:pPr lvl="1"/>
            <a:r>
              <a:rPr lang="en-GB" dirty="0" smtClean="0"/>
              <a:t>Ozonesonde</a:t>
            </a:r>
          </a:p>
          <a:p>
            <a:pPr lvl="1"/>
            <a:r>
              <a:rPr lang="en-GB" dirty="0" smtClean="0"/>
              <a:t>FTIR</a:t>
            </a:r>
          </a:p>
          <a:p>
            <a:pPr lvl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Lidar, IAGOS (depending on resources)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Tropospheric ozone data records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8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083480" y="647166"/>
            <a:ext cx="4844143" cy="155512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Based on Keppens </a:t>
            </a:r>
            <a:r>
              <a:rPr lang="en-GB" i="1" dirty="0" smtClean="0"/>
              <a:t>et al.</a:t>
            </a:r>
            <a:r>
              <a:rPr lang="en-GB" dirty="0"/>
              <a:t> </a:t>
            </a:r>
            <a:r>
              <a:rPr lang="en-GB" dirty="0" smtClean="0"/>
              <a:t>(2019)</a:t>
            </a:r>
          </a:p>
          <a:p>
            <a:pPr marL="0" indent="0">
              <a:buNone/>
            </a:pPr>
            <a:r>
              <a:rPr lang="en-GB" dirty="0" smtClean="0"/>
              <a:t>part of the TUNER special issue in AMT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https://amt.copernicus.org/articles/12/4379/2019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Vertical </a:t>
            </a:r>
            <a:r>
              <a:rPr lang="en-GB" dirty="0" smtClean="0"/>
              <a:t>harmonisation: Methodology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83"/>
          <a:stretch/>
        </p:blipFill>
        <p:spPr>
          <a:xfrm>
            <a:off x="3083481" y="2263141"/>
            <a:ext cx="4844142" cy="252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46" y="647166"/>
            <a:ext cx="1528794" cy="4357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6645" y="927557"/>
            <a:ext cx="1528795" cy="3243160"/>
          </a:xfrm>
          <a:prstGeom prst="rect">
            <a:avLst/>
          </a:prstGeom>
          <a:solidFill>
            <a:srgbClr val="FF99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Vertical </a:t>
            </a:r>
            <a:r>
              <a:rPr lang="en-GB" dirty="0" smtClean="0"/>
              <a:t>harmonisation: Uncertainty budget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55123" y="824159"/>
            <a:ext cx="8260626" cy="2062481"/>
            <a:chOff x="255123" y="881220"/>
            <a:chExt cx="8260626" cy="2062481"/>
          </a:xfrm>
        </p:grpSpPr>
        <p:grpSp>
          <p:nvGrpSpPr>
            <p:cNvPr id="6" name="Group 5"/>
            <p:cNvGrpSpPr/>
            <p:nvPr/>
          </p:nvGrpSpPr>
          <p:grpSpPr>
            <a:xfrm>
              <a:off x="255123" y="881220"/>
              <a:ext cx="8260626" cy="1816260"/>
              <a:chOff x="1" y="1989000"/>
              <a:chExt cx="11461342" cy="25200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6248" y="1989000"/>
                <a:ext cx="8915095" cy="25200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r="42293"/>
              <a:stretch/>
            </p:blipFill>
            <p:spPr>
              <a:xfrm>
                <a:off x="1" y="1989000"/>
                <a:ext cx="4483890" cy="2520000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7199363" y="2697480"/>
              <a:ext cx="13163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(Keppens </a:t>
              </a:r>
              <a:r>
                <a:rPr lang="en-US" sz="1000" i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et al.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2019)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23850" y="1066800"/>
            <a:ext cx="8089900" cy="311150"/>
          </a:xfrm>
          <a:prstGeom prst="rect">
            <a:avLst/>
          </a:prstGeom>
          <a:solidFill>
            <a:srgbClr val="FF99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tangle 10"/>
          <p:cNvSpPr/>
          <p:nvPr/>
        </p:nvSpPr>
        <p:spPr>
          <a:xfrm>
            <a:off x="323850" y="2299478"/>
            <a:ext cx="8089900" cy="144000"/>
          </a:xfrm>
          <a:prstGeom prst="rect">
            <a:avLst/>
          </a:prstGeom>
          <a:solidFill>
            <a:srgbClr val="FF99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 11"/>
          <p:cNvSpPr/>
          <p:nvPr/>
        </p:nvSpPr>
        <p:spPr>
          <a:xfrm>
            <a:off x="323850" y="1838261"/>
            <a:ext cx="8089900" cy="144000"/>
          </a:xfrm>
          <a:prstGeom prst="rect">
            <a:avLst/>
          </a:prstGeom>
          <a:solidFill>
            <a:srgbClr val="FF99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up 15"/>
          <p:cNvGrpSpPr/>
          <p:nvPr/>
        </p:nvGrpSpPr>
        <p:grpSpPr>
          <a:xfrm>
            <a:off x="4623712" y="2910114"/>
            <a:ext cx="2336275" cy="2046221"/>
            <a:chOff x="5949592" y="3052829"/>
            <a:chExt cx="2336275" cy="20462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9592" y="3052829"/>
              <a:ext cx="2336275" cy="180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66000" y="4852829"/>
              <a:ext cx="21034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(von Clarmann and Grabowski, 2007)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02665" y="2909954"/>
            <a:ext cx="1802748" cy="2052096"/>
            <a:chOff x="2219835" y="3052829"/>
            <a:chExt cx="1802748" cy="20520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19835" y="3052829"/>
              <a:ext cx="1802748" cy="180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463817" y="4858704"/>
              <a:ext cx="13147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(Keppens </a:t>
              </a:r>
              <a:r>
                <a:rPr lang="en-US" sz="1000" i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et al.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2015)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3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Information-centered representation to independent levels/layers + mass-conserving </a:t>
            </a:r>
            <a:r>
              <a:rPr lang="en-US" dirty="0" smtClean="0"/>
              <a:t>regridding</a:t>
            </a:r>
          </a:p>
          <a:p>
            <a:pPr marL="15875" indent="0">
              <a:buNone/>
            </a:pPr>
            <a:r>
              <a:rPr lang="en-US" dirty="0" smtClean="0"/>
              <a:t>OR</a:t>
            </a:r>
            <a:endParaRPr lang="en-US" dirty="0"/>
          </a:p>
          <a:p>
            <a:r>
              <a:rPr lang="en-US" dirty="0"/>
              <a:t>Re-optimized prior matching to common prior and grid (for low DFS)</a:t>
            </a:r>
          </a:p>
          <a:p>
            <a:pPr marL="15875" indent="0">
              <a:buNone/>
            </a:pPr>
            <a:endParaRPr lang="en-US" dirty="0" smtClean="0"/>
          </a:p>
          <a:p>
            <a:pPr marL="15875" indent="0">
              <a:buNone/>
            </a:pPr>
            <a:r>
              <a:rPr lang="en-US" dirty="0" smtClean="0"/>
              <a:t>FOLLOWED </a:t>
            </a:r>
            <a:r>
              <a:rPr lang="en-US" dirty="0"/>
              <a:t>BY</a:t>
            </a:r>
          </a:p>
          <a:p>
            <a:r>
              <a:rPr lang="en-US" dirty="0"/>
              <a:t>Profile integration up to common tropopause (part of target grid)</a:t>
            </a:r>
          </a:p>
          <a:p>
            <a:pPr marL="15875" indent="0">
              <a:buNone/>
            </a:pPr>
            <a:endParaRPr lang="en-US" dirty="0" smtClean="0"/>
          </a:p>
          <a:p>
            <a:pPr marL="15875" indent="0">
              <a:buNone/>
            </a:pPr>
            <a:r>
              <a:rPr lang="en-US" dirty="0" smtClean="0"/>
              <a:t>WITH </a:t>
            </a:r>
            <a:r>
              <a:rPr lang="en-US" dirty="0"/>
              <a:t>common climatology (same as for </a:t>
            </a:r>
            <a:r>
              <a:rPr lang="en-US" dirty="0" smtClean="0"/>
              <a:t>hor./temp. </a:t>
            </a:r>
            <a:r>
              <a:rPr lang="en-US" dirty="0"/>
              <a:t>harmonization) as</a:t>
            </a:r>
          </a:p>
          <a:p>
            <a:r>
              <a:rPr lang="en-US" dirty="0" smtClean="0"/>
              <a:t>Source for tropospheric column </a:t>
            </a:r>
            <a:r>
              <a:rPr lang="en-US" dirty="0"/>
              <a:t>extension</a:t>
            </a:r>
          </a:p>
          <a:p>
            <a:r>
              <a:rPr lang="en-US" dirty="0" smtClean="0"/>
              <a:t>Source </a:t>
            </a:r>
            <a:r>
              <a:rPr lang="en-US" dirty="0"/>
              <a:t>for new </a:t>
            </a:r>
            <a:r>
              <a:rPr lang="en-US" dirty="0" smtClean="0"/>
              <a:t>prior</a:t>
            </a:r>
            <a:endParaRPr lang="en-US" dirty="0"/>
          </a:p>
          <a:p>
            <a:r>
              <a:rPr lang="en-US" dirty="0"/>
              <a:t>Auxiliary data source for tropopause calculation</a:t>
            </a:r>
          </a:p>
          <a:p>
            <a:r>
              <a:rPr lang="en-US" dirty="0"/>
              <a:t>Auxiliary data source for vertical quantity </a:t>
            </a:r>
            <a:r>
              <a:rPr lang="en-US" dirty="0" smtClean="0"/>
              <a:t>matching</a:t>
            </a:r>
          </a:p>
          <a:p>
            <a:pPr marL="15875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Vertical harmonisation: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925" y="647166"/>
            <a:ext cx="4717379" cy="4464000"/>
          </a:xfrm>
        </p:spPr>
        <p:txBody>
          <a:bodyPr/>
          <a:lstStyle/>
          <a:p>
            <a:pPr marL="15875" indent="0">
              <a:buNone/>
            </a:pPr>
            <a:r>
              <a:rPr lang="en-GB" b="1" dirty="0" smtClean="0"/>
              <a:t>Differences in horizontal and temporal sampling…</a:t>
            </a:r>
          </a:p>
          <a:p>
            <a:pPr>
              <a:tabLst>
                <a:tab pos="2330450" algn="l"/>
                <a:tab pos="2781300" algn="l"/>
              </a:tabLst>
            </a:pPr>
            <a:r>
              <a:rPr lang="en-GB" dirty="0" smtClean="0"/>
              <a:t>(set of) geolocation(s)   	vs   	grid cell mean</a:t>
            </a:r>
          </a:p>
          <a:p>
            <a:pPr>
              <a:tabLst>
                <a:tab pos="2330450" algn="l"/>
                <a:tab pos="2781300" algn="l"/>
              </a:tabLst>
            </a:pPr>
            <a:r>
              <a:rPr lang="en-GB" dirty="0" smtClean="0"/>
              <a:t>(set of) timestamp(s)   	vs   	temporal mean</a:t>
            </a:r>
          </a:p>
          <a:p>
            <a:pPr>
              <a:tabLst>
                <a:tab pos="2330450" algn="l"/>
                <a:tab pos="2781300" algn="l"/>
              </a:tabLst>
            </a:pPr>
            <a:endParaRPr lang="en-GB" dirty="0" smtClean="0"/>
          </a:p>
          <a:p>
            <a:pPr marL="15875" indent="0">
              <a:buNone/>
              <a:tabLst>
                <a:tab pos="2330450" algn="l"/>
                <a:tab pos="2781300" algn="l"/>
              </a:tabLst>
            </a:pPr>
            <a:r>
              <a:rPr lang="en-GB" b="1" dirty="0" smtClean="0"/>
              <a:t>Harmonisation scheme</a:t>
            </a:r>
          </a:p>
          <a:p>
            <a:pPr>
              <a:tabLst>
                <a:tab pos="2330450" algn="l"/>
                <a:tab pos="2781300" algn="l"/>
              </a:tabLst>
            </a:pPr>
            <a:r>
              <a:rPr lang="en-GB" dirty="0" smtClean="0"/>
              <a:t>Subsample climatology/reanalysis data</a:t>
            </a:r>
          </a:p>
          <a:p>
            <a:pPr>
              <a:tabLst>
                <a:tab pos="2330450" algn="l"/>
                <a:tab pos="2781300" algn="l"/>
              </a:tabLst>
            </a:pPr>
            <a:r>
              <a:rPr lang="en-GB" dirty="0" smtClean="0"/>
              <a:t>Compare to fully sampled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Horizontal &amp; time domain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738015" y="674563"/>
            <a:ext cx="4405985" cy="4468937"/>
            <a:chOff x="4738015" y="674563"/>
            <a:chExt cx="4405985" cy="44689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03" b="4149"/>
            <a:stretch/>
          </p:blipFill>
          <p:spPr>
            <a:xfrm>
              <a:off x="4738015" y="802796"/>
              <a:ext cx="4405985" cy="434070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014772" y="1187006"/>
              <a:ext cx="895876" cy="2709507"/>
              <a:chOff x="5749047" y="1097335"/>
              <a:chExt cx="938793" cy="2839306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5749049" y="3659745"/>
                <a:ext cx="938791" cy="276896"/>
              </a:xfrm>
              <a:custGeom>
                <a:avLst/>
                <a:gdLst>
                  <a:gd name="connsiteX0" fmla="*/ 0 w 3187522"/>
                  <a:gd name="connsiteY0" fmla="*/ 251138 h 940158"/>
                  <a:gd name="connsiteX1" fmla="*/ 2363274 w 3187522"/>
                  <a:gd name="connsiteY1" fmla="*/ 0 h 940158"/>
                  <a:gd name="connsiteX2" fmla="*/ 3187522 w 3187522"/>
                  <a:gd name="connsiteY2" fmla="*/ 695459 h 940158"/>
                  <a:gd name="connsiteX3" fmla="*/ 862885 w 3187522"/>
                  <a:gd name="connsiteY3" fmla="*/ 940158 h 940158"/>
                  <a:gd name="connsiteX4" fmla="*/ 0 w 3187522"/>
                  <a:gd name="connsiteY4" fmla="*/ 251138 h 94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7522" h="940158">
                    <a:moveTo>
                      <a:pt x="0" y="251138"/>
                    </a:moveTo>
                    <a:lnTo>
                      <a:pt x="2363274" y="0"/>
                    </a:lnTo>
                    <a:lnTo>
                      <a:pt x="3187522" y="695459"/>
                    </a:lnTo>
                    <a:lnTo>
                      <a:pt x="862885" y="940158"/>
                    </a:lnTo>
                    <a:lnTo>
                      <a:pt x="0" y="251138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5749049" y="3012475"/>
                <a:ext cx="938791" cy="276896"/>
              </a:xfrm>
              <a:custGeom>
                <a:avLst/>
                <a:gdLst>
                  <a:gd name="connsiteX0" fmla="*/ 0 w 3187522"/>
                  <a:gd name="connsiteY0" fmla="*/ 251138 h 940158"/>
                  <a:gd name="connsiteX1" fmla="*/ 2363274 w 3187522"/>
                  <a:gd name="connsiteY1" fmla="*/ 0 h 940158"/>
                  <a:gd name="connsiteX2" fmla="*/ 3187522 w 3187522"/>
                  <a:gd name="connsiteY2" fmla="*/ 695459 h 940158"/>
                  <a:gd name="connsiteX3" fmla="*/ 862885 w 3187522"/>
                  <a:gd name="connsiteY3" fmla="*/ 940158 h 940158"/>
                  <a:gd name="connsiteX4" fmla="*/ 0 w 3187522"/>
                  <a:gd name="connsiteY4" fmla="*/ 251138 h 94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7522" h="940158">
                    <a:moveTo>
                      <a:pt x="0" y="251138"/>
                    </a:moveTo>
                    <a:lnTo>
                      <a:pt x="2363274" y="0"/>
                    </a:lnTo>
                    <a:lnTo>
                      <a:pt x="3187522" y="695459"/>
                    </a:lnTo>
                    <a:lnTo>
                      <a:pt x="862885" y="940158"/>
                    </a:lnTo>
                    <a:lnTo>
                      <a:pt x="0" y="251138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749048" y="2380445"/>
                <a:ext cx="938791" cy="276896"/>
              </a:xfrm>
              <a:custGeom>
                <a:avLst/>
                <a:gdLst>
                  <a:gd name="connsiteX0" fmla="*/ 0 w 3187522"/>
                  <a:gd name="connsiteY0" fmla="*/ 251138 h 940158"/>
                  <a:gd name="connsiteX1" fmla="*/ 2363274 w 3187522"/>
                  <a:gd name="connsiteY1" fmla="*/ 0 h 940158"/>
                  <a:gd name="connsiteX2" fmla="*/ 3187522 w 3187522"/>
                  <a:gd name="connsiteY2" fmla="*/ 695459 h 940158"/>
                  <a:gd name="connsiteX3" fmla="*/ 862885 w 3187522"/>
                  <a:gd name="connsiteY3" fmla="*/ 940158 h 940158"/>
                  <a:gd name="connsiteX4" fmla="*/ 0 w 3187522"/>
                  <a:gd name="connsiteY4" fmla="*/ 251138 h 94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7522" h="940158">
                    <a:moveTo>
                      <a:pt x="0" y="251138"/>
                    </a:moveTo>
                    <a:lnTo>
                      <a:pt x="2363274" y="0"/>
                    </a:lnTo>
                    <a:lnTo>
                      <a:pt x="3187522" y="695459"/>
                    </a:lnTo>
                    <a:lnTo>
                      <a:pt x="862885" y="940158"/>
                    </a:lnTo>
                    <a:lnTo>
                      <a:pt x="0" y="251138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49049" y="1744605"/>
                <a:ext cx="938791" cy="276896"/>
              </a:xfrm>
              <a:custGeom>
                <a:avLst/>
                <a:gdLst>
                  <a:gd name="connsiteX0" fmla="*/ 0 w 3187522"/>
                  <a:gd name="connsiteY0" fmla="*/ 251138 h 940158"/>
                  <a:gd name="connsiteX1" fmla="*/ 2363274 w 3187522"/>
                  <a:gd name="connsiteY1" fmla="*/ 0 h 940158"/>
                  <a:gd name="connsiteX2" fmla="*/ 3187522 w 3187522"/>
                  <a:gd name="connsiteY2" fmla="*/ 695459 h 940158"/>
                  <a:gd name="connsiteX3" fmla="*/ 862885 w 3187522"/>
                  <a:gd name="connsiteY3" fmla="*/ 940158 h 940158"/>
                  <a:gd name="connsiteX4" fmla="*/ 0 w 3187522"/>
                  <a:gd name="connsiteY4" fmla="*/ 251138 h 94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7522" h="940158">
                    <a:moveTo>
                      <a:pt x="0" y="251138"/>
                    </a:moveTo>
                    <a:lnTo>
                      <a:pt x="2363274" y="0"/>
                    </a:lnTo>
                    <a:lnTo>
                      <a:pt x="3187522" y="695459"/>
                    </a:lnTo>
                    <a:lnTo>
                      <a:pt x="862885" y="940158"/>
                    </a:lnTo>
                    <a:lnTo>
                      <a:pt x="0" y="251138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749047" y="1097335"/>
                <a:ext cx="938791" cy="276896"/>
              </a:xfrm>
              <a:custGeom>
                <a:avLst/>
                <a:gdLst>
                  <a:gd name="connsiteX0" fmla="*/ 0 w 3187522"/>
                  <a:gd name="connsiteY0" fmla="*/ 251138 h 940158"/>
                  <a:gd name="connsiteX1" fmla="*/ 2363274 w 3187522"/>
                  <a:gd name="connsiteY1" fmla="*/ 0 h 940158"/>
                  <a:gd name="connsiteX2" fmla="*/ 3187522 w 3187522"/>
                  <a:gd name="connsiteY2" fmla="*/ 695459 h 940158"/>
                  <a:gd name="connsiteX3" fmla="*/ 862885 w 3187522"/>
                  <a:gd name="connsiteY3" fmla="*/ 940158 h 940158"/>
                  <a:gd name="connsiteX4" fmla="*/ 0 w 3187522"/>
                  <a:gd name="connsiteY4" fmla="*/ 251138 h 94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7522" h="940158">
                    <a:moveTo>
                      <a:pt x="0" y="251138"/>
                    </a:moveTo>
                    <a:lnTo>
                      <a:pt x="2363274" y="0"/>
                    </a:lnTo>
                    <a:lnTo>
                      <a:pt x="3187522" y="695459"/>
                    </a:lnTo>
                    <a:lnTo>
                      <a:pt x="862885" y="940158"/>
                    </a:lnTo>
                    <a:lnTo>
                      <a:pt x="0" y="251138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235552" y="674563"/>
              <a:ext cx="15584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(T. Verhoelst, priv. comm.)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0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925" y="647166"/>
            <a:ext cx="9070975" cy="2309113"/>
          </a:xfrm>
        </p:spPr>
        <p:txBody>
          <a:bodyPr/>
          <a:lstStyle/>
          <a:p>
            <a:pPr marL="15875" indent="0">
              <a:buNone/>
            </a:pPr>
            <a:r>
              <a:rPr lang="en-GB" b="1" dirty="0" smtClean="0"/>
              <a:t>Compare all harmonised satellite and ground-based data records</a:t>
            </a:r>
          </a:p>
          <a:p>
            <a:r>
              <a:rPr lang="en-GB" dirty="0" smtClean="0"/>
              <a:t>Overall statistics (mean, dispersion, correlation)</a:t>
            </a:r>
          </a:p>
          <a:p>
            <a:r>
              <a:rPr lang="en-GB" dirty="0" smtClean="0"/>
              <a:t>Time series</a:t>
            </a:r>
          </a:p>
          <a:p>
            <a:pPr>
              <a:tabLst>
                <a:tab pos="8789988" algn="r"/>
              </a:tabLst>
            </a:pPr>
            <a:r>
              <a:rPr lang="en-GB" dirty="0" smtClean="0"/>
              <a:t>Focus on known potential issues highlighted by data providers 	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HEGIFTOM, SOWG input</a:t>
            </a:r>
          </a:p>
          <a:p>
            <a:endParaRPr lang="en-GB" dirty="0" smtClean="0"/>
          </a:p>
          <a:p>
            <a:pPr marL="15875" indent="0">
              <a:buNone/>
            </a:pPr>
            <a:r>
              <a:rPr lang="en-GB" b="1" dirty="0" smtClean="0"/>
              <a:t>Document remaining discrepancies, identify possible sources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Intercomparison of harmonised data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77448" y="2634307"/>
            <a:ext cx="7817476" cy="2187221"/>
            <a:chOff x="677448" y="2956279"/>
            <a:chExt cx="7817476" cy="21872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198"/>
            <a:stretch/>
          </p:blipFill>
          <p:spPr>
            <a:xfrm>
              <a:off x="677448" y="2956279"/>
              <a:ext cx="7817476" cy="197386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65293" y="4897279"/>
              <a:ext cx="12362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(Hubert </a:t>
              </a:r>
              <a:r>
                <a:rPr lang="en-US" sz="1000" i="1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et al.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2020)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IRA-sli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13099</TotalTime>
  <Words>525</Words>
  <Application>Microsoft Office PowerPoint</Application>
  <PresentationFormat>On-screen Show (16:9)</PresentationFormat>
  <Paragraphs>92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Open Sans</vt:lpstr>
      <vt:lpstr>Wingdings</vt:lpstr>
      <vt:lpstr>BIRA-slim</vt:lpstr>
      <vt:lpstr>PowerPoint Presentation</vt:lpstr>
      <vt:lpstr>Science objectives</vt:lpstr>
      <vt:lpstr>Methodology</vt:lpstr>
      <vt:lpstr>Tropospheric ozone data records</vt:lpstr>
      <vt:lpstr>Vertical harmonisation: Methodology</vt:lpstr>
      <vt:lpstr>Vertical harmonisation: Uncertainty budget</vt:lpstr>
      <vt:lpstr>Vertical harmonisation: Practice</vt:lpstr>
      <vt:lpstr>Horizontal &amp; time domain</vt:lpstr>
      <vt:lpstr>Intercomparison of harmonised data</vt:lpstr>
      <vt:lpstr>Feedback to HEGIFTOM</vt:lpstr>
    </vt:vector>
  </TitlesOfParts>
  <Company>IASB-BIRA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Daan Hubert</dc:creator>
  <cp:lastModifiedBy>Daan Hubert</cp:lastModifiedBy>
  <cp:revision>510</cp:revision>
  <dcterms:created xsi:type="dcterms:W3CDTF">2014-04-29T14:25:49Z</dcterms:created>
  <dcterms:modified xsi:type="dcterms:W3CDTF">2021-03-25T15:20:24Z</dcterms:modified>
</cp:coreProperties>
</file>