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hJYmC3guIcKOfhPN4B/UlMCck6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735350" y="202875"/>
            <a:ext cx="70296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HEGIFTOM Kick-Off Workshop</a:t>
            </a:r>
            <a:endParaRPr b="1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372800" y="1368050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829850" y="2011875"/>
            <a:ext cx="70620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1" i="0" lang="en-US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Group Discussion Slides</a:t>
            </a:r>
            <a:endParaRPr b="1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300"/>
              <a:buFont typeface="Arial"/>
              <a:buNone/>
            </a:pPr>
            <a:r>
              <a:rPr b="0" i="0" lang="en-US" sz="4300" u="none" cap="none" strike="noStrike">
                <a:solidFill>
                  <a:srgbClr val="93C47D"/>
                </a:solidFill>
                <a:latin typeface="Calibri"/>
                <a:ea typeface="Calibri"/>
                <a:cs typeface="Calibri"/>
                <a:sym typeface="Calibri"/>
              </a:rPr>
              <a:t>DAY #3</a:t>
            </a:r>
            <a:r>
              <a:rPr b="0" i="0" lang="en-US" sz="43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3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6250" y="86175"/>
            <a:ext cx="1466850" cy="155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/>
        </p:nvSpPr>
        <p:spPr>
          <a:xfrm>
            <a:off x="385950" y="935919"/>
            <a:ext cx="8520600" cy="10878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we harmonize the different uncertainty estimates between the platforms?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Shall every platform distinguish between random and systematic errors?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Internal consistency discussion</a:t>
            </a:r>
            <a:endParaRPr/>
          </a:p>
        </p:txBody>
      </p:sp>
      <p:sp>
        <p:nvSpPr>
          <p:cNvPr id="61" name="Google Shape;61;p2"/>
          <p:cNvSpPr txBox="1"/>
          <p:nvPr/>
        </p:nvSpPr>
        <p:spPr>
          <a:xfrm>
            <a:off x="195100" y="605768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Uncertainties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"/>
          <p:cNvSpPr txBox="1"/>
          <p:nvPr/>
        </p:nvSpPr>
        <p:spPr>
          <a:xfrm>
            <a:off x="199572" y="1995384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archiving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383697" y="2332259"/>
            <a:ext cx="8605661" cy="146437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will the “harmonized” data of the different platforms be made available?  (NDACC/ftp-server? Versioning? Natural coordinates!)?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"/>
          <p:cNvSpPr txBox="1"/>
          <p:nvPr/>
        </p:nvSpPr>
        <p:spPr>
          <a:xfrm>
            <a:off x="197320" y="3129488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flagging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"/>
          <p:cNvSpPr txBox="1"/>
          <p:nvPr/>
        </p:nvSpPr>
        <p:spPr>
          <a:xfrm>
            <a:off x="388169" y="3486535"/>
            <a:ext cx="8605661" cy="9308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we make recommendations for data flagging (each measurement point vs. each data file)?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any of the HEGIFTOM instruments uses apriori informations?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"/>
          <p:cNvSpPr txBox="1"/>
          <p:nvPr/>
        </p:nvSpPr>
        <p:spPr>
          <a:xfrm>
            <a:off x="5527325" y="11499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7274450" y="1144894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"/>
          <p:cNvSpPr txBox="1"/>
          <p:nvPr/>
        </p:nvSpPr>
        <p:spPr>
          <a:xfrm>
            <a:off x="36370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3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3"/>
          <p:cNvSpPr txBox="1"/>
          <p:nvPr/>
        </p:nvSpPr>
        <p:spPr>
          <a:xfrm>
            <a:off x="7274450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3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approach to average AKs for monthly mean data series?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"/>
          <p:cNvSpPr txBox="1"/>
          <p:nvPr/>
        </p:nvSpPr>
        <p:spPr>
          <a:xfrm>
            <a:off x="3780200" y="1150475"/>
            <a:ext cx="155785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defines “a priori”?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 “ancillary” considered “a priori”?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Internal consistency discussion</a:t>
            </a:r>
            <a:endParaRPr/>
          </a:p>
        </p:txBody>
      </p:sp>
      <p:sp>
        <p:nvSpPr>
          <p:cNvPr id="86" name="Google Shape;86;p3"/>
          <p:cNvSpPr txBox="1"/>
          <p:nvPr/>
        </p:nvSpPr>
        <p:spPr>
          <a:xfrm>
            <a:off x="195100" y="605768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Uncertainties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/>
        </p:nvSpPr>
        <p:spPr>
          <a:xfrm>
            <a:off x="1642900" y="195283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4"/>
          <p:cNvSpPr txBox="1"/>
          <p:nvPr/>
        </p:nvSpPr>
        <p:spPr>
          <a:xfrm>
            <a:off x="1642900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"/>
          <p:cNvSpPr txBox="1"/>
          <p:nvPr/>
        </p:nvSpPr>
        <p:spPr>
          <a:xfrm>
            <a:off x="1642900" y="397501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4"/>
          <p:cNvSpPr txBox="1"/>
          <p:nvPr/>
        </p:nvSpPr>
        <p:spPr>
          <a:xfrm>
            <a:off x="3076325" y="1959556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4"/>
          <p:cNvSpPr txBox="1"/>
          <p:nvPr/>
        </p:nvSpPr>
        <p:spPr>
          <a:xfrm>
            <a:off x="3076325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3076325" y="39706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4"/>
          <p:cNvSpPr txBox="1"/>
          <p:nvPr/>
        </p:nvSpPr>
        <p:spPr>
          <a:xfrm>
            <a:off x="6175375" y="2169492"/>
            <a:ext cx="1326000" cy="745264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4"/>
          <p:cNvSpPr txBox="1"/>
          <p:nvPr/>
        </p:nvSpPr>
        <p:spPr>
          <a:xfrm>
            <a:off x="61753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4"/>
          <p:cNvSpPr txBox="1"/>
          <p:nvPr/>
        </p:nvSpPr>
        <p:spPr>
          <a:xfrm>
            <a:off x="61753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195100" y="511632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archiving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4"/>
          <p:cNvSpPr txBox="1"/>
          <p:nvPr/>
        </p:nvSpPr>
        <p:spPr>
          <a:xfrm>
            <a:off x="4727575" y="519954"/>
            <a:ext cx="37080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Data flagging</a:t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195100" y="2169492"/>
            <a:ext cx="1326000" cy="745264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4"/>
          <p:cNvSpPr txBox="1"/>
          <p:nvPr/>
        </p:nvSpPr>
        <p:spPr>
          <a:xfrm>
            <a:off x="195100" y="2967284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4"/>
          <p:cNvSpPr txBox="1"/>
          <p:nvPr/>
        </p:nvSpPr>
        <p:spPr>
          <a:xfrm>
            <a:off x="195100" y="3968288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7623175" y="195955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76231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76231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4727575" y="195955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/>
              <a:t>What about flags for auxiliary data that may be needed to convert to other units?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4"/>
          <p:cNvSpPr txBox="1"/>
          <p:nvPr/>
        </p:nvSpPr>
        <p:spPr>
          <a:xfrm>
            <a:off x="4727575" y="297400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4"/>
          <p:cNvSpPr txBox="1"/>
          <p:nvPr/>
        </p:nvSpPr>
        <p:spPr>
          <a:xfrm>
            <a:off x="4727575" y="3968288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Internal consistency discussion</a:t>
            </a:r>
            <a:endParaRPr/>
          </a:p>
        </p:txBody>
      </p:sp>
      <p:sp>
        <p:nvSpPr>
          <p:cNvPr id="112" name="Google Shape;112;p4"/>
          <p:cNvSpPr txBox="1"/>
          <p:nvPr/>
        </p:nvSpPr>
        <p:spPr>
          <a:xfrm>
            <a:off x="192850" y="962149"/>
            <a:ext cx="1326000" cy="1109894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products will be archived? If it is MM then traditional archives can be approached for hosting the data. We should reach out to WMO to archive at WOUDC</a:t>
            </a: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"/>
          <p:cNvSpPr txBox="1"/>
          <p:nvPr/>
        </p:nvSpPr>
        <p:spPr>
          <a:xfrm>
            <a:off x="1647372" y="962152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HEGIFTOM ftp-server will be available</a:t>
            </a:r>
            <a:endParaRPr/>
          </a:p>
        </p:txBody>
      </p:sp>
      <p:sp>
        <p:nvSpPr>
          <p:cNvPr id="114" name="Google Shape;114;p4"/>
          <p:cNvSpPr txBox="1"/>
          <p:nvPr/>
        </p:nvSpPr>
        <p:spPr>
          <a:xfrm>
            <a:off x="3087521" y="968876"/>
            <a:ext cx="1326000" cy="9552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4732047" y="96887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should develop common flagging criteria (i.e. more than 10 % deviation, etc)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6175455" y="973348"/>
            <a:ext cx="1326000" cy="1109894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SOP for data flagging? Can we borrow from what already has been written for some instruments?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7625587" y="971096"/>
            <a:ext cx="1326000" cy="9552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/>
              <a:t>Will </a:t>
            </a:r>
            <a:r>
              <a:rPr lang="en-US" sz="1100"/>
              <a:t>flagging</a:t>
            </a:r>
            <a:r>
              <a:rPr lang="en-US" sz="1100"/>
              <a:t> be profile-based or data point-based?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rgbClr val="002060"/>
                </a:solidFill>
              </a:rPr>
              <a:t>HEGIFTOM: External consistency discussion</a:t>
            </a:r>
            <a:endParaRPr b="1">
              <a:solidFill>
                <a:srgbClr val="002060"/>
              </a:solidFill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157334" y="687131"/>
            <a:ext cx="9598878" cy="38030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Consistency in the use of use of meteo data to convert instrument’s “natural” coordinates to common coordinates. 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TOAR-II, OCTAV-UTLS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tropopause height definition! 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TOAR-II, Ozonesondes,                    OCTAV-UTLS</a:t>
            </a:r>
            <a:endParaRPr b="1" i="0" sz="2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boundary layer height: </a:t>
            </a:r>
            <a:r>
              <a:rPr b="1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OCTAV-UTLS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Common tropospheric ozone column extent vs. averaging kernels.</a:t>
            </a:r>
            <a:endParaRPr/>
          </a:p>
          <a:p>
            <a:pPr indent="-285750" lvl="0" marL="28575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Vertical smoothing of ground-based measurements when compared to satellite retrievals.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terms of harmonization, Is HEGIFTOM focus WG expecting to provide a common code or algorithm to determine t</a:t>
            </a:r>
            <a:r>
              <a:rPr b="0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 </a:t>
            </a: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tropopause from ozonesondes?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5503575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/>
              <a:t>Recommendation: survey on consistency (chemical reanalysis working group).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6"/>
          <p:cNvSpPr txBox="1"/>
          <p:nvPr/>
        </p:nvSpPr>
        <p:spPr>
          <a:xfrm>
            <a:off x="7274450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/>
              <a:t>Satellite ozone group will use chemical reanalysis (from modelling group)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/>
              <a:t>Will differences between reanalyses matter? &lt;--&gt; consistency in time!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/>
              <a:t>SPARC Reanalysis Intercomparison Project Fujuiwara et al (ACP 2017) &amp; Special Issue  </a:t>
            </a:r>
            <a:r>
              <a:rPr lang="en-US" sz="900"/>
              <a:t>(https://acp.copernicus.org/articles/special_issue829.html)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6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7274450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6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6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6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6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 heights: Can Luis Millan produce a TPH &amp; BL height similarly to his other met proxies with JETPAC?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6"/>
          <p:cNvSpPr txBox="1"/>
          <p:nvPr/>
        </p:nvSpPr>
        <p:spPr>
          <a:xfrm>
            <a:off x="3780200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definition of the boundary layer height?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External consistency discussion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 txBox="1"/>
          <p:nvPr>
            <p:ph type="title"/>
          </p:nvPr>
        </p:nvSpPr>
        <p:spPr>
          <a:xfrm>
            <a:off x="311699" y="65225"/>
            <a:ext cx="7766825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>
                <a:solidFill>
                  <a:srgbClr val="002060"/>
                </a:solidFill>
              </a:rPr>
              <a:t>HEGIFTOM: Representativeness</a:t>
            </a:r>
            <a:endParaRPr b="1">
              <a:solidFill>
                <a:srgbClr val="002060"/>
              </a:solidFill>
            </a:endParaRPr>
          </a:p>
        </p:txBody>
      </p:sp>
      <p:sp>
        <p:nvSpPr>
          <p:cNvPr id="151" name="Google Shape;151;p7"/>
          <p:cNvSpPr txBox="1"/>
          <p:nvPr/>
        </p:nvSpPr>
        <p:spPr>
          <a:xfrm>
            <a:off x="304650" y="805475"/>
            <a:ext cx="8534700" cy="39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we define/determine any metrics for “representativeness”?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we derive representativeness for a single station/an ensemble of stations (region)?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the typical “correlation” lengths (i.e times) of ozone at different altitudes (chemical and dynamical) in order to be able to separate between atmospheric and instrumental variability during intercomparisons.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temporally representative are sites for estimating trends in tropospheric ozone?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1" i="0" lang="en-US" sz="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Gridded satellite ozone datasets vs. ground-based measurements. How?</a:t>
            </a:r>
            <a:endParaRPr b="1" i="0" sz="1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If satellite products are used to drive chemical reanalyses, how do we know that comparisons of reanalyses with satellite products are independent?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7274450" y="1117000"/>
            <a:ext cx="1532100" cy="16179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could talk about differences in representativeness, like we talk about differences in smoothing. Hence, the importance to define grid cells, regions of interest etc. and coordinate at TOAR-II level.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8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PDFs of ozone distribution between different techniques (GB, model, satellite) around sites?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8"/>
          <p:cNvSpPr txBox="1"/>
          <p:nvPr/>
        </p:nvSpPr>
        <p:spPr>
          <a:xfrm>
            <a:off x="2108825" y="2571750"/>
            <a:ext cx="1532100" cy="982599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3805950" y="2504658"/>
            <a:ext cx="1532100" cy="1049691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8"/>
          <p:cNvSpPr txBox="1"/>
          <p:nvPr/>
        </p:nvSpPr>
        <p:spPr>
          <a:xfrm>
            <a:off x="7274450" y="2948175"/>
            <a:ext cx="1532100" cy="5727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8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8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8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8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8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8"/>
          <p:cNvSpPr txBox="1"/>
          <p:nvPr/>
        </p:nvSpPr>
        <p:spPr>
          <a:xfrm>
            <a:off x="2108325" y="1150474"/>
            <a:ext cx="1506850" cy="1354185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analysing the chemical re-analysis are dynamical aspects like convection redistributing the surface source emissions also investigated?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8"/>
          <p:cNvSpPr txBox="1"/>
          <p:nvPr/>
        </p:nvSpPr>
        <p:spPr>
          <a:xfrm>
            <a:off x="3780200" y="1150475"/>
            <a:ext cx="1532100" cy="12181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Question of understanding between re-analysis and chemistry climate: what are the differences and commons?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8"/>
          <p:cNvSpPr txBox="1"/>
          <p:nvPr>
            <p:ph type="title"/>
          </p:nvPr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/>
              <a:t>HEGIFTOM: Representativeness discussion</a:t>
            </a:r>
            <a:endParaRPr/>
          </a:p>
        </p:txBody>
      </p:sp>
      <p:sp>
        <p:nvSpPr>
          <p:cNvPr id="170" name="Google Shape;170;p8"/>
          <p:cNvSpPr txBox="1"/>
          <p:nvPr/>
        </p:nvSpPr>
        <p:spPr>
          <a:xfrm>
            <a:off x="5503575" y="1116999"/>
            <a:ext cx="1532100" cy="2403876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Remark : Representativeness error is not an intrinsic error of an observation, but only appears when assigning the observation to some space-time area.  Hence, this error depends entirely on the latter area, hence user application.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"/>
          <p:cNvSpPr txBox="1"/>
          <p:nvPr/>
        </p:nvSpPr>
        <p:spPr>
          <a:xfrm>
            <a:off x="385950" y="11337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9"/>
          <p:cNvSpPr txBox="1"/>
          <p:nvPr/>
        </p:nvSpPr>
        <p:spPr>
          <a:xfrm>
            <a:off x="5503575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9"/>
          <p:cNvSpPr txBox="1"/>
          <p:nvPr/>
        </p:nvSpPr>
        <p:spPr>
          <a:xfrm>
            <a:off x="7274450" y="11170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9"/>
          <p:cNvSpPr txBox="1"/>
          <p:nvPr/>
        </p:nvSpPr>
        <p:spPr>
          <a:xfrm>
            <a:off x="378080" y="2415643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9"/>
          <p:cNvSpPr txBox="1"/>
          <p:nvPr/>
        </p:nvSpPr>
        <p:spPr>
          <a:xfrm>
            <a:off x="2108825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9"/>
          <p:cNvSpPr txBox="1"/>
          <p:nvPr/>
        </p:nvSpPr>
        <p:spPr>
          <a:xfrm>
            <a:off x="3805950" y="240205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9"/>
          <p:cNvSpPr txBox="1"/>
          <p:nvPr/>
        </p:nvSpPr>
        <p:spPr>
          <a:xfrm>
            <a:off x="5529325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9"/>
          <p:cNvSpPr txBox="1"/>
          <p:nvPr/>
        </p:nvSpPr>
        <p:spPr>
          <a:xfrm>
            <a:off x="7274450" y="23685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9"/>
          <p:cNvSpPr txBox="1"/>
          <p:nvPr/>
        </p:nvSpPr>
        <p:spPr>
          <a:xfrm>
            <a:off x="3674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9"/>
          <p:cNvSpPr txBox="1"/>
          <p:nvPr/>
        </p:nvSpPr>
        <p:spPr>
          <a:xfrm>
            <a:off x="2108825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9"/>
          <p:cNvSpPr txBox="1"/>
          <p:nvPr/>
        </p:nvSpPr>
        <p:spPr>
          <a:xfrm>
            <a:off x="3805950" y="3687100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9"/>
          <p:cNvSpPr txBox="1"/>
          <p:nvPr/>
        </p:nvSpPr>
        <p:spPr>
          <a:xfrm>
            <a:off x="5529325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9"/>
          <p:cNvSpPr txBox="1"/>
          <p:nvPr/>
        </p:nvSpPr>
        <p:spPr>
          <a:xfrm>
            <a:off x="7300200" y="365362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2083075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9"/>
          <p:cNvSpPr txBox="1"/>
          <p:nvPr/>
        </p:nvSpPr>
        <p:spPr>
          <a:xfrm>
            <a:off x="3780200" y="1150475"/>
            <a:ext cx="1532100" cy="11523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 txBox="1"/>
          <p:nvPr/>
        </p:nvSpPr>
        <p:spPr>
          <a:xfrm>
            <a:off x="311700" y="65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HEGIFTOM: Representativeness discussion</a:t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Roeland Van Malderen</dc:creator>
</cp:coreProperties>
</file>