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5"/>
  </p:notesMasterIdLst>
  <p:sldIdLst>
    <p:sldId id="267" r:id="rId2"/>
    <p:sldId id="266" r:id="rId3"/>
    <p:sldId id="325" r:id="rId4"/>
    <p:sldId id="306" r:id="rId5"/>
    <p:sldId id="364" r:id="rId6"/>
    <p:sldId id="307" r:id="rId7"/>
    <p:sldId id="354" r:id="rId8"/>
    <p:sldId id="308" r:id="rId9"/>
    <p:sldId id="343" r:id="rId10"/>
    <p:sldId id="344" r:id="rId11"/>
    <p:sldId id="336" r:id="rId12"/>
    <p:sldId id="353" r:id="rId13"/>
    <p:sldId id="349" r:id="rId14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5D12"/>
    <a:srgbClr val="7B380B"/>
    <a:srgbClr val="ED7D31"/>
    <a:srgbClr val="FFFFFF"/>
    <a:srgbClr val="525252"/>
    <a:srgbClr val="70AD47"/>
    <a:srgbClr val="5B9BD5"/>
    <a:srgbClr val="94B1E0"/>
    <a:srgbClr val="A6BDE8"/>
    <a:srgbClr val="85A5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3" autoAdjust="0"/>
    <p:restoredTop sz="94660"/>
  </p:normalViewPr>
  <p:slideViewPr>
    <p:cSldViewPr snapToGrid="0">
      <p:cViewPr varScale="1">
        <p:scale>
          <a:sx n="89" d="100"/>
          <a:sy n="89" d="100"/>
        </p:scale>
        <p:origin x="32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78D000-8B52-4B35-ADAA-335B4D20C60E}" type="datetimeFigureOut">
              <a:rPr lang="nl-BE" smtClean="0"/>
              <a:t>30/08/2022</a:t>
            </a:fld>
            <a:endParaRPr lang="nl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CF4582-24AC-4CAD-A595-067F95212F10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72678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598E9-2957-4C6C-9A67-6F1D8D2556F3}" type="datetime1">
              <a:rPr lang="nl-BE" smtClean="0"/>
              <a:t>30/08/2022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Robin Björklund - LOTUS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C3A10-9E6E-4FB0-9879-D30E2A9A692F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38215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5FD80-22A7-4F80-82B3-8F305FAE90E1}" type="datetime1">
              <a:rPr lang="nl-BE" smtClean="0"/>
              <a:t>30/08/2022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Robin Björklund - LOTUS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C3A10-9E6E-4FB0-9879-D30E2A9A692F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08370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76265-B38B-40FA-BA88-63F8E30B0373}" type="datetime1">
              <a:rPr lang="nl-BE" smtClean="0"/>
              <a:t>30/08/2022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Robin Björklund - LOTUS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C3A10-9E6E-4FB0-9879-D30E2A9A692F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68611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46437-A15E-4DFC-8AB2-56A0FD9E4636}" type="datetime1">
              <a:rPr lang="nl-BE" smtClean="0"/>
              <a:t>30/08/2022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Robin Björklund - LOTUS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C3A10-9E6E-4FB0-9879-D30E2A9A692F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6796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78FA5-14DF-430E-8D67-41B9B09DE96C}" type="datetime1">
              <a:rPr lang="nl-BE" smtClean="0"/>
              <a:t>30/08/2022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Robin Björklund - LOTUS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C3A10-9E6E-4FB0-9879-D30E2A9A692F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31555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74D21-7487-499F-B349-0E9B64D950EF}" type="datetime1">
              <a:rPr lang="nl-BE" smtClean="0"/>
              <a:t>30/08/2022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Robin Björklund - LOTUS meeting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C3A10-9E6E-4FB0-9879-D30E2A9A692F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43978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62BCA-AD55-4375-A1C5-3B09BB4B3664}" type="datetime1">
              <a:rPr lang="nl-BE" smtClean="0"/>
              <a:t>30/08/2022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Robin Björklund - LOTUS meeting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C3A10-9E6E-4FB0-9879-D30E2A9A692F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12431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130F2-6EBF-4E17-998B-9FBE9990C077}" type="datetime1">
              <a:rPr lang="nl-BE" smtClean="0"/>
              <a:t>30/08/2022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Robin Björklund - LOTUS meeting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C3A10-9E6E-4FB0-9879-D30E2A9A692F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20272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F299F-BF90-40A1-A3D1-C5C18C5DD08F}" type="datetime1">
              <a:rPr lang="nl-BE" smtClean="0"/>
              <a:t>30/08/2022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Robin Björklund - LOTUS meeting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C3A10-9E6E-4FB0-9879-D30E2A9A692F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72485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EFB57-51C7-43C2-9CC5-1573B89CE66E}" type="datetime1">
              <a:rPr lang="nl-BE" smtClean="0"/>
              <a:t>30/08/2022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Robin Björklund - LOTUS meeting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C3A10-9E6E-4FB0-9879-D30E2A9A692F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55731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16B82-6D58-4868-AD51-E090C6D29502}" type="datetime1">
              <a:rPr lang="nl-BE" smtClean="0"/>
              <a:t>30/08/2022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Robin Björklund - LOTUS meeting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C3A10-9E6E-4FB0-9879-D30E2A9A692F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83341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4672D6-6F9F-4FC2-ADD5-487391DD9087}" type="datetime1">
              <a:rPr lang="nl-BE" smtClean="0"/>
              <a:t>30/08/2022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/>
              <a:t>Robin Björklund - LOTUS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C3A10-9E6E-4FB0-9879-D30E2A9A692F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83664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28"/>
          <a:stretch/>
        </p:blipFill>
        <p:spPr>
          <a:xfrm>
            <a:off x="0" y="0"/>
            <a:ext cx="12192000" cy="68612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12192000" cy="6861244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2884" y="146895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Intercomparison</a:t>
            </a:r>
            <a:r>
              <a:rPr lang="en-US" b="1" dirty="0"/>
              <a:t> of long-term ozone measurements from ground-based techniques</a:t>
            </a:r>
            <a:endParaRPr lang="nl-BE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42496" y="4292388"/>
            <a:ext cx="8707008" cy="550999"/>
          </a:xfrm>
        </p:spPr>
        <p:txBody>
          <a:bodyPr>
            <a:normAutofit fontScale="92500"/>
          </a:bodyPr>
          <a:lstStyle/>
          <a:p>
            <a:pPr algn="l"/>
            <a:r>
              <a:rPr lang="en-US" sz="2800" dirty="0"/>
              <a:t>FTIR + </a:t>
            </a:r>
            <a:r>
              <a:rPr lang="en-US" sz="2800" dirty="0" err="1"/>
              <a:t>Umkehr</a:t>
            </a:r>
            <a:r>
              <a:rPr lang="en-US" sz="2800" dirty="0"/>
              <a:t> + LIDAR + O</a:t>
            </a:r>
            <a:r>
              <a:rPr lang="en-US" sz="2800" baseline="-25000" dirty="0"/>
              <a:t>3</a:t>
            </a:r>
            <a:r>
              <a:rPr lang="en-US" sz="2800" dirty="0"/>
              <a:t> </a:t>
            </a:r>
            <a:r>
              <a:rPr lang="en-US" sz="2800" dirty="0" err="1"/>
              <a:t>sondes</a:t>
            </a:r>
            <a:r>
              <a:rPr lang="en-US" sz="2800" dirty="0"/>
              <a:t> + MWR at Lauder super site</a:t>
            </a:r>
            <a:endParaRPr lang="nl-BE" sz="2800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0" y="5613991"/>
            <a:ext cx="2514600" cy="125049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Robin </a:t>
            </a:r>
            <a:r>
              <a:rPr lang="en-US" dirty="0" err="1"/>
              <a:t>Bj</a:t>
            </a:r>
            <a:r>
              <a:rPr lang="fr-BE" dirty="0"/>
              <a:t>ö</a:t>
            </a:r>
            <a:r>
              <a:rPr lang="nl-BE" dirty="0" err="1"/>
              <a:t>rklund</a:t>
            </a:r>
            <a:endParaRPr lang="nl-BE" dirty="0"/>
          </a:p>
          <a:p>
            <a:pPr algn="l"/>
            <a:r>
              <a:rPr lang="en-US" dirty="0" smtClean="0"/>
              <a:t>HEGIFTOM </a:t>
            </a:r>
            <a:r>
              <a:rPr lang="en-US" dirty="0"/>
              <a:t>meeting</a:t>
            </a:r>
            <a:r>
              <a:rPr lang="nl-BE" dirty="0"/>
              <a:t>                                                   </a:t>
            </a:r>
          </a:p>
          <a:p>
            <a:pPr algn="l"/>
            <a:fld id="{3CD24D44-2B39-44F2-8C30-6E8F10F016A0}" type="datetime1">
              <a:rPr lang="nl-BE" smtClean="0"/>
              <a:t>30/08/2022</a:t>
            </a:fld>
            <a:endParaRPr lang="nl-BE" dirty="0"/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6039293" y="5607503"/>
            <a:ext cx="6152707" cy="125049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000" dirty="0"/>
              <a:t>In collaboration with: Corinne </a:t>
            </a:r>
            <a:r>
              <a:rPr lang="en-US" sz="2000" dirty="0" err="1"/>
              <a:t>Vigouroux</a:t>
            </a:r>
            <a:r>
              <a:rPr lang="en-US" sz="2000" dirty="0"/>
              <a:t>, </a:t>
            </a:r>
            <a:r>
              <a:rPr lang="en-US" sz="2000" dirty="0" err="1"/>
              <a:t>Bavo</a:t>
            </a:r>
            <a:r>
              <a:rPr lang="en-US" sz="2000" dirty="0"/>
              <a:t> </a:t>
            </a:r>
            <a:r>
              <a:rPr lang="en-US" sz="2000" dirty="0" err="1"/>
              <a:t>Langerock</a:t>
            </a:r>
            <a:r>
              <a:rPr lang="en-US" sz="2000" dirty="0"/>
              <a:t>, Dan </a:t>
            </a:r>
            <a:r>
              <a:rPr lang="en-US" sz="2000" dirty="0" err="1"/>
              <a:t>Smale</a:t>
            </a:r>
            <a:r>
              <a:rPr lang="en-US" sz="2000" dirty="0"/>
              <a:t>, Peter </a:t>
            </a:r>
            <a:r>
              <a:rPr lang="en-US" sz="2000" dirty="0" err="1"/>
              <a:t>Effertz</a:t>
            </a:r>
            <a:r>
              <a:rPr lang="en-US" sz="2000" dirty="0"/>
              <a:t>, Irina </a:t>
            </a:r>
            <a:r>
              <a:rPr lang="en-US" sz="2000" dirty="0" err="1"/>
              <a:t>Petropavlovskikh</a:t>
            </a:r>
            <a:r>
              <a:rPr lang="en-US" sz="2000" dirty="0"/>
              <a:t>, James Hannigan, Richard </a:t>
            </a:r>
            <a:r>
              <a:rPr lang="en-US" sz="2000" dirty="0" err="1"/>
              <a:t>Querel</a:t>
            </a:r>
            <a:r>
              <a:rPr lang="en-US" sz="2000" dirty="0"/>
              <a:t>, Ivan Ortega, </a:t>
            </a:r>
            <a:r>
              <a:rPr lang="en-US" sz="2000" dirty="0" err="1"/>
              <a:t>Miyagawa</a:t>
            </a:r>
            <a:r>
              <a:rPr lang="en-US" sz="2000" dirty="0"/>
              <a:t> Koji, John Robinson, Penny </a:t>
            </a:r>
            <a:r>
              <a:rPr lang="en-US" sz="2000" dirty="0" err="1"/>
              <a:t>Smale</a:t>
            </a:r>
            <a:r>
              <a:rPr lang="en-US" sz="2000" dirty="0"/>
              <a:t>, Mike </a:t>
            </a:r>
            <a:r>
              <a:rPr lang="en-US" sz="2000" dirty="0" err="1"/>
              <a:t>Kotkamp</a:t>
            </a:r>
            <a:r>
              <a:rPr lang="en-US" sz="2000" dirty="0"/>
              <a:t>, Gerald </a:t>
            </a:r>
            <a:r>
              <a:rPr lang="en-US" sz="2000" dirty="0" err="1" smtClean="0"/>
              <a:t>Nedoluha</a:t>
            </a:r>
            <a:r>
              <a:rPr lang="en-US" sz="2000" dirty="0" smtClean="0"/>
              <a:t>, Roeland Van </a:t>
            </a:r>
            <a:r>
              <a:rPr lang="en-US" sz="2000" dirty="0" err="1" smtClean="0"/>
              <a:t>Malderen</a:t>
            </a:r>
            <a:r>
              <a:rPr lang="en-US" sz="2000" dirty="0" smtClean="0"/>
              <a:t>, </a:t>
            </a:r>
            <a:r>
              <a:rPr lang="en-US" sz="2000" dirty="0" err="1" smtClean="0"/>
              <a:t>Deniz</a:t>
            </a:r>
            <a:r>
              <a:rPr lang="en-US" sz="2000" dirty="0" smtClean="0"/>
              <a:t> </a:t>
            </a:r>
            <a:r>
              <a:rPr lang="en-US" sz="2000" dirty="0" err="1" smtClean="0"/>
              <a:t>Poyraz</a:t>
            </a:r>
            <a:endParaRPr lang="nl-BE" sz="2000" dirty="0"/>
          </a:p>
        </p:txBody>
      </p:sp>
    </p:spTree>
    <p:extLst>
      <p:ext uri="{BB962C8B-B14F-4D97-AF65-F5344CB8AC3E}">
        <p14:creationId xmlns:p14="http://schemas.microsoft.com/office/powerpoint/2010/main" val="3710795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Chart, box and whisker chart&#10;&#10;Description automatically generated">
            <a:extLst>
              <a:ext uri="{FF2B5EF4-FFF2-40B4-BE49-F238E27FC236}">
                <a16:creationId xmlns:a16="http://schemas.microsoft.com/office/drawing/2014/main" id="{62A19FA8-C80B-A309-1C9A-5E432CDC46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318" y="1810328"/>
            <a:ext cx="6164033" cy="46230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1EFCF3-004C-4A88-9764-F8C1562C5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503" y="89153"/>
            <a:ext cx="10515600" cy="763224"/>
          </a:xfrm>
        </p:spPr>
        <p:txBody>
          <a:bodyPr>
            <a:normAutofit/>
          </a:bodyPr>
          <a:lstStyle/>
          <a:p>
            <a:r>
              <a:rPr lang="en-US" sz="4000" dirty="0"/>
              <a:t>Conclusions of intercomparison</a:t>
            </a:r>
            <a:endParaRPr lang="en-BE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860" y="32684"/>
            <a:ext cx="847426" cy="84645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80004" y="6492875"/>
            <a:ext cx="2743200" cy="365125"/>
          </a:xfrm>
        </p:spPr>
        <p:txBody>
          <a:bodyPr/>
          <a:lstStyle/>
          <a:p>
            <a:fld id="{4C860C0E-1739-4C67-842C-4758CB3CE2D2}" type="datetime1">
              <a:rPr lang="nl-BE" smtClean="0"/>
              <a:t>30/08/2022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80404" y="6492875"/>
            <a:ext cx="4114800" cy="365125"/>
          </a:xfrm>
        </p:spPr>
        <p:txBody>
          <a:bodyPr/>
          <a:lstStyle/>
          <a:p>
            <a:r>
              <a:rPr lang="nl-BE" dirty="0"/>
              <a:t>Robin Björklund - </a:t>
            </a:r>
            <a:r>
              <a:rPr lang="nl-BE" dirty="0"/>
              <a:t>HEGIFTOM </a:t>
            </a:r>
            <a:r>
              <a:rPr lang="nl-BE" dirty="0"/>
              <a:t>meeting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8652404" y="6492875"/>
            <a:ext cx="2743200" cy="365125"/>
          </a:xfrm>
        </p:spPr>
        <p:txBody>
          <a:bodyPr/>
          <a:lstStyle/>
          <a:p>
            <a:fld id="{3E7C3A10-9E6E-4FB0-9879-D30E2A9A692F}" type="slidenum">
              <a:rPr lang="nl-BE" smtClean="0"/>
              <a:t>10</a:t>
            </a:fld>
            <a:endParaRPr lang="nl-BE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2D2DE04-9B3A-4354-81C5-096CAE0AF7C9}"/>
              </a:ext>
            </a:extLst>
          </p:cNvPr>
          <p:cNvCxnSpPr/>
          <p:nvPr/>
        </p:nvCxnSpPr>
        <p:spPr>
          <a:xfrm>
            <a:off x="428364" y="875914"/>
            <a:ext cx="10836201" cy="0"/>
          </a:xfrm>
          <a:prstGeom prst="line">
            <a:avLst/>
          </a:prstGeom>
          <a:ln w="508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478561C-CAD6-5999-D84F-C8B0873362B4}"/>
              </a:ext>
            </a:extLst>
          </p:cNvPr>
          <p:cNvSpPr txBox="1"/>
          <p:nvPr/>
        </p:nvSpPr>
        <p:spPr>
          <a:xfrm>
            <a:off x="10626951" y="6284752"/>
            <a:ext cx="10814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29-42 km</a:t>
            </a:r>
            <a:endParaRPr lang="en-BE" sz="1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360C23-EB86-73E1-8C48-2BB7C7ECE747}"/>
              </a:ext>
            </a:extLst>
          </p:cNvPr>
          <p:cNvSpPr txBox="1"/>
          <p:nvPr/>
        </p:nvSpPr>
        <p:spPr>
          <a:xfrm>
            <a:off x="9271451" y="6284752"/>
            <a:ext cx="10814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22-29 km</a:t>
            </a:r>
            <a:endParaRPr lang="en-BE" sz="1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EACEA8A-AE90-9DD9-EFD5-6BF5F516B230}"/>
              </a:ext>
            </a:extLst>
          </p:cNvPr>
          <p:cNvSpPr txBox="1"/>
          <p:nvPr/>
        </p:nvSpPr>
        <p:spPr>
          <a:xfrm>
            <a:off x="7915951" y="6284751"/>
            <a:ext cx="10814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14-22 km</a:t>
            </a:r>
            <a:endParaRPr lang="en-BE" sz="1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CACD864-B7CC-1509-C203-13C118C8DFE4}"/>
              </a:ext>
            </a:extLst>
          </p:cNvPr>
          <p:cNvSpPr txBox="1"/>
          <p:nvPr/>
        </p:nvSpPr>
        <p:spPr>
          <a:xfrm>
            <a:off x="6648793" y="6284751"/>
            <a:ext cx="10814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0-11 km</a:t>
            </a:r>
            <a:endParaRPr lang="en-BE" sz="1200" dirty="0"/>
          </a:p>
        </p:txBody>
      </p:sp>
      <p:pic>
        <p:nvPicPr>
          <p:cNvPr id="20" name="Picture 19" descr="Chart, radar chart&#10;&#10;Description automatically generated">
            <a:extLst>
              <a:ext uri="{FF2B5EF4-FFF2-40B4-BE49-F238E27FC236}">
                <a16:creationId xmlns:a16="http://schemas.microsoft.com/office/drawing/2014/main" id="{81BAD267-D960-F2A7-E8D7-6CABEA68D1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89" y="1183660"/>
            <a:ext cx="5450992" cy="54424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0B9816-2353-EDD2-A378-44C0F3120366}"/>
              </a:ext>
            </a:extLst>
          </p:cNvPr>
          <p:cNvSpPr txBox="1"/>
          <p:nvPr/>
        </p:nvSpPr>
        <p:spPr>
          <a:xfrm>
            <a:off x="5639893" y="795610"/>
            <a:ext cx="7141721" cy="1160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Trends mostly in agreement with drift 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ym typeface="Wingdings" panose="05000000000000000000" pitchFamily="2" charset="2"/>
              </a:rPr>
              <a:t>      </a:t>
            </a:r>
            <a:r>
              <a:rPr lang="en-US" sz="1600" dirty="0"/>
              <a:t>Trends found in LOTUS are usually from real observed trends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Sometimes effect of sampling? </a:t>
            </a:r>
            <a:r>
              <a:rPr lang="en-US" sz="1600" dirty="0">
                <a:sym typeface="Wingdings" panose="05000000000000000000" pitchFamily="2" charset="2"/>
              </a:rPr>
              <a:t></a:t>
            </a:r>
            <a:r>
              <a:rPr lang="en-US" sz="1600" dirty="0"/>
              <a:t> LIDAR</a:t>
            </a:r>
            <a:endParaRPr lang="en-BE" sz="1600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87494EC-5AA9-9197-4D22-AD883AA3FB81}"/>
              </a:ext>
            </a:extLst>
          </p:cNvPr>
          <p:cNvCxnSpPr>
            <a:cxnSpLocks/>
          </p:cNvCxnSpPr>
          <p:nvPr/>
        </p:nvCxnSpPr>
        <p:spPr>
          <a:xfrm>
            <a:off x="7260154" y="3324636"/>
            <a:ext cx="0" cy="576469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6B8B324-FA42-3C22-AF15-E1BF72DFC060}"/>
              </a:ext>
            </a:extLst>
          </p:cNvPr>
          <p:cNvCxnSpPr>
            <a:cxnSpLocks/>
          </p:cNvCxnSpPr>
          <p:nvPr/>
        </p:nvCxnSpPr>
        <p:spPr>
          <a:xfrm flipV="1">
            <a:off x="10086180" y="5252826"/>
            <a:ext cx="0" cy="182218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E58A492-0DE6-EE3A-5B52-1EC7EE8F677F}"/>
              </a:ext>
            </a:extLst>
          </p:cNvPr>
          <p:cNvCxnSpPr>
            <a:cxnSpLocks/>
          </p:cNvCxnSpPr>
          <p:nvPr/>
        </p:nvCxnSpPr>
        <p:spPr>
          <a:xfrm>
            <a:off x="11675274" y="3104319"/>
            <a:ext cx="0" cy="341244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D970BB9-1319-0F3B-D8FA-7309830714B4}"/>
              </a:ext>
            </a:extLst>
          </p:cNvPr>
          <p:cNvCxnSpPr>
            <a:cxnSpLocks/>
          </p:cNvCxnSpPr>
          <p:nvPr/>
        </p:nvCxnSpPr>
        <p:spPr>
          <a:xfrm flipV="1">
            <a:off x="10258459" y="3347826"/>
            <a:ext cx="0" cy="182218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FD515E48-9E2E-CEA1-A70C-02B69DB3431C}"/>
              </a:ext>
            </a:extLst>
          </p:cNvPr>
          <p:cNvSpPr txBox="1"/>
          <p:nvPr/>
        </p:nvSpPr>
        <p:spPr>
          <a:xfrm>
            <a:off x="250542" y="1635369"/>
            <a:ext cx="10814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29-42 km</a:t>
            </a:r>
            <a:endParaRPr lang="en-BE" sz="12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71D6B22-99DE-2A35-FBDC-A0104C4200A5}"/>
              </a:ext>
            </a:extLst>
          </p:cNvPr>
          <p:cNvSpPr txBox="1"/>
          <p:nvPr/>
        </p:nvSpPr>
        <p:spPr>
          <a:xfrm>
            <a:off x="294503" y="3070761"/>
            <a:ext cx="10814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22-29 km</a:t>
            </a:r>
            <a:endParaRPr lang="en-BE" sz="12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894D025-A37B-C989-65C0-312E8B435169}"/>
              </a:ext>
            </a:extLst>
          </p:cNvPr>
          <p:cNvSpPr txBox="1"/>
          <p:nvPr/>
        </p:nvSpPr>
        <p:spPr>
          <a:xfrm>
            <a:off x="294503" y="4506153"/>
            <a:ext cx="10814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14-22 km</a:t>
            </a:r>
            <a:endParaRPr lang="en-BE" sz="12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4A7C7FD-3C9C-FAB8-0D20-B984843CD752}"/>
              </a:ext>
            </a:extLst>
          </p:cNvPr>
          <p:cNvSpPr txBox="1"/>
          <p:nvPr/>
        </p:nvSpPr>
        <p:spPr>
          <a:xfrm>
            <a:off x="578788" y="5923504"/>
            <a:ext cx="10814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0-11 km</a:t>
            </a:r>
            <a:endParaRPr lang="en-BE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7471929" y="2098007"/>
            <a:ext cx="3520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Drift with respect to (archived) FTIR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4576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28"/>
          <a:stretch/>
        </p:blipFill>
        <p:spPr>
          <a:xfrm>
            <a:off x="0" y="0"/>
            <a:ext cx="12192000" cy="686124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-3244"/>
            <a:ext cx="12192000" cy="6861244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1EFCF3-004C-4A88-9764-F8C1562C5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503" y="89153"/>
            <a:ext cx="10515600" cy="763224"/>
          </a:xfrm>
        </p:spPr>
        <p:txBody>
          <a:bodyPr>
            <a:normAutofit/>
          </a:bodyPr>
          <a:lstStyle/>
          <a:p>
            <a:r>
              <a:rPr lang="en-US" sz="4000" dirty="0"/>
              <a:t>Outlook + future plans</a:t>
            </a:r>
            <a:endParaRPr lang="en-BE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860" y="32684"/>
            <a:ext cx="847426" cy="84645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80004" y="6492875"/>
            <a:ext cx="2743200" cy="365125"/>
          </a:xfrm>
        </p:spPr>
        <p:txBody>
          <a:bodyPr/>
          <a:lstStyle/>
          <a:p>
            <a:fld id="{4C860C0E-1739-4C67-842C-4758CB3CE2D2}" type="datetime1">
              <a:rPr lang="nl-BE" smtClean="0"/>
              <a:t>30/08/2022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80404" y="6492875"/>
            <a:ext cx="4114800" cy="365125"/>
          </a:xfrm>
        </p:spPr>
        <p:txBody>
          <a:bodyPr/>
          <a:lstStyle/>
          <a:p>
            <a:r>
              <a:rPr lang="nl-BE" dirty="0"/>
              <a:t>Robin Björklund - </a:t>
            </a:r>
            <a:r>
              <a:rPr lang="nl-BE" dirty="0"/>
              <a:t>HEGIFTOM </a:t>
            </a:r>
            <a:r>
              <a:rPr lang="nl-BE" dirty="0"/>
              <a:t>meeting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8652404" y="6492875"/>
            <a:ext cx="2743200" cy="365125"/>
          </a:xfrm>
        </p:spPr>
        <p:txBody>
          <a:bodyPr/>
          <a:lstStyle/>
          <a:p>
            <a:fld id="{3E7C3A10-9E6E-4FB0-9879-D30E2A9A692F}" type="slidenum">
              <a:rPr lang="nl-BE" smtClean="0"/>
              <a:t>11</a:t>
            </a:fld>
            <a:endParaRPr lang="nl-BE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2D2DE04-9B3A-4354-81C5-096CAE0AF7C9}"/>
              </a:ext>
            </a:extLst>
          </p:cNvPr>
          <p:cNvCxnSpPr/>
          <p:nvPr/>
        </p:nvCxnSpPr>
        <p:spPr>
          <a:xfrm>
            <a:off x="428364" y="875914"/>
            <a:ext cx="10836201" cy="0"/>
          </a:xfrm>
          <a:prstGeom prst="line">
            <a:avLst/>
          </a:prstGeom>
          <a:ln w="508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5AFAC5D-64D6-4C43-9D86-A537A49583C6}"/>
              </a:ext>
            </a:extLst>
          </p:cNvPr>
          <p:cNvSpPr txBox="1"/>
          <p:nvPr/>
        </p:nvSpPr>
        <p:spPr>
          <a:xfrm>
            <a:off x="363854" y="1230530"/>
            <a:ext cx="1133708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Bias are between 4-10% and MAD 5-13%</a:t>
            </a:r>
          </a:p>
          <a:p>
            <a:pPr lvl="1" algn="just">
              <a:lnSpc>
                <a:spcPct val="150000"/>
              </a:lnSpc>
            </a:pPr>
            <a:r>
              <a:rPr lang="en-US" sz="2400" dirty="0">
                <a:sym typeface="Wingdings" panose="05000000000000000000" pitchFamily="2" charset="2"/>
              </a:rPr>
              <a:t> quite good considering FTIR (and probably other instrument) </a:t>
            </a:r>
            <a:r>
              <a:rPr lang="en-US" sz="2400" dirty="0" smtClean="0">
                <a:sym typeface="Wingdings" panose="05000000000000000000" pitchFamily="2" charset="2"/>
              </a:rPr>
              <a:t>uncertainties</a:t>
            </a:r>
            <a:endParaRPr lang="en-US" sz="2400" dirty="0" smtClean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Hard to pinpoint origin of drifts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New </a:t>
            </a:r>
            <a:r>
              <a:rPr lang="en-US" sz="2400" dirty="0"/>
              <a:t>FTIR data (regularization,…) 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Sampling? </a:t>
            </a:r>
            <a:r>
              <a:rPr lang="en-US" sz="2400" dirty="0">
                <a:sym typeface="Wingdings" panose="05000000000000000000" pitchFamily="2" charset="2"/>
              </a:rPr>
              <a:t> fill gap of </a:t>
            </a:r>
            <a:r>
              <a:rPr lang="en-US" sz="2400" dirty="0" smtClean="0">
                <a:sym typeface="Wingdings" panose="05000000000000000000" pitchFamily="2" charset="2"/>
              </a:rPr>
              <a:t>LIDAR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 smtClean="0">
                <a:sym typeface="Wingdings" panose="05000000000000000000" pitchFamily="2" charset="2"/>
              </a:rPr>
              <a:t>Umkehr</a:t>
            </a:r>
            <a:r>
              <a:rPr lang="en-US" sz="2400" dirty="0" smtClean="0">
                <a:sym typeface="Wingdings" panose="05000000000000000000" pitchFamily="2" charset="2"/>
              </a:rPr>
              <a:t> homogenization study</a:t>
            </a:r>
            <a:endParaRPr lang="en-US" sz="2400" dirty="0"/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 smtClean="0"/>
              <a:t>Ozonsonde</a:t>
            </a:r>
            <a:r>
              <a:rPr lang="en-US" sz="2400" dirty="0" smtClean="0"/>
              <a:t> pressure bias correction</a:t>
            </a:r>
            <a:endParaRPr lang="en-US" sz="2400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Plans </a:t>
            </a:r>
            <a:r>
              <a:rPr lang="en-US" sz="2400" dirty="0"/>
              <a:t>to submit a paper about </a:t>
            </a:r>
            <a:r>
              <a:rPr lang="en-US" sz="2400" dirty="0" smtClean="0"/>
              <a:t>Lauder (+ Mauna Loa,…) </a:t>
            </a:r>
            <a:r>
              <a:rPr lang="en-US" sz="2400" dirty="0"/>
              <a:t>intercomparison</a:t>
            </a:r>
          </a:p>
        </p:txBody>
      </p:sp>
    </p:spTree>
    <p:extLst>
      <p:ext uri="{BB962C8B-B14F-4D97-AF65-F5344CB8AC3E}">
        <p14:creationId xmlns:p14="http://schemas.microsoft.com/office/powerpoint/2010/main" val="34219297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28"/>
          <a:stretch/>
        </p:blipFill>
        <p:spPr>
          <a:xfrm>
            <a:off x="0" y="0"/>
            <a:ext cx="12192000" cy="68612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12192000" cy="6861244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0705982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EFCF3-004C-4A88-9764-F8C1562C5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503" y="89153"/>
            <a:ext cx="10515600" cy="763224"/>
          </a:xfrm>
        </p:spPr>
        <p:txBody>
          <a:bodyPr>
            <a:normAutofit/>
          </a:bodyPr>
          <a:lstStyle/>
          <a:p>
            <a:r>
              <a:rPr lang="en-US" sz="4000" dirty="0"/>
              <a:t>Extra: </a:t>
            </a:r>
            <a:r>
              <a:rPr lang="en-US" sz="4000" dirty="0" smtClean="0"/>
              <a:t>RS80 bias correction</a:t>
            </a:r>
            <a:endParaRPr lang="en-BE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860" y="32684"/>
            <a:ext cx="847426" cy="846457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2D2DE04-9B3A-4354-81C5-096CAE0AF7C9}"/>
              </a:ext>
            </a:extLst>
          </p:cNvPr>
          <p:cNvCxnSpPr/>
          <p:nvPr/>
        </p:nvCxnSpPr>
        <p:spPr>
          <a:xfrm>
            <a:off x="428364" y="875914"/>
            <a:ext cx="10836201" cy="0"/>
          </a:xfrm>
          <a:prstGeom prst="line">
            <a:avLst/>
          </a:prstGeom>
          <a:ln w="508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267" y="1006021"/>
            <a:ext cx="4968850" cy="558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161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962137" y="3956774"/>
            <a:ext cx="5528586" cy="222421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1EFCF3-004C-4A88-9764-F8C1562C5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503" y="89153"/>
            <a:ext cx="10515600" cy="763224"/>
          </a:xfrm>
        </p:spPr>
        <p:txBody>
          <a:bodyPr>
            <a:normAutofit/>
          </a:bodyPr>
          <a:lstStyle/>
          <a:p>
            <a:r>
              <a:rPr lang="en-US" sz="4000" dirty="0"/>
              <a:t>Motivation and context</a:t>
            </a:r>
            <a:endParaRPr lang="en-BE" sz="40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2D2DE04-9B3A-4354-81C5-096CAE0AF7C9}"/>
              </a:ext>
            </a:extLst>
          </p:cNvPr>
          <p:cNvCxnSpPr/>
          <p:nvPr/>
        </p:nvCxnSpPr>
        <p:spPr>
          <a:xfrm>
            <a:off x="428364" y="875914"/>
            <a:ext cx="10836201" cy="0"/>
          </a:xfrm>
          <a:prstGeom prst="line">
            <a:avLst/>
          </a:prstGeom>
          <a:ln w="508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Picture 6" descr="A close-up of some scissors&#10;&#10;Description automatically generated with low confidence">
            <a:extLst>
              <a:ext uri="{FF2B5EF4-FFF2-40B4-BE49-F238E27FC236}">
                <a16:creationId xmlns:a16="http://schemas.microsoft.com/office/drawing/2014/main" id="{ACFDCCCF-8554-45D7-97C8-9B3405F604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347" y="4241058"/>
            <a:ext cx="929719" cy="9178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AFAC5D-64D6-4C43-9D86-A537A49583C6}"/>
              </a:ext>
            </a:extLst>
          </p:cNvPr>
          <p:cNvSpPr txBox="1"/>
          <p:nvPr/>
        </p:nvSpPr>
        <p:spPr>
          <a:xfrm>
            <a:off x="358183" y="1234868"/>
            <a:ext cx="108016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/>
              <a:t>Need for a comprehensive intercomparison and evaluation of various ozone measurements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 err="1"/>
              <a:t>Analyse</a:t>
            </a:r>
            <a:r>
              <a:rPr lang="en-US" sz="2000" dirty="0"/>
              <a:t> long term trends and potential drift between techniques</a:t>
            </a:r>
          </a:p>
          <a:p>
            <a:pPr algn="just"/>
            <a:r>
              <a:rPr lang="en-US" sz="2000" dirty="0">
                <a:sym typeface="Wingdings" panose="05000000000000000000" pitchFamily="2" charset="2"/>
              </a:rPr>
              <a:t>     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sz="2000" dirty="0">
                <a:sym typeface="Wingdings" panose="05000000000000000000" pitchFamily="2" charset="2"/>
              </a:rPr>
              <a:t> aim to study data at supersites: </a:t>
            </a:r>
            <a:r>
              <a:rPr lang="en-US" sz="2000" dirty="0">
                <a:solidFill>
                  <a:srgbClr val="ED7D31"/>
                </a:solidFill>
                <a:sym typeface="Wingdings" panose="05000000000000000000" pitchFamily="2" charset="2"/>
              </a:rPr>
              <a:t>Lauder</a:t>
            </a:r>
            <a:r>
              <a:rPr lang="en-US" sz="2000" dirty="0">
                <a:sym typeface="Wingdings" panose="05000000000000000000" pitchFamily="2" charset="2"/>
              </a:rPr>
              <a:t> / Mauna Loa / Boulder for 20+ years</a:t>
            </a:r>
            <a:endParaRPr lang="en-BE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2D21D3-3853-408D-8B02-C15A286B8992}"/>
              </a:ext>
            </a:extLst>
          </p:cNvPr>
          <p:cNvSpPr txBox="1"/>
          <p:nvPr/>
        </p:nvSpPr>
        <p:spPr>
          <a:xfrm>
            <a:off x="2052066" y="4446637"/>
            <a:ext cx="18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/ HEGIFTOM</a:t>
            </a:r>
            <a:endParaRPr lang="en-BE" sz="2400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8446453-A928-428D-9832-561ACA56C952}"/>
              </a:ext>
            </a:extLst>
          </p:cNvPr>
          <p:cNvCxnSpPr/>
          <p:nvPr/>
        </p:nvCxnSpPr>
        <p:spPr>
          <a:xfrm>
            <a:off x="3804937" y="4699977"/>
            <a:ext cx="377422" cy="0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16EA182-92B0-4A1A-B64A-24D7D9AA6D4A}"/>
              </a:ext>
            </a:extLst>
          </p:cNvPr>
          <p:cNvSpPr txBox="1"/>
          <p:nvPr/>
        </p:nvSpPr>
        <p:spPr>
          <a:xfrm>
            <a:off x="4307004" y="4446637"/>
            <a:ext cx="2067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troposphere</a:t>
            </a:r>
            <a:endParaRPr lang="en-BE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9F993F-0391-4722-A3F0-42988CD88B6E}"/>
              </a:ext>
            </a:extLst>
          </p:cNvPr>
          <p:cNvSpPr txBox="1"/>
          <p:nvPr/>
        </p:nvSpPr>
        <p:spPr>
          <a:xfrm>
            <a:off x="2569425" y="5205466"/>
            <a:ext cx="1690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LOTUS</a:t>
            </a:r>
            <a:endParaRPr lang="en-BE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DD8EA6E-F52C-4826-8EC5-682E11EDF7EE}"/>
              </a:ext>
            </a:extLst>
          </p:cNvPr>
          <p:cNvCxnSpPr/>
          <p:nvPr/>
        </p:nvCxnSpPr>
        <p:spPr>
          <a:xfrm>
            <a:off x="3834839" y="5514047"/>
            <a:ext cx="377422" cy="0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19F6ABB-B993-43EA-B23D-E67F75720017}"/>
              </a:ext>
            </a:extLst>
          </p:cNvPr>
          <p:cNvSpPr txBox="1"/>
          <p:nvPr/>
        </p:nvSpPr>
        <p:spPr>
          <a:xfrm>
            <a:off x="4307004" y="5267022"/>
            <a:ext cx="2183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stratosphere</a:t>
            </a:r>
            <a:endParaRPr lang="en-B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860" y="32684"/>
            <a:ext cx="847426" cy="84645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8617" y="6492875"/>
            <a:ext cx="2743200" cy="365125"/>
          </a:xfrm>
        </p:spPr>
        <p:txBody>
          <a:bodyPr/>
          <a:lstStyle/>
          <a:p>
            <a:fld id="{4C860C0E-1739-4C67-842C-4758CB3CE2D2}" type="datetime1">
              <a:rPr lang="nl-BE" smtClean="0"/>
              <a:t>30/08/2022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79017" y="6492875"/>
            <a:ext cx="4114800" cy="365125"/>
          </a:xfrm>
        </p:spPr>
        <p:txBody>
          <a:bodyPr/>
          <a:lstStyle/>
          <a:p>
            <a:r>
              <a:rPr lang="nl-BE" dirty="0"/>
              <a:t>Robin Björklund - </a:t>
            </a:r>
            <a:r>
              <a:rPr lang="nl-BE" dirty="0" smtClean="0"/>
              <a:t>HEGIFTOM </a:t>
            </a:r>
            <a:r>
              <a:rPr lang="nl-BE" dirty="0"/>
              <a:t>meeting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8651017" y="6492875"/>
            <a:ext cx="2743200" cy="365125"/>
          </a:xfrm>
        </p:spPr>
        <p:txBody>
          <a:bodyPr/>
          <a:lstStyle/>
          <a:p>
            <a:fld id="{3E7C3A10-9E6E-4FB0-9879-D30E2A9A692F}" type="slidenum">
              <a:rPr lang="nl-BE" smtClean="0"/>
              <a:t>2</a:t>
            </a:fld>
            <a:endParaRPr lang="nl-BE"/>
          </a:p>
        </p:txBody>
      </p:sp>
      <p:sp>
        <p:nvSpPr>
          <p:cNvPr id="21" name="TextBox 20"/>
          <p:cNvSpPr txBox="1"/>
          <p:nvPr/>
        </p:nvSpPr>
        <p:spPr>
          <a:xfrm>
            <a:off x="2186838" y="2756019"/>
            <a:ext cx="439684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Contain information for many observations: FTIR / O</a:t>
            </a:r>
            <a:r>
              <a:rPr lang="en-US" baseline="-25000" dirty="0"/>
              <a:t>3</a:t>
            </a:r>
            <a:r>
              <a:rPr lang="en-US" dirty="0"/>
              <a:t> </a:t>
            </a:r>
            <a:r>
              <a:rPr lang="en-US" dirty="0" err="1"/>
              <a:t>sonde</a:t>
            </a:r>
            <a:r>
              <a:rPr lang="en-US" dirty="0"/>
              <a:t> / LIDAR / </a:t>
            </a:r>
            <a:r>
              <a:rPr lang="en-US" dirty="0" err="1"/>
              <a:t>Umkehr</a:t>
            </a:r>
            <a:r>
              <a:rPr lang="en-US" dirty="0"/>
              <a:t> / MWR /…</a:t>
            </a:r>
            <a:endParaRPr lang="nl-BE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4645476" y="2250531"/>
            <a:ext cx="0" cy="4151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737" y="2476254"/>
            <a:ext cx="4969903" cy="386859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507185" y="6329828"/>
            <a:ext cx="289855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100" dirty="0" err="1"/>
              <a:t>Figure</a:t>
            </a:r>
            <a:r>
              <a:rPr lang="nl-BE" sz="1100" dirty="0"/>
              <a:t> </a:t>
            </a:r>
            <a:r>
              <a:rPr lang="nl-BE" sz="1100" dirty="0" err="1"/>
              <a:t>from</a:t>
            </a:r>
            <a:r>
              <a:rPr lang="nl-BE" sz="1100" dirty="0"/>
              <a:t> Godin-</a:t>
            </a:r>
            <a:r>
              <a:rPr lang="nl-BE" sz="1100" dirty="0" err="1"/>
              <a:t>Beekmann</a:t>
            </a:r>
            <a:r>
              <a:rPr lang="nl-BE" sz="1100" dirty="0"/>
              <a:t> et al. 2022, ACPD</a:t>
            </a:r>
          </a:p>
        </p:txBody>
      </p:sp>
    </p:spTree>
    <p:extLst>
      <p:ext uri="{BB962C8B-B14F-4D97-AF65-F5344CB8AC3E}">
        <p14:creationId xmlns:p14="http://schemas.microsoft.com/office/powerpoint/2010/main" val="2170721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G:\Work\IMAGES\instruments\wvms1\sony\1008\DSC0428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5" t="4635" r="10834" b="30558"/>
          <a:stretch/>
        </p:blipFill>
        <p:spPr bwMode="auto">
          <a:xfrm>
            <a:off x="2208474" y="1922974"/>
            <a:ext cx="2472995" cy="405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3" r="10170"/>
          <a:stretch/>
        </p:blipFill>
        <p:spPr>
          <a:xfrm>
            <a:off x="101795" y="1917561"/>
            <a:ext cx="2052918" cy="405866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084" y="4083891"/>
            <a:ext cx="3559634" cy="232687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69" t="15156" r="35021" b="14669"/>
          <a:stretch/>
        </p:blipFill>
        <p:spPr>
          <a:xfrm>
            <a:off x="4735012" y="1922974"/>
            <a:ext cx="2529326" cy="405325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040" y="1539881"/>
            <a:ext cx="3554413" cy="2370794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1EFCF3-004C-4A88-9764-F8C1562C5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503" y="89153"/>
            <a:ext cx="10515600" cy="763224"/>
          </a:xfrm>
        </p:spPr>
        <p:txBody>
          <a:bodyPr>
            <a:normAutofit/>
          </a:bodyPr>
          <a:lstStyle/>
          <a:p>
            <a:r>
              <a:rPr lang="en-US" sz="4000" dirty="0"/>
              <a:t>Ground-based techniques</a:t>
            </a:r>
            <a:endParaRPr lang="en-BE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860" y="32684"/>
            <a:ext cx="847426" cy="84645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80004" y="6527381"/>
            <a:ext cx="2743200" cy="365125"/>
          </a:xfrm>
        </p:spPr>
        <p:txBody>
          <a:bodyPr/>
          <a:lstStyle/>
          <a:p>
            <a:fld id="{4C860C0E-1739-4C67-842C-4758CB3CE2D2}" type="datetime1">
              <a:rPr lang="nl-BE" smtClean="0"/>
              <a:t>30/08/2022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80404" y="6492875"/>
            <a:ext cx="4114800" cy="365125"/>
          </a:xfrm>
        </p:spPr>
        <p:txBody>
          <a:bodyPr/>
          <a:lstStyle/>
          <a:p>
            <a:r>
              <a:rPr lang="nl-BE" dirty="0"/>
              <a:t>Robin Björklund - </a:t>
            </a:r>
            <a:r>
              <a:rPr lang="nl-BE" dirty="0"/>
              <a:t>HEGIFTOM </a:t>
            </a:r>
            <a:r>
              <a:rPr lang="nl-BE" dirty="0"/>
              <a:t>meeting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9135476" y="6492875"/>
            <a:ext cx="2743200" cy="365125"/>
          </a:xfrm>
        </p:spPr>
        <p:txBody>
          <a:bodyPr/>
          <a:lstStyle/>
          <a:p>
            <a:fld id="{3E7C3A10-9E6E-4FB0-9879-D30E2A9A692F}" type="slidenum">
              <a:rPr lang="nl-BE" smtClean="0"/>
              <a:t>3</a:t>
            </a:fld>
            <a:endParaRPr lang="nl-BE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2D2DE04-9B3A-4354-81C5-096CAE0AF7C9}"/>
              </a:ext>
            </a:extLst>
          </p:cNvPr>
          <p:cNvCxnSpPr/>
          <p:nvPr/>
        </p:nvCxnSpPr>
        <p:spPr>
          <a:xfrm>
            <a:off x="428364" y="875914"/>
            <a:ext cx="10836201" cy="0"/>
          </a:xfrm>
          <a:prstGeom prst="line">
            <a:avLst/>
          </a:prstGeom>
          <a:ln w="508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105758" y="1917211"/>
            <a:ext cx="2048955" cy="4059013"/>
          </a:xfrm>
          <a:prstGeom prst="rect">
            <a:avLst/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0" name="TextBox 29"/>
          <p:cNvSpPr txBox="1"/>
          <p:nvPr/>
        </p:nvSpPr>
        <p:spPr>
          <a:xfrm>
            <a:off x="723335" y="3685283"/>
            <a:ext cx="8098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FTIR</a:t>
            </a:r>
            <a:endParaRPr lang="nl-BE" sz="2800" dirty="0"/>
          </a:p>
        </p:txBody>
      </p:sp>
      <p:sp>
        <p:nvSpPr>
          <p:cNvPr id="34" name="Rectangle 33"/>
          <p:cNvSpPr/>
          <p:nvPr/>
        </p:nvSpPr>
        <p:spPr>
          <a:xfrm>
            <a:off x="7917040" y="1539879"/>
            <a:ext cx="3554413" cy="2370795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1" name="TextBox 30"/>
          <p:cNvSpPr txBox="1"/>
          <p:nvPr/>
        </p:nvSpPr>
        <p:spPr>
          <a:xfrm>
            <a:off x="8799480" y="2449554"/>
            <a:ext cx="20778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Ozone </a:t>
            </a:r>
            <a:r>
              <a:rPr lang="en-US" sz="2800" dirty="0" err="1"/>
              <a:t>sonde</a:t>
            </a:r>
            <a:endParaRPr lang="nl-BE" sz="2800" dirty="0"/>
          </a:p>
        </p:txBody>
      </p:sp>
      <p:sp>
        <p:nvSpPr>
          <p:cNvPr id="40" name="TextBox 39"/>
          <p:cNvSpPr txBox="1"/>
          <p:nvPr/>
        </p:nvSpPr>
        <p:spPr>
          <a:xfrm>
            <a:off x="0" y="5953728"/>
            <a:ext cx="802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Photos by</a:t>
            </a:r>
          </a:p>
          <a:p>
            <a:r>
              <a:rPr lang="en-US" sz="1200" dirty="0"/>
              <a:t>NIWA</a:t>
            </a:r>
            <a:endParaRPr lang="nl-BE" sz="1200" dirty="0"/>
          </a:p>
        </p:txBody>
      </p:sp>
      <p:sp>
        <p:nvSpPr>
          <p:cNvPr id="42" name="Rectangle 41"/>
          <p:cNvSpPr/>
          <p:nvPr/>
        </p:nvSpPr>
        <p:spPr>
          <a:xfrm>
            <a:off x="7910083" y="4083892"/>
            <a:ext cx="3561370" cy="2326875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2" name="TextBox 31"/>
          <p:cNvSpPr txBox="1"/>
          <p:nvPr/>
        </p:nvSpPr>
        <p:spPr>
          <a:xfrm>
            <a:off x="9217833" y="4936337"/>
            <a:ext cx="10450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LIDAR</a:t>
            </a:r>
            <a:endParaRPr lang="nl-BE" sz="2800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742077" y="989507"/>
            <a:ext cx="1895647" cy="369332"/>
          </a:xfrm>
          <a:prstGeom prst="rect">
            <a:avLst/>
          </a:prstGeom>
          <a:noFill/>
          <a:ln w="12700">
            <a:solidFill>
              <a:schemeClr val="bg2">
                <a:lumMod val="2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Vertically resolved</a:t>
            </a:r>
            <a:endParaRPr lang="nl-BE" dirty="0"/>
          </a:p>
        </p:txBody>
      </p:sp>
      <p:sp>
        <p:nvSpPr>
          <p:cNvPr id="27" name="TextBox 26"/>
          <p:cNvSpPr txBox="1"/>
          <p:nvPr/>
        </p:nvSpPr>
        <p:spPr>
          <a:xfrm>
            <a:off x="1422845" y="989507"/>
            <a:ext cx="4044249" cy="369332"/>
          </a:xfrm>
          <a:prstGeom prst="rect">
            <a:avLst/>
          </a:prstGeom>
          <a:noFill/>
          <a:ln w="12700">
            <a:solidFill>
              <a:schemeClr val="bg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Low vertical resolution using a priori/AVK</a:t>
            </a:r>
            <a:endParaRPr lang="nl-BE" dirty="0"/>
          </a:p>
        </p:txBody>
      </p:sp>
      <p:sp>
        <p:nvSpPr>
          <p:cNvPr id="43" name="Rectangle 42"/>
          <p:cNvSpPr/>
          <p:nvPr/>
        </p:nvSpPr>
        <p:spPr>
          <a:xfrm>
            <a:off x="4733276" y="1925837"/>
            <a:ext cx="2531062" cy="4050387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8" name="TextBox 27"/>
          <p:cNvSpPr txBox="1"/>
          <p:nvPr/>
        </p:nvSpPr>
        <p:spPr>
          <a:xfrm>
            <a:off x="5325546" y="3469839"/>
            <a:ext cx="134652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Dobson</a:t>
            </a:r>
          </a:p>
          <a:p>
            <a:pPr algn="ctr"/>
            <a:r>
              <a:rPr lang="en-US" sz="2800" dirty="0" err="1"/>
              <a:t>Umkehr</a:t>
            </a:r>
            <a:endParaRPr lang="nl-BE" sz="2800" dirty="0"/>
          </a:p>
        </p:txBody>
      </p:sp>
      <p:sp>
        <p:nvSpPr>
          <p:cNvPr id="44" name="Rectangle 43"/>
          <p:cNvSpPr/>
          <p:nvPr/>
        </p:nvSpPr>
        <p:spPr>
          <a:xfrm>
            <a:off x="2209042" y="1925837"/>
            <a:ext cx="2472427" cy="4050387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9" name="TextBox 28"/>
          <p:cNvSpPr txBox="1"/>
          <p:nvPr/>
        </p:nvSpPr>
        <p:spPr>
          <a:xfrm>
            <a:off x="2536869" y="3469837"/>
            <a:ext cx="181620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Microwave</a:t>
            </a:r>
          </a:p>
          <a:p>
            <a:r>
              <a:rPr lang="en-US" sz="2800" dirty="0"/>
              <a:t>radiometer</a:t>
            </a:r>
            <a:endParaRPr lang="nl-BE" sz="2800" dirty="0"/>
          </a:p>
        </p:txBody>
      </p:sp>
    </p:spTree>
    <p:extLst>
      <p:ext uri="{BB962C8B-B14F-4D97-AF65-F5344CB8AC3E}">
        <p14:creationId xmlns:p14="http://schemas.microsoft.com/office/powerpoint/2010/main" val="38940971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EFCF3-004C-4A88-9764-F8C1562C5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503" y="89153"/>
            <a:ext cx="10515600" cy="763224"/>
          </a:xfrm>
        </p:spPr>
        <p:txBody>
          <a:bodyPr>
            <a:normAutofit/>
          </a:bodyPr>
          <a:lstStyle/>
          <a:p>
            <a:r>
              <a:rPr lang="en-US" sz="4000" dirty="0" smtClean="0"/>
              <a:t>Validation</a:t>
            </a:r>
            <a:endParaRPr lang="en-BE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860" y="32684"/>
            <a:ext cx="847426" cy="84645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80004" y="6492875"/>
            <a:ext cx="2743200" cy="365125"/>
          </a:xfrm>
        </p:spPr>
        <p:txBody>
          <a:bodyPr/>
          <a:lstStyle/>
          <a:p>
            <a:fld id="{4C860C0E-1739-4C67-842C-4758CB3CE2D2}" type="datetime1">
              <a:rPr lang="nl-BE" smtClean="0"/>
              <a:t>30/08/2022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80404" y="6492875"/>
            <a:ext cx="4114800" cy="365125"/>
          </a:xfrm>
        </p:spPr>
        <p:txBody>
          <a:bodyPr/>
          <a:lstStyle/>
          <a:p>
            <a:r>
              <a:rPr lang="nl-BE" dirty="0"/>
              <a:t>Robin Björklund - </a:t>
            </a:r>
            <a:r>
              <a:rPr lang="nl-BE" dirty="0"/>
              <a:t>HEGIFTOM </a:t>
            </a:r>
            <a:r>
              <a:rPr lang="nl-BE" dirty="0"/>
              <a:t>meeting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8652404" y="6492875"/>
            <a:ext cx="2743200" cy="365125"/>
          </a:xfrm>
        </p:spPr>
        <p:txBody>
          <a:bodyPr/>
          <a:lstStyle/>
          <a:p>
            <a:fld id="{3E7C3A10-9E6E-4FB0-9879-D30E2A9A692F}" type="slidenum">
              <a:rPr lang="nl-BE" smtClean="0"/>
              <a:t>4</a:t>
            </a:fld>
            <a:endParaRPr lang="nl-BE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2D2DE04-9B3A-4354-81C5-096CAE0AF7C9}"/>
              </a:ext>
            </a:extLst>
          </p:cNvPr>
          <p:cNvCxnSpPr/>
          <p:nvPr/>
        </p:nvCxnSpPr>
        <p:spPr>
          <a:xfrm>
            <a:off x="428364" y="875914"/>
            <a:ext cx="10836201" cy="0"/>
          </a:xfrm>
          <a:prstGeom prst="line">
            <a:avLst/>
          </a:prstGeom>
          <a:ln w="508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5AFAC5D-64D6-4C43-9D86-A537A49583C6}"/>
              </a:ext>
            </a:extLst>
          </p:cNvPr>
          <p:cNvSpPr txBox="1"/>
          <p:nvPr/>
        </p:nvSpPr>
        <p:spPr>
          <a:xfrm>
            <a:off x="363854" y="919982"/>
            <a:ext cx="113370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/>
              <a:t>Choose partial columns based on overlap of measurements with </a:t>
            </a:r>
            <a:r>
              <a:rPr lang="en-US" sz="2000" dirty="0">
                <a:latin typeface="Arial Narrow" panose="020B0606020202030204" pitchFamily="34" charset="0"/>
                <a:cs typeface="Arial" panose="020B0604020202020204" pitchFamily="34" charset="0"/>
              </a:rPr>
              <a:t>~</a:t>
            </a:r>
            <a:r>
              <a:rPr lang="en-US" sz="2000" dirty="0"/>
              <a:t>1 DOFS of </a:t>
            </a:r>
            <a:r>
              <a:rPr lang="en-US" sz="2000" dirty="0" smtClean="0"/>
              <a:t>FTIR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/>
              <a:t>Following Rodgers and Connor 2003 to validate </a:t>
            </a:r>
            <a:r>
              <a:rPr lang="en-US" sz="2000" dirty="0" smtClean="0"/>
              <a:t>techniques (smoothing / a priori)</a:t>
            </a:r>
            <a:endParaRPr lang="en-US" sz="2000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8" r="12617" b="7397"/>
          <a:stretch/>
        </p:blipFill>
        <p:spPr>
          <a:xfrm rot="5400000">
            <a:off x="190441" y="2702129"/>
            <a:ext cx="4750146" cy="3029778"/>
          </a:xfrm>
          <a:prstGeom prst="rect">
            <a:avLst/>
          </a:prstGeom>
          <a:noFill/>
        </p:spPr>
      </p:pic>
      <p:sp>
        <p:nvSpPr>
          <p:cNvPr id="29" name="Rectangle 28"/>
          <p:cNvSpPr/>
          <p:nvPr/>
        </p:nvSpPr>
        <p:spPr>
          <a:xfrm>
            <a:off x="1050626" y="1841945"/>
            <a:ext cx="3029778" cy="4750146"/>
          </a:xfrm>
          <a:prstGeom prst="rect">
            <a:avLst/>
          </a:prstGeom>
          <a:gradFill>
            <a:gsLst>
              <a:gs pos="100000">
                <a:schemeClr val="bg1">
                  <a:alpha val="0"/>
                  <a:lumMod val="100000"/>
                </a:schemeClr>
              </a:gs>
              <a:gs pos="0">
                <a:schemeClr val="accent1">
                  <a:alpha val="65000"/>
                  <a:lumMod val="59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19011" r="95206" b="8251"/>
          <a:stretch/>
        </p:blipFill>
        <p:spPr>
          <a:xfrm>
            <a:off x="647700" y="1836682"/>
            <a:ext cx="333075" cy="4873618"/>
          </a:xfrm>
          <a:prstGeom prst="rect">
            <a:avLst/>
          </a:prstGeom>
          <a:ln>
            <a:noFill/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" t="35910" r="97420" b="48795"/>
          <a:stretch/>
        </p:blipFill>
        <p:spPr>
          <a:xfrm>
            <a:off x="363854" y="3640846"/>
            <a:ext cx="283845" cy="1002916"/>
          </a:xfrm>
          <a:prstGeom prst="rect">
            <a:avLst/>
          </a:prstGeom>
          <a:ln>
            <a:noFill/>
          </a:ln>
        </p:spPr>
      </p:pic>
      <p:cxnSp>
        <p:nvCxnSpPr>
          <p:cNvPr id="33" name="Straight Connector 32"/>
          <p:cNvCxnSpPr/>
          <p:nvPr/>
        </p:nvCxnSpPr>
        <p:spPr>
          <a:xfrm>
            <a:off x="1050625" y="5494662"/>
            <a:ext cx="302977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050624" y="4567562"/>
            <a:ext cx="302977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050624" y="5240662"/>
            <a:ext cx="302977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050624" y="3805562"/>
            <a:ext cx="302977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1050623" y="5244959"/>
            <a:ext cx="3029780" cy="245407"/>
          </a:xfrm>
          <a:prstGeom prst="rect">
            <a:avLst/>
          </a:prstGeom>
          <a:pattFill prst="ltUpDiag">
            <a:fgClr>
              <a:schemeClr val="tx1"/>
            </a:fgClr>
            <a:bgClr>
              <a:srgbClr val="94B1E0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38" name="Straight Connector 37"/>
          <p:cNvCxnSpPr/>
          <p:nvPr/>
        </p:nvCxnSpPr>
        <p:spPr>
          <a:xfrm>
            <a:off x="1050624" y="2639301"/>
            <a:ext cx="302977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004110" y="5351866"/>
            <a:ext cx="4587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10.9</a:t>
            </a:r>
            <a:endParaRPr lang="nl-BE" sz="1200" dirty="0"/>
          </a:p>
        </p:txBody>
      </p:sp>
      <p:sp>
        <p:nvSpPr>
          <p:cNvPr id="40" name="TextBox 39"/>
          <p:cNvSpPr txBox="1"/>
          <p:nvPr/>
        </p:nvSpPr>
        <p:spPr>
          <a:xfrm>
            <a:off x="4004110" y="510904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14</a:t>
            </a:r>
            <a:endParaRPr lang="nl-BE" sz="1200" dirty="0"/>
          </a:p>
        </p:txBody>
      </p:sp>
      <p:sp>
        <p:nvSpPr>
          <p:cNvPr id="41" name="TextBox 40"/>
          <p:cNvSpPr txBox="1"/>
          <p:nvPr/>
        </p:nvSpPr>
        <p:spPr>
          <a:xfrm>
            <a:off x="4004110" y="4422804"/>
            <a:ext cx="4587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21.7</a:t>
            </a:r>
            <a:endParaRPr lang="nl-BE" sz="1200" dirty="0"/>
          </a:p>
        </p:txBody>
      </p:sp>
      <p:sp>
        <p:nvSpPr>
          <p:cNvPr id="42" name="TextBox 41"/>
          <p:cNvSpPr txBox="1"/>
          <p:nvPr/>
        </p:nvSpPr>
        <p:spPr>
          <a:xfrm>
            <a:off x="4010148" y="366830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29</a:t>
            </a:r>
            <a:endParaRPr lang="nl-BE" sz="1200" dirty="0"/>
          </a:p>
        </p:txBody>
      </p:sp>
      <p:sp>
        <p:nvSpPr>
          <p:cNvPr id="43" name="TextBox 42"/>
          <p:cNvSpPr txBox="1"/>
          <p:nvPr/>
        </p:nvSpPr>
        <p:spPr>
          <a:xfrm>
            <a:off x="4004110" y="250080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42</a:t>
            </a:r>
            <a:endParaRPr lang="nl-BE" sz="1200" dirty="0"/>
          </a:p>
        </p:txBody>
      </p:sp>
      <p:sp>
        <p:nvSpPr>
          <p:cNvPr id="44" name="TextBox 43"/>
          <p:cNvSpPr txBox="1"/>
          <p:nvPr/>
        </p:nvSpPr>
        <p:spPr>
          <a:xfrm>
            <a:off x="5552303" y="5743294"/>
            <a:ext cx="1365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Troposphere</a:t>
            </a:r>
            <a:endParaRPr lang="nl-BE" dirty="0"/>
          </a:p>
        </p:txBody>
      </p:sp>
      <p:sp>
        <p:nvSpPr>
          <p:cNvPr id="45" name="TextBox 44"/>
          <p:cNvSpPr txBox="1"/>
          <p:nvPr/>
        </p:nvSpPr>
        <p:spPr>
          <a:xfrm>
            <a:off x="5553201" y="4723944"/>
            <a:ext cx="1939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‘Low’ stratosphere</a:t>
            </a:r>
            <a:endParaRPr lang="nl-BE" dirty="0"/>
          </a:p>
        </p:txBody>
      </p:sp>
      <p:sp>
        <p:nvSpPr>
          <p:cNvPr id="46" name="TextBox 45"/>
          <p:cNvSpPr txBox="1"/>
          <p:nvPr/>
        </p:nvSpPr>
        <p:spPr>
          <a:xfrm>
            <a:off x="5552303" y="3980603"/>
            <a:ext cx="1904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‘Mid’ stratosphere</a:t>
            </a:r>
            <a:endParaRPr lang="nl-BE" dirty="0"/>
          </a:p>
        </p:txBody>
      </p:sp>
      <p:sp>
        <p:nvSpPr>
          <p:cNvPr id="47" name="TextBox 46"/>
          <p:cNvSpPr txBox="1"/>
          <p:nvPr/>
        </p:nvSpPr>
        <p:spPr>
          <a:xfrm>
            <a:off x="5552303" y="2884970"/>
            <a:ext cx="1960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‘High’ stratosphere</a:t>
            </a:r>
            <a:endParaRPr lang="nl-BE" dirty="0"/>
          </a:p>
        </p:txBody>
      </p:sp>
      <p:cxnSp>
        <p:nvCxnSpPr>
          <p:cNvPr id="49" name="Straight Connector 48"/>
          <p:cNvCxnSpPr>
            <a:endCxn id="44" idx="1"/>
          </p:cNvCxnSpPr>
          <p:nvPr/>
        </p:nvCxnSpPr>
        <p:spPr>
          <a:xfrm flipV="1">
            <a:off x="4080403" y="5927960"/>
            <a:ext cx="1471900" cy="1143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endCxn id="45" idx="1"/>
          </p:cNvCxnSpPr>
          <p:nvPr/>
        </p:nvCxnSpPr>
        <p:spPr>
          <a:xfrm flipV="1">
            <a:off x="4080403" y="4908610"/>
            <a:ext cx="1472798" cy="2480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endCxn id="46" idx="1"/>
          </p:cNvCxnSpPr>
          <p:nvPr/>
        </p:nvCxnSpPr>
        <p:spPr>
          <a:xfrm flipV="1">
            <a:off x="4080403" y="4165269"/>
            <a:ext cx="1471900" cy="256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endCxn id="47" idx="1"/>
          </p:cNvCxnSpPr>
          <p:nvPr/>
        </p:nvCxnSpPr>
        <p:spPr>
          <a:xfrm flipV="1">
            <a:off x="4080403" y="3069636"/>
            <a:ext cx="1471900" cy="19509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7707498" y="6325289"/>
            <a:ext cx="58541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525252"/>
                </a:solidFill>
              </a:rPr>
              <a:t>FTIR</a:t>
            </a:r>
            <a:endParaRPr lang="nl-BE" dirty="0">
              <a:solidFill>
                <a:srgbClr val="525252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356339" y="6325289"/>
            <a:ext cx="930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6"/>
                </a:solidFill>
              </a:rPr>
              <a:t>Umkehr</a:t>
            </a:r>
            <a:endParaRPr lang="nl-BE" dirty="0">
              <a:solidFill>
                <a:schemeClr val="accent6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9053932" y="2155935"/>
            <a:ext cx="737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LIDAR</a:t>
            </a:r>
            <a:endParaRPr lang="nl-BE" dirty="0">
              <a:solidFill>
                <a:schemeClr val="accent1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9683046" y="6325289"/>
            <a:ext cx="771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Sonde</a:t>
            </a:r>
            <a:endParaRPr lang="nl-BE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0305670" y="2154343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MWR</a:t>
            </a:r>
            <a:endParaRPr lang="nl-BE" dirty="0">
              <a:solidFill>
                <a:srgbClr val="FF0000"/>
              </a:solidFill>
            </a:endParaRPr>
          </a:p>
        </p:txBody>
      </p:sp>
      <p:cxnSp>
        <p:nvCxnSpPr>
          <p:cNvPr id="71" name="Straight Connector 70"/>
          <p:cNvCxnSpPr/>
          <p:nvPr/>
        </p:nvCxnSpPr>
        <p:spPr>
          <a:xfrm>
            <a:off x="7546089" y="5516483"/>
            <a:ext cx="302977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7546088" y="4565957"/>
            <a:ext cx="302977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7546088" y="5239057"/>
            <a:ext cx="302977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7546088" y="3803957"/>
            <a:ext cx="302977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/>
          <p:cNvSpPr/>
          <p:nvPr/>
        </p:nvSpPr>
        <p:spPr>
          <a:xfrm>
            <a:off x="7546087" y="5254371"/>
            <a:ext cx="3029780" cy="245407"/>
          </a:xfrm>
          <a:prstGeom prst="rect">
            <a:avLst/>
          </a:prstGeom>
          <a:pattFill prst="ltUpDiag">
            <a:fgClr>
              <a:schemeClr val="bg1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76" name="Straight Connector 75"/>
          <p:cNvCxnSpPr/>
          <p:nvPr/>
        </p:nvCxnSpPr>
        <p:spPr>
          <a:xfrm>
            <a:off x="7546088" y="2637696"/>
            <a:ext cx="302977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/>
          <p:nvPr/>
        </p:nvCxnSpPr>
        <p:spPr>
          <a:xfrm>
            <a:off x="2419663" y="5488761"/>
            <a:ext cx="0" cy="1103330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>
            <a:off x="2419663" y="4574441"/>
            <a:ext cx="0" cy="664616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/>
          <p:nvPr/>
        </p:nvCxnSpPr>
        <p:spPr>
          <a:xfrm>
            <a:off x="2419663" y="3858589"/>
            <a:ext cx="0" cy="664616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/>
          <p:nvPr/>
        </p:nvCxnSpPr>
        <p:spPr>
          <a:xfrm>
            <a:off x="2419663" y="2637696"/>
            <a:ext cx="2118" cy="1166261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7732303" y="2218303"/>
            <a:ext cx="0" cy="4373788"/>
          </a:xfrm>
          <a:prstGeom prst="line">
            <a:avLst/>
          </a:prstGeom>
          <a:ln w="571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8356339" y="2218303"/>
            <a:ext cx="0" cy="4373788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9040860" y="2218303"/>
            <a:ext cx="0" cy="3029238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9683046" y="3805562"/>
            <a:ext cx="0" cy="2786529"/>
          </a:xfrm>
          <a:prstGeom prst="line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10311395" y="2218303"/>
            <a:ext cx="0" cy="235613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/>
          <p:cNvSpPr txBox="1"/>
          <p:nvPr/>
        </p:nvSpPr>
        <p:spPr>
          <a:xfrm>
            <a:off x="8358398" y="5504512"/>
            <a:ext cx="4443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</a:rPr>
              <a:t>0.5</a:t>
            </a:r>
            <a:endParaRPr lang="nl-BE" dirty="0">
              <a:solidFill>
                <a:schemeClr val="accent6"/>
              </a:solidFill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8358398" y="4580812"/>
            <a:ext cx="4443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</a:rPr>
              <a:t>0.7</a:t>
            </a:r>
            <a:endParaRPr lang="nl-BE" dirty="0">
              <a:solidFill>
                <a:schemeClr val="accent6"/>
              </a:solidFill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8369438" y="3781102"/>
            <a:ext cx="4443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</a:rPr>
              <a:t>0.7</a:t>
            </a:r>
            <a:endParaRPr lang="nl-BE" dirty="0">
              <a:solidFill>
                <a:schemeClr val="accent6"/>
              </a:solidFill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8357799" y="2644778"/>
            <a:ext cx="4443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</a:rPr>
              <a:t>1.1</a:t>
            </a:r>
            <a:endParaRPr lang="nl-BE" dirty="0">
              <a:solidFill>
                <a:schemeClr val="accent6"/>
              </a:solidFill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10305670" y="2642223"/>
            <a:ext cx="4443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2.2</a:t>
            </a:r>
            <a:endParaRPr lang="nl-BE" dirty="0">
              <a:solidFill>
                <a:srgbClr val="FF0000"/>
              </a:solidFill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10281796" y="3789582"/>
            <a:ext cx="4443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1.1</a:t>
            </a:r>
            <a:endParaRPr lang="nl-BE" dirty="0">
              <a:solidFill>
                <a:srgbClr val="FF0000"/>
              </a:solidFill>
            </a:endParaRPr>
          </a:p>
        </p:txBody>
      </p:sp>
      <p:sp>
        <p:nvSpPr>
          <p:cNvPr id="107" name="TextBox 106"/>
          <p:cNvSpPr txBox="1"/>
          <p:nvPr/>
        </p:nvSpPr>
        <p:spPr>
          <a:xfrm rot="5400000">
            <a:off x="8434986" y="2828894"/>
            <a:ext cx="400110" cy="48250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400" dirty="0">
                <a:solidFill>
                  <a:schemeClr val="accent6"/>
                </a:solidFill>
              </a:rPr>
              <a:t>DOFS</a:t>
            </a:r>
            <a:endParaRPr lang="nl-BE" sz="1400" dirty="0">
              <a:solidFill>
                <a:schemeClr val="accent6"/>
              </a:solidFill>
            </a:endParaRPr>
          </a:p>
        </p:txBody>
      </p:sp>
      <p:sp>
        <p:nvSpPr>
          <p:cNvPr id="108" name="TextBox 107"/>
          <p:cNvSpPr txBox="1"/>
          <p:nvPr/>
        </p:nvSpPr>
        <p:spPr>
          <a:xfrm rot="5400000">
            <a:off x="10365054" y="4047681"/>
            <a:ext cx="400110" cy="48250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DOFS</a:t>
            </a:r>
            <a:endParaRPr lang="nl-BE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732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EFCF3-004C-4A88-9764-F8C1562C5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503" y="89153"/>
            <a:ext cx="10515600" cy="763224"/>
          </a:xfrm>
        </p:spPr>
        <p:txBody>
          <a:bodyPr>
            <a:normAutofit/>
          </a:bodyPr>
          <a:lstStyle/>
          <a:p>
            <a:r>
              <a:rPr lang="en-US" sz="4000" dirty="0"/>
              <a:t>Validation: smoothing</a:t>
            </a:r>
            <a:endParaRPr lang="en-BE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860" y="32684"/>
            <a:ext cx="847426" cy="846457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2D2DE04-9B3A-4354-81C5-096CAE0AF7C9}"/>
              </a:ext>
            </a:extLst>
          </p:cNvPr>
          <p:cNvCxnSpPr/>
          <p:nvPr/>
        </p:nvCxnSpPr>
        <p:spPr>
          <a:xfrm>
            <a:off x="428364" y="875914"/>
            <a:ext cx="10836201" cy="0"/>
          </a:xfrm>
          <a:prstGeom prst="line">
            <a:avLst/>
          </a:prstGeom>
          <a:ln w="508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294503" y="899452"/>
            <a:ext cx="11449070" cy="570045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5" t="11268" r="64140" b="7563"/>
          <a:stretch/>
        </p:blipFill>
        <p:spPr>
          <a:xfrm>
            <a:off x="2054241" y="1103204"/>
            <a:ext cx="3486804" cy="522024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9" t="11412" r="7087" b="6179"/>
          <a:stretch/>
        </p:blipFill>
        <p:spPr>
          <a:xfrm>
            <a:off x="5470156" y="1122723"/>
            <a:ext cx="3606350" cy="5299940"/>
          </a:xfrm>
          <a:prstGeom prst="rect">
            <a:avLst/>
          </a:prstGeom>
        </p:spPr>
      </p:pic>
      <p:sp>
        <p:nvSpPr>
          <p:cNvPr id="26" name="Date Placeholder 3"/>
          <p:cNvSpPr>
            <a:spLocks noGrp="1"/>
          </p:cNvSpPr>
          <p:nvPr>
            <p:ph type="dt" sz="half" idx="10"/>
          </p:nvPr>
        </p:nvSpPr>
        <p:spPr>
          <a:xfrm>
            <a:off x="880004" y="6492875"/>
            <a:ext cx="2743200" cy="365125"/>
          </a:xfrm>
        </p:spPr>
        <p:txBody>
          <a:bodyPr/>
          <a:lstStyle/>
          <a:p>
            <a:fld id="{4C860C0E-1739-4C67-842C-4758CB3CE2D2}" type="datetime1">
              <a:rPr lang="nl-BE" smtClean="0"/>
              <a:t>30/08/2022</a:t>
            </a:fld>
            <a:endParaRPr lang="nl-BE" dirty="0"/>
          </a:p>
        </p:txBody>
      </p:sp>
      <p:sp>
        <p:nvSpPr>
          <p:cNvPr id="2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80404" y="6492875"/>
            <a:ext cx="4114800" cy="365125"/>
          </a:xfrm>
        </p:spPr>
        <p:txBody>
          <a:bodyPr/>
          <a:lstStyle/>
          <a:p>
            <a:r>
              <a:rPr lang="nl-BE" dirty="0"/>
              <a:t>Robin Björklund - </a:t>
            </a:r>
            <a:r>
              <a:rPr lang="nl-BE" dirty="0"/>
              <a:t>HEGIFTOM </a:t>
            </a:r>
            <a:r>
              <a:rPr lang="nl-BE" dirty="0"/>
              <a:t>meeting</a:t>
            </a:r>
          </a:p>
        </p:txBody>
      </p:sp>
      <p:sp>
        <p:nvSpPr>
          <p:cNvPr id="28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8652404" y="6492875"/>
            <a:ext cx="2743200" cy="365125"/>
          </a:xfrm>
        </p:spPr>
        <p:txBody>
          <a:bodyPr/>
          <a:lstStyle/>
          <a:p>
            <a:fld id="{3E7C3A10-9E6E-4FB0-9879-D30E2A9A692F}" type="slidenum">
              <a:rPr lang="nl-BE" smtClean="0"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662571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EFCF3-004C-4A88-9764-F8C1562C5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503" y="89153"/>
            <a:ext cx="10515600" cy="763224"/>
          </a:xfrm>
        </p:spPr>
        <p:txBody>
          <a:bodyPr>
            <a:normAutofit/>
          </a:bodyPr>
          <a:lstStyle/>
          <a:p>
            <a:r>
              <a:rPr lang="en-US" sz="4000" dirty="0"/>
              <a:t>Validation results: columns</a:t>
            </a:r>
            <a:endParaRPr lang="en-BE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860" y="32684"/>
            <a:ext cx="847426" cy="84645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80004" y="6492875"/>
            <a:ext cx="2743200" cy="365125"/>
          </a:xfrm>
        </p:spPr>
        <p:txBody>
          <a:bodyPr/>
          <a:lstStyle/>
          <a:p>
            <a:fld id="{4C860C0E-1739-4C67-842C-4758CB3CE2D2}" type="datetime1">
              <a:rPr lang="nl-BE" smtClean="0"/>
              <a:t>30/08/2022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80404" y="6492875"/>
            <a:ext cx="4114800" cy="365125"/>
          </a:xfrm>
        </p:spPr>
        <p:txBody>
          <a:bodyPr/>
          <a:lstStyle/>
          <a:p>
            <a:r>
              <a:rPr lang="nl-BE" dirty="0"/>
              <a:t>Robin Björklund - </a:t>
            </a:r>
            <a:r>
              <a:rPr lang="nl-BE" dirty="0" smtClean="0"/>
              <a:t>HEGIFTOM </a:t>
            </a:r>
            <a:r>
              <a:rPr lang="nl-BE" dirty="0"/>
              <a:t>meeting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8652404" y="6492875"/>
            <a:ext cx="2743200" cy="365125"/>
          </a:xfrm>
        </p:spPr>
        <p:txBody>
          <a:bodyPr/>
          <a:lstStyle/>
          <a:p>
            <a:fld id="{3E7C3A10-9E6E-4FB0-9879-D30E2A9A692F}" type="slidenum">
              <a:rPr lang="nl-BE" smtClean="0"/>
              <a:t>6</a:t>
            </a:fld>
            <a:endParaRPr lang="nl-BE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2D2DE04-9B3A-4354-81C5-096CAE0AF7C9}"/>
              </a:ext>
            </a:extLst>
          </p:cNvPr>
          <p:cNvCxnSpPr/>
          <p:nvPr/>
        </p:nvCxnSpPr>
        <p:spPr>
          <a:xfrm>
            <a:off x="428364" y="875914"/>
            <a:ext cx="10836201" cy="0"/>
          </a:xfrm>
          <a:prstGeom prst="line">
            <a:avLst/>
          </a:prstGeom>
          <a:ln w="508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6536233"/>
              </p:ext>
            </p:extLst>
          </p:nvPr>
        </p:nvGraphicFramePr>
        <p:xfrm>
          <a:off x="2747543" y="1883587"/>
          <a:ext cx="6780521" cy="32756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7941">
                  <a:extLst>
                    <a:ext uri="{9D8B030D-6E8A-4147-A177-3AD203B41FA5}">
                      <a16:colId xmlns:a16="http://schemas.microsoft.com/office/drawing/2014/main" val="927050368"/>
                    </a:ext>
                  </a:extLst>
                </a:gridCol>
                <a:gridCol w="1396418">
                  <a:extLst>
                    <a:ext uri="{9D8B030D-6E8A-4147-A177-3AD203B41FA5}">
                      <a16:colId xmlns:a16="http://schemas.microsoft.com/office/drawing/2014/main" val="2368643266"/>
                    </a:ext>
                  </a:extLst>
                </a:gridCol>
                <a:gridCol w="1137788">
                  <a:extLst>
                    <a:ext uri="{9D8B030D-6E8A-4147-A177-3AD203B41FA5}">
                      <a16:colId xmlns:a16="http://schemas.microsoft.com/office/drawing/2014/main" val="577627246"/>
                    </a:ext>
                  </a:extLst>
                </a:gridCol>
                <a:gridCol w="1430064">
                  <a:extLst>
                    <a:ext uri="{9D8B030D-6E8A-4147-A177-3AD203B41FA5}">
                      <a16:colId xmlns:a16="http://schemas.microsoft.com/office/drawing/2014/main" val="2311390581"/>
                    </a:ext>
                  </a:extLst>
                </a:gridCol>
                <a:gridCol w="1388310">
                  <a:extLst>
                    <a:ext uri="{9D8B030D-6E8A-4147-A177-3AD203B41FA5}">
                      <a16:colId xmlns:a16="http://schemas.microsoft.com/office/drawing/2014/main" val="663892856"/>
                    </a:ext>
                  </a:extLst>
                </a:gridCol>
              </a:tblGrid>
              <a:tr h="570921">
                <a:tc>
                  <a:txBody>
                    <a:bodyPr/>
                    <a:lstStyle/>
                    <a:p>
                      <a:pPr algn="ctr"/>
                      <a:r>
                        <a:rPr lang="en-US" u="sng" dirty="0"/>
                        <a:t>FTIR-M2</a:t>
                      </a:r>
                    </a:p>
                    <a:p>
                      <a:pPr algn="ctr"/>
                      <a:r>
                        <a:rPr lang="en-US" dirty="0"/>
                        <a:t>M2</a:t>
                      </a:r>
                      <a:endParaRPr lang="nl-BE" dirty="0"/>
                    </a:p>
                  </a:txBody>
                  <a:tcPr>
                    <a:solidFill>
                      <a:srgbClr val="CC5D1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Median [%]</a:t>
                      </a:r>
                      <a:endParaRPr lang="nl-BE" dirty="0"/>
                    </a:p>
                  </a:txBody>
                  <a:tcPr>
                    <a:solidFill>
                      <a:srgbClr val="CC5D1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MAD [%]</a:t>
                      </a:r>
                      <a:endParaRPr lang="nl-BE" dirty="0"/>
                    </a:p>
                  </a:txBody>
                  <a:tcPr>
                    <a:solidFill>
                      <a:srgbClr val="CC5D1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Smoothed:</a:t>
                      </a:r>
                    </a:p>
                    <a:p>
                      <a:r>
                        <a:rPr lang="en-US" dirty="0"/>
                        <a:t>Median [%]</a:t>
                      </a:r>
                      <a:endParaRPr lang="nl-BE" dirty="0"/>
                    </a:p>
                  </a:txBody>
                  <a:tcPr>
                    <a:solidFill>
                      <a:srgbClr val="CC5D1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Smoothed:</a:t>
                      </a:r>
                    </a:p>
                    <a:p>
                      <a:r>
                        <a:rPr lang="en-US" dirty="0"/>
                        <a:t>MAD [%]</a:t>
                      </a:r>
                      <a:endParaRPr lang="nl-BE" dirty="0"/>
                    </a:p>
                  </a:txBody>
                  <a:tcPr>
                    <a:solidFill>
                      <a:srgbClr val="CC5D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0385617"/>
                  </a:ext>
                </a:extLst>
              </a:tr>
              <a:tr h="570921">
                <a:tc>
                  <a:txBody>
                    <a:bodyPr/>
                    <a:lstStyle/>
                    <a:p>
                      <a:r>
                        <a:rPr lang="en-US" dirty="0" err="1"/>
                        <a:t>Sonde</a:t>
                      </a:r>
                      <a:endParaRPr lang="en-US" dirty="0"/>
                    </a:p>
                    <a:p>
                      <a:r>
                        <a:rPr lang="en-US" dirty="0"/>
                        <a:t>surf – 29 km</a:t>
                      </a:r>
                      <a:endParaRPr lang="nl-BE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9.24</a:t>
                      </a:r>
                      <a:endParaRPr lang="nl-BE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5.11</a:t>
                      </a:r>
                      <a:endParaRPr lang="nl-BE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9.14</a:t>
                      </a:r>
                      <a:endParaRPr lang="nl-BE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3.76</a:t>
                      </a:r>
                      <a:endParaRPr lang="nl-BE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6140441"/>
                  </a:ext>
                </a:extLst>
              </a:tr>
              <a:tr h="570921">
                <a:tc>
                  <a:txBody>
                    <a:bodyPr/>
                    <a:lstStyle/>
                    <a:p>
                      <a:r>
                        <a:rPr lang="en-US" dirty="0"/>
                        <a:t>LIDAR</a:t>
                      </a:r>
                    </a:p>
                    <a:p>
                      <a:r>
                        <a:rPr lang="en-US" dirty="0"/>
                        <a:t>14 – 42 km</a:t>
                      </a:r>
                      <a:endParaRPr lang="nl-BE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6.21</a:t>
                      </a:r>
                      <a:endParaRPr lang="nl-BE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3.92</a:t>
                      </a:r>
                      <a:endParaRPr lang="nl-BE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5.94</a:t>
                      </a:r>
                      <a:endParaRPr lang="nl-BE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3.63</a:t>
                      </a:r>
                      <a:endParaRPr lang="nl-BE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9534427"/>
                  </a:ext>
                </a:extLst>
              </a:tr>
              <a:tr h="570921">
                <a:tc>
                  <a:txBody>
                    <a:bodyPr/>
                    <a:lstStyle/>
                    <a:p>
                      <a:r>
                        <a:rPr lang="en-US" dirty="0" err="1"/>
                        <a:t>Umkehr</a:t>
                      </a:r>
                      <a:endParaRPr lang="en-US" dirty="0"/>
                    </a:p>
                    <a:p>
                      <a:r>
                        <a:rPr lang="en-US" dirty="0"/>
                        <a:t>surf – 42 km</a:t>
                      </a:r>
                      <a:endParaRPr lang="nl-BE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5.59</a:t>
                      </a:r>
                      <a:endParaRPr lang="nl-BE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3.79</a:t>
                      </a:r>
                      <a:endParaRPr lang="nl-BE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5.46</a:t>
                      </a:r>
                      <a:endParaRPr lang="nl-BE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2.69</a:t>
                      </a:r>
                      <a:endParaRPr lang="nl-BE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3548413"/>
                  </a:ext>
                </a:extLst>
              </a:tr>
              <a:tr h="715298">
                <a:tc>
                  <a:txBody>
                    <a:bodyPr/>
                    <a:lstStyle/>
                    <a:p>
                      <a:r>
                        <a:rPr lang="en-US" dirty="0"/>
                        <a:t>MWR</a:t>
                      </a:r>
                    </a:p>
                    <a:p>
                      <a:r>
                        <a:rPr lang="en-US" dirty="0"/>
                        <a:t>21.7 – 42 km</a:t>
                      </a:r>
                      <a:endParaRPr lang="nl-BE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6.28</a:t>
                      </a:r>
                      <a:endParaRPr lang="nl-BE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5.25</a:t>
                      </a:r>
                      <a:endParaRPr lang="nl-BE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5.04</a:t>
                      </a:r>
                      <a:endParaRPr lang="nl-BE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5.12</a:t>
                      </a:r>
                      <a:endParaRPr lang="nl-BE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1808468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295147" y="1033047"/>
            <a:ext cx="4218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MAD: Median Absolute Deviation</a:t>
            </a:r>
          </a:p>
          <a:p>
            <a:r>
              <a:rPr lang="en-US" sz="1600" dirty="0"/>
              <a:t>equivalent to </a:t>
            </a:r>
            <a:r>
              <a:rPr lang="en-US" sz="1600" dirty="0" err="1"/>
              <a:t>std</a:t>
            </a:r>
            <a:r>
              <a:rPr lang="en-US" sz="1600" dirty="0"/>
              <a:t>, but for median </a:t>
            </a:r>
            <a:endParaRPr lang="nl-BE" sz="1600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6012611" y="1282305"/>
            <a:ext cx="282536" cy="6758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92143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EFCF3-004C-4A88-9764-F8C1562C5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503" y="89153"/>
            <a:ext cx="10515600" cy="763224"/>
          </a:xfrm>
        </p:spPr>
        <p:txBody>
          <a:bodyPr>
            <a:normAutofit/>
          </a:bodyPr>
          <a:lstStyle/>
          <a:p>
            <a:r>
              <a:rPr lang="en-US" sz="4000" dirty="0"/>
              <a:t>Validation results: columns</a:t>
            </a:r>
            <a:endParaRPr lang="en-BE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860" y="32684"/>
            <a:ext cx="847426" cy="84645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80004" y="6492875"/>
            <a:ext cx="2743200" cy="365125"/>
          </a:xfrm>
        </p:spPr>
        <p:txBody>
          <a:bodyPr/>
          <a:lstStyle/>
          <a:p>
            <a:fld id="{4C860C0E-1739-4C67-842C-4758CB3CE2D2}" type="datetime1">
              <a:rPr lang="nl-BE" smtClean="0"/>
              <a:t>30/08/2022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80404" y="6492875"/>
            <a:ext cx="4114800" cy="365125"/>
          </a:xfrm>
        </p:spPr>
        <p:txBody>
          <a:bodyPr/>
          <a:lstStyle/>
          <a:p>
            <a:r>
              <a:rPr lang="nl-BE" dirty="0"/>
              <a:t>Robin Björklund - </a:t>
            </a:r>
            <a:r>
              <a:rPr lang="nl-BE" dirty="0"/>
              <a:t>HEGIFTOM </a:t>
            </a:r>
            <a:r>
              <a:rPr lang="nl-BE" dirty="0"/>
              <a:t>meeting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8652404" y="6492875"/>
            <a:ext cx="2743200" cy="365125"/>
          </a:xfrm>
        </p:spPr>
        <p:txBody>
          <a:bodyPr/>
          <a:lstStyle/>
          <a:p>
            <a:fld id="{3E7C3A10-9E6E-4FB0-9879-D30E2A9A692F}" type="slidenum">
              <a:rPr lang="nl-BE" smtClean="0"/>
              <a:t>7</a:t>
            </a:fld>
            <a:endParaRPr lang="nl-BE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2D2DE04-9B3A-4354-81C5-096CAE0AF7C9}"/>
              </a:ext>
            </a:extLst>
          </p:cNvPr>
          <p:cNvCxnSpPr/>
          <p:nvPr/>
        </p:nvCxnSpPr>
        <p:spPr>
          <a:xfrm>
            <a:off x="428364" y="875914"/>
            <a:ext cx="10836201" cy="0"/>
          </a:xfrm>
          <a:prstGeom prst="line">
            <a:avLst/>
          </a:prstGeom>
          <a:ln w="508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6374882"/>
              </p:ext>
            </p:extLst>
          </p:nvPr>
        </p:nvGraphicFramePr>
        <p:xfrm>
          <a:off x="2747543" y="1076325"/>
          <a:ext cx="6780521" cy="32756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7941">
                  <a:extLst>
                    <a:ext uri="{9D8B030D-6E8A-4147-A177-3AD203B41FA5}">
                      <a16:colId xmlns:a16="http://schemas.microsoft.com/office/drawing/2014/main" val="927050368"/>
                    </a:ext>
                  </a:extLst>
                </a:gridCol>
                <a:gridCol w="1396418">
                  <a:extLst>
                    <a:ext uri="{9D8B030D-6E8A-4147-A177-3AD203B41FA5}">
                      <a16:colId xmlns:a16="http://schemas.microsoft.com/office/drawing/2014/main" val="2368643266"/>
                    </a:ext>
                  </a:extLst>
                </a:gridCol>
                <a:gridCol w="1137788">
                  <a:extLst>
                    <a:ext uri="{9D8B030D-6E8A-4147-A177-3AD203B41FA5}">
                      <a16:colId xmlns:a16="http://schemas.microsoft.com/office/drawing/2014/main" val="577627246"/>
                    </a:ext>
                  </a:extLst>
                </a:gridCol>
                <a:gridCol w="1430064">
                  <a:extLst>
                    <a:ext uri="{9D8B030D-6E8A-4147-A177-3AD203B41FA5}">
                      <a16:colId xmlns:a16="http://schemas.microsoft.com/office/drawing/2014/main" val="2311390581"/>
                    </a:ext>
                  </a:extLst>
                </a:gridCol>
                <a:gridCol w="1388310">
                  <a:extLst>
                    <a:ext uri="{9D8B030D-6E8A-4147-A177-3AD203B41FA5}">
                      <a16:colId xmlns:a16="http://schemas.microsoft.com/office/drawing/2014/main" val="663892856"/>
                    </a:ext>
                  </a:extLst>
                </a:gridCol>
              </a:tblGrid>
              <a:tr h="628192">
                <a:tc>
                  <a:txBody>
                    <a:bodyPr/>
                    <a:lstStyle/>
                    <a:p>
                      <a:pPr algn="ctr"/>
                      <a:r>
                        <a:rPr lang="en-US" u="sng" dirty="0"/>
                        <a:t>FTIR-M2</a:t>
                      </a:r>
                    </a:p>
                    <a:p>
                      <a:pPr algn="ctr"/>
                      <a:r>
                        <a:rPr lang="en-US" dirty="0"/>
                        <a:t>M2</a:t>
                      </a:r>
                      <a:endParaRPr lang="nl-BE" dirty="0"/>
                    </a:p>
                  </a:txBody>
                  <a:tcPr>
                    <a:solidFill>
                      <a:srgbClr val="CC5D1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Median [%]</a:t>
                      </a:r>
                      <a:endParaRPr lang="nl-BE" dirty="0"/>
                    </a:p>
                  </a:txBody>
                  <a:tcPr>
                    <a:solidFill>
                      <a:srgbClr val="CC5D1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MAD [%]</a:t>
                      </a:r>
                      <a:endParaRPr lang="nl-BE" dirty="0"/>
                    </a:p>
                  </a:txBody>
                  <a:tcPr>
                    <a:solidFill>
                      <a:srgbClr val="CC5D1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Smoothed:</a:t>
                      </a:r>
                    </a:p>
                    <a:p>
                      <a:r>
                        <a:rPr lang="en-US" dirty="0"/>
                        <a:t>Median [%]</a:t>
                      </a:r>
                      <a:endParaRPr lang="nl-BE" dirty="0"/>
                    </a:p>
                  </a:txBody>
                  <a:tcPr>
                    <a:solidFill>
                      <a:srgbClr val="CC5D1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Smoothed:</a:t>
                      </a:r>
                    </a:p>
                    <a:p>
                      <a:r>
                        <a:rPr lang="en-US" dirty="0"/>
                        <a:t>MAD [%]</a:t>
                      </a:r>
                      <a:endParaRPr lang="nl-BE" dirty="0"/>
                    </a:p>
                  </a:txBody>
                  <a:tcPr>
                    <a:solidFill>
                      <a:srgbClr val="CC5D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0385617"/>
                  </a:ext>
                </a:extLst>
              </a:tr>
              <a:tr h="570921">
                <a:tc>
                  <a:txBody>
                    <a:bodyPr/>
                    <a:lstStyle/>
                    <a:p>
                      <a:r>
                        <a:rPr lang="en-US" dirty="0" err="1"/>
                        <a:t>Sonde</a:t>
                      </a:r>
                      <a:endParaRPr lang="en-US" dirty="0"/>
                    </a:p>
                    <a:p>
                      <a:r>
                        <a:rPr lang="en-US" dirty="0"/>
                        <a:t>surf – 29 km</a:t>
                      </a:r>
                      <a:endParaRPr lang="nl-BE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9.24</a:t>
                      </a:r>
                      <a:endParaRPr lang="nl-BE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5.11</a:t>
                      </a:r>
                      <a:endParaRPr lang="nl-BE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9.14</a:t>
                      </a:r>
                      <a:endParaRPr lang="nl-BE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3.76</a:t>
                      </a:r>
                      <a:endParaRPr lang="nl-BE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6140441"/>
                  </a:ext>
                </a:extLst>
              </a:tr>
              <a:tr h="570921">
                <a:tc>
                  <a:txBody>
                    <a:bodyPr/>
                    <a:lstStyle/>
                    <a:p>
                      <a:r>
                        <a:rPr lang="en-US" dirty="0"/>
                        <a:t>LIDAR</a:t>
                      </a:r>
                    </a:p>
                    <a:p>
                      <a:r>
                        <a:rPr lang="en-US" dirty="0"/>
                        <a:t>14 – 42 km</a:t>
                      </a:r>
                      <a:endParaRPr lang="nl-BE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6.21</a:t>
                      </a:r>
                      <a:endParaRPr lang="nl-BE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3.92</a:t>
                      </a:r>
                      <a:endParaRPr lang="nl-BE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5.94</a:t>
                      </a:r>
                      <a:endParaRPr lang="nl-BE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3.63</a:t>
                      </a:r>
                      <a:endParaRPr lang="nl-BE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9534427"/>
                  </a:ext>
                </a:extLst>
              </a:tr>
              <a:tr h="570921">
                <a:tc>
                  <a:txBody>
                    <a:bodyPr/>
                    <a:lstStyle/>
                    <a:p>
                      <a:r>
                        <a:rPr lang="en-US" dirty="0" err="1"/>
                        <a:t>Umkehr</a:t>
                      </a:r>
                      <a:endParaRPr lang="en-US" dirty="0"/>
                    </a:p>
                    <a:p>
                      <a:r>
                        <a:rPr lang="en-US" dirty="0"/>
                        <a:t>surf – 42 km</a:t>
                      </a:r>
                      <a:endParaRPr lang="nl-BE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5.59</a:t>
                      </a:r>
                      <a:endParaRPr lang="nl-BE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3.79</a:t>
                      </a:r>
                      <a:endParaRPr lang="nl-BE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5.46</a:t>
                      </a:r>
                      <a:endParaRPr lang="nl-BE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2.69</a:t>
                      </a:r>
                      <a:endParaRPr lang="nl-BE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3548413"/>
                  </a:ext>
                </a:extLst>
              </a:tr>
              <a:tr h="715298">
                <a:tc>
                  <a:txBody>
                    <a:bodyPr/>
                    <a:lstStyle/>
                    <a:p>
                      <a:r>
                        <a:rPr lang="en-US" dirty="0"/>
                        <a:t>MWR</a:t>
                      </a:r>
                    </a:p>
                    <a:p>
                      <a:r>
                        <a:rPr lang="en-US" dirty="0"/>
                        <a:t>21.7 – 42 km</a:t>
                      </a:r>
                      <a:endParaRPr lang="nl-BE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6.28</a:t>
                      </a:r>
                      <a:endParaRPr lang="nl-BE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5.25</a:t>
                      </a:r>
                      <a:endParaRPr lang="nl-BE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5.04</a:t>
                      </a:r>
                      <a:endParaRPr lang="nl-BE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5.12</a:t>
                      </a:r>
                      <a:endParaRPr lang="nl-BE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1808468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95AFAC5D-64D6-4C43-9D86-A537A49583C6}"/>
              </a:ext>
            </a:extLst>
          </p:cNvPr>
          <p:cNvSpPr txBox="1"/>
          <p:nvPr/>
        </p:nvSpPr>
        <p:spPr>
          <a:xfrm>
            <a:off x="294503" y="4500306"/>
            <a:ext cx="113370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/>
              <a:t>Smoothing measurement gives improvement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/>
              <a:t>Similar bias for all: FTIR has higher ozone columns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/>
              <a:t>Assumed spectroscopy affects derived ozone column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/>
              <a:t>Change from Hitran2008 to Hitran2020 reduces FTIR column by 2-3%</a:t>
            </a:r>
          </a:p>
        </p:txBody>
      </p:sp>
    </p:spTree>
    <p:extLst>
      <p:ext uri="{BB962C8B-B14F-4D97-AF65-F5344CB8AC3E}">
        <p14:creationId xmlns:p14="http://schemas.microsoft.com/office/powerpoint/2010/main" val="9862815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EFCF3-004C-4A88-9764-F8C1562C5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503" y="89153"/>
            <a:ext cx="10515600" cy="763224"/>
          </a:xfrm>
        </p:spPr>
        <p:txBody>
          <a:bodyPr>
            <a:normAutofit/>
          </a:bodyPr>
          <a:lstStyle/>
          <a:p>
            <a:r>
              <a:rPr lang="en-US" sz="4000" dirty="0"/>
              <a:t>Validation results: troposphere (0 – 10.9 km)</a:t>
            </a:r>
            <a:endParaRPr lang="en-BE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860" y="32684"/>
            <a:ext cx="847426" cy="84645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80004" y="6492875"/>
            <a:ext cx="2743200" cy="365125"/>
          </a:xfrm>
        </p:spPr>
        <p:txBody>
          <a:bodyPr/>
          <a:lstStyle/>
          <a:p>
            <a:fld id="{4C860C0E-1739-4C67-842C-4758CB3CE2D2}" type="datetime1">
              <a:rPr lang="nl-BE" smtClean="0"/>
              <a:t>30/08/2022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80404" y="6492875"/>
            <a:ext cx="4114800" cy="365125"/>
          </a:xfrm>
        </p:spPr>
        <p:txBody>
          <a:bodyPr/>
          <a:lstStyle/>
          <a:p>
            <a:r>
              <a:rPr lang="nl-BE" dirty="0"/>
              <a:t>Robin Björklund - </a:t>
            </a:r>
            <a:r>
              <a:rPr lang="nl-BE" dirty="0"/>
              <a:t>HEGIFTOM </a:t>
            </a:r>
            <a:r>
              <a:rPr lang="nl-BE" dirty="0"/>
              <a:t>meeting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8652404" y="6492875"/>
            <a:ext cx="2743200" cy="365125"/>
          </a:xfrm>
        </p:spPr>
        <p:txBody>
          <a:bodyPr/>
          <a:lstStyle/>
          <a:p>
            <a:fld id="{3E7C3A10-9E6E-4FB0-9879-D30E2A9A692F}" type="slidenum">
              <a:rPr lang="nl-BE" smtClean="0"/>
              <a:t>8</a:t>
            </a:fld>
            <a:endParaRPr lang="nl-BE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2D2DE04-9B3A-4354-81C5-096CAE0AF7C9}"/>
              </a:ext>
            </a:extLst>
          </p:cNvPr>
          <p:cNvCxnSpPr/>
          <p:nvPr/>
        </p:nvCxnSpPr>
        <p:spPr>
          <a:xfrm>
            <a:off x="428364" y="875914"/>
            <a:ext cx="10836201" cy="0"/>
          </a:xfrm>
          <a:prstGeom prst="line">
            <a:avLst/>
          </a:prstGeom>
          <a:ln w="508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6"/>
          <a:stretch/>
        </p:blipFill>
        <p:spPr>
          <a:xfrm>
            <a:off x="428364" y="1369762"/>
            <a:ext cx="7151866" cy="25954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43"/>
          <a:stretch/>
        </p:blipFill>
        <p:spPr>
          <a:xfrm>
            <a:off x="428364" y="3875891"/>
            <a:ext cx="7151866" cy="25934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29018" y="1060365"/>
            <a:ext cx="4532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Background and seasonal cycle are fitted to obtain simple drift analysis of rel. differences:</a:t>
            </a:r>
            <a:endParaRPr lang="nl-BE" dirty="0"/>
          </a:p>
        </p:txBody>
      </p:sp>
      <p:sp>
        <p:nvSpPr>
          <p:cNvPr id="10" name="TextBox 9"/>
          <p:cNvSpPr txBox="1"/>
          <p:nvPr/>
        </p:nvSpPr>
        <p:spPr>
          <a:xfrm>
            <a:off x="7100353" y="1998288"/>
            <a:ext cx="21897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Rel. difference</a:t>
            </a:r>
          </a:p>
          <a:p>
            <a:r>
              <a:rPr lang="en-US" dirty="0"/>
              <a:t>    6.5 ± 6.3 %</a:t>
            </a:r>
          </a:p>
          <a:p>
            <a:r>
              <a:rPr lang="en-US" dirty="0"/>
              <a:t>Drift:</a:t>
            </a:r>
          </a:p>
          <a:p>
            <a:r>
              <a:rPr lang="en-US" dirty="0"/>
              <a:t>    3.2 ± 2.3 %/decade</a:t>
            </a:r>
            <a:endParaRPr lang="nl-BE" dirty="0"/>
          </a:p>
        </p:txBody>
      </p:sp>
      <p:sp>
        <p:nvSpPr>
          <p:cNvPr id="14" name="TextBox 13"/>
          <p:cNvSpPr txBox="1"/>
          <p:nvPr/>
        </p:nvSpPr>
        <p:spPr>
          <a:xfrm>
            <a:off x="7093989" y="3748272"/>
            <a:ext cx="21897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Rel. difference</a:t>
            </a:r>
          </a:p>
          <a:p>
            <a:r>
              <a:rPr lang="en-US" dirty="0"/>
              <a:t>    -4.6 ± 13.1 %</a:t>
            </a:r>
          </a:p>
          <a:p>
            <a:r>
              <a:rPr lang="en-US" dirty="0"/>
              <a:t>Drift:</a:t>
            </a:r>
          </a:p>
          <a:p>
            <a:r>
              <a:rPr lang="en-US" dirty="0"/>
              <a:t>    0.0 ± 4.2 %/decade</a:t>
            </a:r>
            <a:endParaRPr lang="nl-BE" dirty="0"/>
          </a:p>
        </p:txBody>
      </p:sp>
      <p:sp>
        <p:nvSpPr>
          <p:cNvPr id="12" name="TextBox 11"/>
          <p:cNvSpPr txBox="1"/>
          <p:nvPr/>
        </p:nvSpPr>
        <p:spPr>
          <a:xfrm>
            <a:off x="1047960" y="1411966"/>
            <a:ext cx="199952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FTIR</a:t>
            </a:r>
            <a:r>
              <a:rPr lang="en-US" sz="2400" dirty="0"/>
              <a:t> vs 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SONDE</a:t>
            </a:r>
            <a:endParaRPr lang="nl-BE" sz="24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47960" y="3918095"/>
            <a:ext cx="211141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FTIR</a:t>
            </a:r>
            <a:r>
              <a:rPr lang="en-US" sz="2400" dirty="0"/>
              <a:t> vs </a:t>
            </a:r>
            <a:r>
              <a:rPr lang="en-US" sz="2400" dirty="0" err="1">
                <a:solidFill>
                  <a:schemeClr val="accent6"/>
                </a:solidFill>
              </a:rPr>
              <a:t>Umkehr</a:t>
            </a:r>
            <a:endParaRPr lang="nl-BE" sz="2400" dirty="0">
              <a:solidFill>
                <a:schemeClr val="accent6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D6E06CF-0E46-9DCA-6C83-433B4C7FA47C}"/>
              </a:ext>
            </a:extLst>
          </p:cNvPr>
          <p:cNvSpPr txBox="1"/>
          <p:nvPr/>
        </p:nvSpPr>
        <p:spPr>
          <a:xfrm>
            <a:off x="8778589" y="4932796"/>
            <a:ext cx="3370281" cy="16312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Trends including components: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Seasonal cycle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QBO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Solar cycle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ENSO</a:t>
            </a:r>
          </a:p>
        </p:txBody>
      </p:sp>
    </p:spTree>
    <p:extLst>
      <p:ext uri="{BB962C8B-B14F-4D97-AF65-F5344CB8AC3E}">
        <p14:creationId xmlns:p14="http://schemas.microsoft.com/office/powerpoint/2010/main" val="29086497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EFCF3-004C-4A88-9764-F8C1562C5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503" y="89153"/>
            <a:ext cx="10515600" cy="763224"/>
          </a:xfrm>
        </p:spPr>
        <p:txBody>
          <a:bodyPr>
            <a:normAutofit/>
          </a:bodyPr>
          <a:lstStyle/>
          <a:p>
            <a:r>
              <a:rPr lang="en-US" sz="4000" dirty="0"/>
              <a:t>Conclusions of intercomparison</a:t>
            </a:r>
            <a:endParaRPr lang="en-BE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860" y="32684"/>
            <a:ext cx="847426" cy="84645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80004" y="6492875"/>
            <a:ext cx="2743200" cy="365125"/>
          </a:xfrm>
        </p:spPr>
        <p:txBody>
          <a:bodyPr/>
          <a:lstStyle/>
          <a:p>
            <a:fld id="{4C860C0E-1739-4C67-842C-4758CB3CE2D2}" type="datetime1">
              <a:rPr lang="nl-BE" smtClean="0"/>
              <a:t>30/08/2022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80404" y="6492875"/>
            <a:ext cx="4114800" cy="365125"/>
          </a:xfrm>
        </p:spPr>
        <p:txBody>
          <a:bodyPr/>
          <a:lstStyle/>
          <a:p>
            <a:r>
              <a:rPr lang="nl-BE" dirty="0"/>
              <a:t>Robin Björklund - </a:t>
            </a:r>
            <a:r>
              <a:rPr lang="nl-BE" dirty="0"/>
              <a:t>HEGIFTOM </a:t>
            </a:r>
            <a:r>
              <a:rPr lang="nl-BE" dirty="0"/>
              <a:t>meeting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8652404" y="6492875"/>
            <a:ext cx="2743200" cy="365125"/>
          </a:xfrm>
        </p:spPr>
        <p:txBody>
          <a:bodyPr/>
          <a:lstStyle/>
          <a:p>
            <a:fld id="{3E7C3A10-9E6E-4FB0-9879-D30E2A9A692F}" type="slidenum">
              <a:rPr lang="nl-BE" smtClean="0"/>
              <a:t>9</a:t>
            </a:fld>
            <a:endParaRPr lang="nl-BE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2D2DE04-9B3A-4354-81C5-096CAE0AF7C9}"/>
              </a:ext>
            </a:extLst>
          </p:cNvPr>
          <p:cNvCxnSpPr/>
          <p:nvPr/>
        </p:nvCxnSpPr>
        <p:spPr>
          <a:xfrm>
            <a:off x="428364" y="875914"/>
            <a:ext cx="10836201" cy="0"/>
          </a:xfrm>
          <a:prstGeom prst="line">
            <a:avLst/>
          </a:prstGeom>
          <a:ln w="508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Picture 7" descr="Chart, radar chart&#10;&#10;Description automatically generated">
            <a:extLst>
              <a:ext uri="{FF2B5EF4-FFF2-40B4-BE49-F238E27FC236}">
                <a16:creationId xmlns:a16="http://schemas.microsoft.com/office/drawing/2014/main" id="{5EBBB58E-41C9-C6D1-1052-66FC1F3004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89" y="1183660"/>
            <a:ext cx="5450992" cy="54424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28E610F-C4A4-D85C-9D59-CC9944E75337}"/>
              </a:ext>
            </a:extLst>
          </p:cNvPr>
          <p:cNvSpPr txBox="1"/>
          <p:nvPr/>
        </p:nvSpPr>
        <p:spPr>
          <a:xfrm>
            <a:off x="2486025" y="949847"/>
            <a:ext cx="2293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Trend per technique</a:t>
            </a:r>
            <a:endParaRPr lang="en-BE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AD6F75B-B56E-BE2B-5475-71F918B3D2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319" y="978813"/>
            <a:ext cx="5147541" cy="40068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4BF0D9-B889-CBCF-1FEA-D9BBEA5D7764}"/>
              </a:ext>
            </a:extLst>
          </p:cNvPr>
          <p:cNvSpPr txBox="1"/>
          <p:nvPr/>
        </p:nvSpPr>
        <p:spPr>
          <a:xfrm>
            <a:off x="6281255" y="5232856"/>
            <a:ext cx="51143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Trends in agreement with LOTUS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But we see the effect of partial columns vs profile</a:t>
            </a:r>
            <a:endParaRPr lang="en-B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515E48-9E2E-CEA1-A70C-02B69DB3431C}"/>
              </a:ext>
            </a:extLst>
          </p:cNvPr>
          <p:cNvSpPr txBox="1"/>
          <p:nvPr/>
        </p:nvSpPr>
        <p:spPr>
          <a:xfrm>
            <a:off x="250542" y="1635369"/>
            <a:ext cx="10814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29-42 km</a:t>
            </a:r>
            <a:endParaRPr lang="en-BE" sz="1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1D6B22-99DE-2A35-FBDC-A0104C4200A5}"/>
              </a:ext>
            </a:extLst>
          </p:cNvPr>
          <p:cNvSpPr txBox="1"/>
          <p:nvPr/>
        </p:nvSpPr>
        <p:spPr>
          <a:xfrm>
            <a:off x="294503" y="3070761"/>
            <a:ext cx="10814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22-29 km</a:t>
            </a:r>
            <a:endParaRPr lang="en-BE" sz="1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94D025-A37B-C989-65C0-312E8B435169}"/>
              </a:ext>
            </a:extLst>
          </p:cNvPr>
          <p:cNvSpPr txBox="1"/>
          <p:nvPr/>
        </p:nvSpPr>
        <p:spPr>
          <a:xfrm>
            <a:off x="294503" y="4506153"/>
            <a:ext cx="10814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14-22 km</a:t>
            </a:r>
            <a:endParaRPr lang="en-BE" sz="12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4A7C7FD-3C9C-FAB8-0D20-B984843CD752}"/>
              </a:ext>
            </a:extLst>
          </p:cNvPr>
          <p:cNvSpPr txBox="1"/>
          <p:nvPr/>
        </p:nvSpPr>
        <p:spPr>
          <a:xfrm>
            <a:off x="578788" y="5923504"/>
            <a:ext cx="10814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0-11 km</a:t>
            </a:r>
            <a:endParaRPr lang="en-BE" sz="1200" dirty="0"/>
          </a:p>
        </p:txBody>
      </p:sp>
    </p:spTree>
    <p:extLst>
      <p:ext uri="{BB962C8B-B14F-4D97-AF65-F5344CB8AC3E}">
        <p14:creationId xmlns:p14="http://schemas.microsoft.com/office/powerpoint/2010/main" val="31264180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14356</TotalTime>
  <Words>680</Words>
  <Application>Microsoft Office PowerPoint</Application>
  <PresentationFormat>Widescreen</PresentationFormat>
  <Paragraphs>205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Arial Narrow</vt:lpstr>
      <vt:lpstr>Calibri</vt:lpstr>
      <vt:lpstr>Calibri Light</vt:lpstr>
      <vt:lpstr>Wingdings</vt:lpstr>
      <vt:lpstr>Office Theme</vt:lpstr>
      <vt:lpstr>Intercomparison of long-term ozone measurements from ground-based techniques</vt:lpstr>
      <vt:lpstr>Motivation and context</vt:lpstr>
      <vt:lpstr>Ground-based techniques</vt:lpstr>
      <vt:lpstr>Validation</vt:lpstr>
      <vt:lpstr>Validation: smoothing</vt:lpstr>
      <vt:lpstr>Validation results: columns</vt:lpstr>
      <vt:lpstr>Validation results: columns</vt:lpstr>
      <vt:lpstr>Validation results: troposphere (0 – 10.9 km)</vt:lpstr>
      <vt:lpstr>Conclusions of intercomparison</vt:lpstr>
      <vt:lpstr>Conclusions of intercomparison</vt:lpstr>
      <vt:lpstr>Outlook + future plans</vt:lpstr>
      <vt:lpstr>PowerPoint Presentation</vt:lpstr>
      <vt:lpstr>Extra: RS80 bias correction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Robin Bjorklund</dc:creator>
  <cp:lastModifiedBy>Robin Bjorklund</cp:lastModifiedBy>
  <cp:revision>256</cp:revision>
  <dcterms:created xsi:type="dcterms:W3CDTF">2022-04-26T10:19:57Z</dcterms:created>
  <dcterms:modified xsi:type="dcterms:W3CDTF">2022-08-30T13:34:27Z</dcterms:modified>
</cp:coreProperties>
</file>